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73" r:id="rId4"/>
    <p:sldId id="272" r:id="rId5"/>
    <p:sldId id="271" r:id="rId6"/>
    <p:sldId id="265" r:id="rId7"/>
    <p:sldId id="269" r:id="rId8"/>
    <p:sldId id="264" r:id="rId9"/>
    <p:sldId id="257" r:id="rId10"/>
    <p:sldId id="261" r:id="rId11"/>
    <p:sldId id="267" r:id="rId12"/>
    <p:sldId id="274" r:id="rId13"/>
    <p:sldId id="266" r:id="rId14"/>
    <p:sldId id="270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D0FD56-970B-4D52-BDA9-AF5EB7C18E95}" v="27" dt="2022-06-07T19:12:40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25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3C8A78-F893-4197-AAE8-7FA880843ECA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BEC2B1-0D47-4A1E-BC3C-7BD340923247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200" dirty="0"/>
            <a:t>Educational model – enables transportable, low-cost, flexible lifelong learning</a:t>
          </a:r>
        </a:p>
      </dgm:t>
    </dgm:pt>
    <dgm:pt modelId="{007874F9-6FB4-471D-A228-789232A4F1AC}" type="parTrans" cxnId="{3075575D-F0DC-436A-8444-3436E7F8A871}">
      <dgm:prSet/>
      <dgm:spPr/>
      <dgm:t>
        <a:bodyPr/>
        <a:lstStyle/>
        <a:p>
          <a:endParaRPr lang="en-US"/>
        </a:p>
      </dgm:t>
    </dgm:pt>
    <dgm:pt modelId="{A415D1F0-AAB0-46AD-A2CA-43290A05DF47}" type="sibTrans" cxnId="{3075575D-F0DC-436A-8444-3436E7F8A871}">
      <dgm:prSet/>
      <dgm:spPr/>
      <dgm:t>
        <a:bodyPr/>
        <a:lstStyle/>
        <a:p>
          <a:endParaRPr lang="en-US"/>
        </a:p>
      </dgm:t>
    </dgm:pt>
    <dgm:pt modelId="{0F034AC7-6828-446A-BF2C-F487B554A97F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200" dirty="0"/>
            <a:t>Economic model – drives competition between institutions who seek to </a:t>
          </a:r>
          <a:r>
            <a:rPr lang="en-US" sz="2200" dirty="0" err="1"/>
            <a:t>maximise</a:t>
          </a:r>
          <a:r>
            <a:rPr lang="en-US" sz="2200" dirty="0"/>
            <a:t> load and keep students as long as possible </a:t>
          </a:r>
        </a:p>
      </dgm:t>
    </dgm:pt>
    <dgm:pt modelId="{D623BFB2-8AEB-4C30-BC43-127CDC128DBB}" type="parTrans" cxnId="{375A9B44-1961-4176-861A-BE1D7B5FF67A}">
      <dgm:prSet/>
      <dgm:spPr/>
      <dgm:t>
        <a:bodyPr/>
        <a:lstStyle/>
        <a:p>
          <a:endParaRPr lang="en-US"/>
        </a:p>
      </dgm:t>
    </dgm:pt>
    <dgm:pt modelId="{0A6FE20D-FE70-451E-9DFA-2834D11DE819}" type="sibTrans" cxnId="{375A9B44-1961-4176-861A-BE1D7B5FF67A}">
      <dgm:prSet/>
      <dgm:spPr/>
      <dgm:t>
        <a:bodyPr/>
        <a:lstStyle/>
        <a:p>
          <a:endParaRPr lang="en-US"/>
        </a:p>
      </dgm:t>
    </dgm:pt>
    <dgm:pt modelId="{FBB7EF94-6F45-4409-979F-26DD7A9CDBBB}" type="pres">
      <dgm:prSet presAssocID="{6D3C8A78-F893-4197-AAE8-7FA880843ECA}" presName="compositeShape" presStyleCnt="0">
        <dgm:presLayoutVars>
          <dgm:chMax val="2"/>
          <dgm:dir/>
          <dgm:resizeHandles val="exact"/>
        </dgm:presLayoutVars>
      </dgm:prSet>
      <dgm:spPr/>
    </dgm:pt>
    <dgm:pt modelId="{7F83EFAE-1BA8-439C-AF6E-441D3CCB029A}" type="pres">
      <dgm:prSet presAssocID="{D4BEC2B1-0D47-4A1E-BC3C-7BD340923247}" presName="upArrow" presStyleLbl="node1" presStyleIdx="0" presStyleCnt="2"/>
      <dgm:spPr/>
    </dgm:pt>
    <dgm:pt modelId="{3DC9F2E6-D892-4A08-9C97-61AEF66484CF}" type="pres">
      <dgm:prSet presAssocID="{D4BEC2B1-0D47-4A1E-BC3C-7BD340923247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C599C8C7-5365-4BAB-A3C0-DC59D8E36E7E}" type="pres">
      <dgm:prSet presAssocID="{0F034AC7-6828-446A-BF2C-F487B554A97F}" presName="downArrow" presStyleLbl="node1" presStyleIdx="1" presStyleCnt="2"/>
      <dgm:spPr/>
    </dgm:pt>
    <dgm:pt modelId="{BBFFB62A-8DEA-4FEC-B26A-B7E3938E9170}" type="pres">
      <dgm:prSet presAssocID="{0F034AC7-6828-446A-BF2C-F487B554A97F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C89D0B14-4318-45F1-952D-8E6E6A99A43D}" type="presOf" srcId="{0F034AC7-6828-446A-BF2C-F487B554A97F}" destId="{BBFFB62A-8DEA-4FEC-B26A-B7E3938E9170}" srcOrd="0" destOrd="0" presId="urn:microsoft.com/office/officeart/2005/8/layout/arrow4"/>
    <dgm:cxn modelId="{DF969428-039B-4933-9F69-49898C7132F8}" type="presOf" srcId="{D4BEC2B1-0D47-4A1E-BC3C-7BD340923247}" destId="{3DC9F2E6-D892-4A08-9C97-61AEF66484CF}" srcOrd="0" destOrd="0" presId="urn:microsoft.com/office/officeart/2005/8/layout/arrow4"/>
    <dgm:cxn modelId="{3075575D-F0DC-436A-8444-3436E7F8A871}" srcId="{6D3C8A78-F893-4197-AAE8-7FA880843ECA}" destId="{D4BEC2B1-0D47-4A1E-BC3C-7BD340923247}" srcOrd="0" destOrd="0" parTransId="{007874F9-6FB4-471D-A228-789232A4F1AC}" sibTransId="{A415D1F0-AAB0-46AD-A2CA-43290A05DF47}"/>
    <dgm:cxn modelId="{375A9B44-1961-4176-861A-BE1D7B5FF67A}" srcId="{6D3C8A78-F893-4197-AAE8-7FA880843ECA}" destId="{0F034AC7-6828-446A-BF2C-F487B554A97F}" srcOrd="1" destOrd="0" parTransId="{D623BFB2-8AEB-4C30-BC43-127CDC128DBB}" sibTransId="{0A6FE20D-FE70-451E-9DFA-2834D11DE819}"/>
    <dgm:cxn modelId="{0F97D2A1-A0AF-4D20-86DA-00ED80CEDDD5}" type="presOf" srcId="{6D3C8A78-F893-4197-AAE8-7FA880843ECA}" destId="{FBB7EF94-6F45-4409-979F-26DD7A9CDBBB}" srcOrd="0" destOrd="0" presId="urn:microsoft.com/office/officeart/2005/8/layout/arrow4"/>
    <dgm:cxn modelId="{FDC34A85-8917-4CA1-BD6E-31425292335A}" type="presParOf" srcId="{FBB7EF94-6F45-4409-979F-26DD7A9CDBBB}" destId="{7F83EFAE-1BA8-439C-AF6E-441D3CCB029A}" srcOrd="0" destOrd="0" presId="urn:microsoft.com/office/officeart/2005/8/layout/arrow4"/>
    <dgm:cxn modelId="{F667058B-51F1-4696-A9F3-C19341F80727}" type="presParOf" srcId="{FBB7EF94-6F45-4409-979F-26DD7A9CDBBB}" destId="{3DC9F2E6-D892-4A08-9C97-61AEF66484CF}" srcOrd="1" destOrd="0" presId="urn:microsoft.com/office/officeart/2005/8/layout/arrow4"/>
    <dgm:cxn modelId="{1AE158A9-7D45-4566-810F-06ACF1444B78}" type="presParOf" srcId="{FBB7EF94-6F45-4409-979F-26DD7A9CDBBB}" destId="{C599C8C7-5365-4BAB-A3C0-DC59D8E36E7E}" srcOrd="2" destOrd="0" presId="urn:microsoft.com/office/officeart/2005/8/layout/arrow4"/>
    <dgm:cxn modelId="{691A5C5D-8E05-4A94-813C-B7FA491CAB74}" type="presParOf" srcId="{FBB7EF94-6F45-4409-979F-26DD7A9CDBBB}" destId="{BBFFB62A-8DEA-4FEC-B26A-B7E3938E9170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3EFAE-1BA8-439C-AF6E-441D3CCB029A}">
      <dsp:nvSpPr>
        <dsp:cNvPr id="0" name=""/>
        <dsp:cNvSpPr/>
      </dsp:nvSpPr>
      <dsp:spPr>
        <a:xfrm>
          <a:off x="583381" y="0"/>
          <a:ext cx="2303272" cy="172745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9F2E6-D892-4A08-9C97-61AEF66484CF}">
      <dsp:nvSpPr>
        <dsp:cNvPr id="0" name=""/>
        <dsp:cNvSpPr/>
      </dsp:nvSpPr>
      <dsp:spPr>
        <a:xfrm>
          <a:off x="2955752" y="0"/>
          <a:ext cx="5383784" cy="1727454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0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Educational model – enables transportable, low-cost, flexible lifelong learning</a:t>
          </a:r>
        </a:p>
      </dsp:txBody>
      <dsp:txXfrm>
        <a:off x="2955752" y="0"/>
        <a:ext cx="5383784" cy="1727454"/>
      </dsp:txXfrm>
    </dsp:sp>
    <dsp:sp modelId="{C599C8C7-5365-4BAB-A3C0-DC59D8E36E7E}">
      <dsp:nvSpPr>
        <dsp:cNvPr id="0" name=""/>
        <dsp:cNvSpPr/>
      </dsp:nvSpPr>
      <dsp:spPr>
        <a:xfrm>
          <a:off x="1274363" y="1871408"/>
          <a:ext cx="2303272" cy="172745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FB62A-8DEA-4FEC-B26A-B7E3938E9170}">
      <dsp:nvSpPr>
        <dsp:cNvPr id="0" name=""/>
        <dsp:cNvSpPr/>
      </dsp:nvSpPr>
      <dsp:spPr>
        <a:xfrm>
          <a:off x="3646734" y="1871408"/>
          <a:ext cx="5383784" cy="1727454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0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Economic model – drives competition between institutions who seek to </a:t>
          </a:r>
          <a:r>
            <a:rPr lang="en-US" sz="2200" kern="1200" dirty="0" err="1"/>
            <a:t>maximise</a:t>
          </a:r>
          <a:r>
            <a:rPr lang="en-US" sz="2200" kern="1200" dirty="0"/>
            <a:t> load and keep students as long as possible </a:t>
          </a:r>
        </a:p>
      </dsp:txBody>
      <dsp:txXfrm>
        <a:off x="3646734" y="1871408"/>
        <a:ext cx="5383784" cy="1727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28FF0-F99F-4715-87ED-735A938EAE4F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65F14-9754-4C59-8DE5-015791431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11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031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30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466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788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38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39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600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665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40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2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65F14-9754-4C59-8DE5-015791431BA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06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1153/jtlge2021vol12no1art1023" TargetMode="External"/><Relationship Id="rId2" Type="http://schemas.openxmlformats.org/officeDocument/2006/relationships/hyperlink" Target="https://www.enhancementthemes.ac.uk/resilient-learning-communities/completed-projects/exploring-the-potential-of-micro-credentials-and-digital-badg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ese.gov.au/higher-education-publications/resources/national-microcredentials-framework" TargetMode="External"/><Relationship Id="rId4" Type="http://schemas.openxmlformats.org/officeDocument/2006/relationships/hyperlink" Target="https://www.researchgate.net/publication/33510951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F4F0-8E30-45A8-8F4A-7C2C3B4467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/>
              <a:t>Scottish Tertiary Education Network for Micro-credentials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40749-A458-4A8F-9B88-C559303A2B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b="1" dirty="0"/>
              <a:t>Professor Jonathan Powles</a:t>
            </a:r>
          </a:p>
          <a:p>
            <a:r>
              <a:rPr lang="en-GB" dirty="0"/>
              <a:t>Vice-Principal and PVC Learning, Teaching and Students</a:t>
            </a:r>
          </a:p>
          <a:p>
            <a:r>
              <a:rPr lang="en-GB" dirty="0"/>
              <a:t>University of the West of Scotland</a:t>
            </a:r>
          </a:p>
          <a:p>
            <a:r>
              <a:rPr lang="en-GB" b="1" dirty="0"/>
              <a:t>Dr Ann Cotterill</a:t>
            </a:r>
          </a:p>
          <a:p>
            <a:r>
              <a:rPr lang="en-GB" dirty="0"/>
              <a:t>Quality Enhancement Specialist</a:t>
            </a:r>
          </a:p>
          <a:p>
            <a:r>
              <a:rPr lang="en-GB" dirty="0"/>
              <a:t>QAA Scotland</a:t>
            </a:r>
          </a:p>
        </p:txBody>
      </p:sp>
    </p:spTree>
    <p:extLst>
      <p:ext uri="{BB962C8B-B14F-4D97-AF65-F5344CB8AC3E}">
        <p14:creationId xmlns:p14="http://schemas.microsoft.com/office/powerpoint/2010/main" val="2509079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998B-8D60-4917-854E-AADF74DF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 1: should all </a:t>
            </a:r>
            <a:r>
              <a:rPr lang="en-GB" dirty="0" err="1"/>
              <a:t>microcredentials</a:t>
            </a:r>
            <a:r>
              <a:rPr lang="en-GB" dirty="0"/>
              <a:t> be credit-rated?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894E4-D5B9-47F5-AA68-69878C09F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088892" cy="3591979"/>
          </a:xfrm>
        </p:spPr>
        <p:txBody>
          <a:bodyPr>
            <a:normAutofit/>
          </a:bodyPr>
          <a:lstStyle/>
          <a:p>
            <a:r>
              <a:rPr lang="en-GB" sz="2000" dirty="0"/>
              <a:t>Consistent across all international approaches is that </a:t>
            </a:r>
            <a:r>
              <a:rPr lang="en-GB" sz="2000" dirty="0" err="1"/>
              <a:t>microcredentials</a:t>
            </a:r>
            <a:r>
              <a:rPr lang="en-GB" sz="2000" dirty="0"/>
              <a:t> are quality-assured against a particular national qualifications framework (SCQF)</a:t>
            </a:r>
          </a:p>
          <a:p>
            <a:r>
              <a:rPr lang="en-GB" sz="2000" dirty="0"/>
              <a:t>There is disagreement as to whether all </a:t>
            </a:r>
            <a:r>
              <a:rPr lang="en-GB" sz="2000" dirty="0" err="1"/>
              <a:t>microcredentials</a:t>
            </a:r>
            <a:r>
              <a:rPr lang="en-GB" sz="2000" dirty="0"/>
              <a:t> should reflect a volume of learning.  It is helpful to distinguish between “micro-courses” and “micro-qualifications”, both of which run together in the concept “</a:t>
            </a:r>
            <a:r>
              <a:rPr lang="en-GB" sz="2000" dirty="0" err="1"/>
              <a:t>microcredentials</a:t>
            </a:r>
            <a:r>
              <a:rPr lang="en-GB" sz="2000" dirty="0"/>
              <a:t>”</a:t>
            </a:r>
          </a:p>
          <a:p>
            <a:r>
              <a:rPr lang="en-GB" sz="2000" dirty="0"/>
              <a:t>Australia and NZ allow for both credit-bearing and non credit-bearing </a:t>
            </a:r>
            <a:r>
              <a:rPr lang="en-GB" sz="2000" dirty="0" err="1"/>
              <a:t>microcredentials</a:t>
            </a:r>
            <a:r>
              <a:rPr lang="en-GB" sz="2000" dirty="0"/>
              <a:t>, the latter reflecting students’ mastery of learning outcomes (e.g. Deakin Hallmarks – digital badges)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82C9D79-0F99-40B0-B2E6-631EF08FBC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1466"/>
              </p:ext>
            </p:extLst>
          </p:nvPr>
        </p:nvGraphicFramePr>
        <p:xfrm>
          <a:off x="2158284" y="5037851"/>
          <a:ext cx="7000875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7000920" imgH="1652760" progId="Paint.Picture">
                  <p:embed/>
                </p:oleObj>
              </mc:Choice>
              <mc:Fallback>
                <p:oleObj name="Bitmap Image" r:id="rId3" imgW="7000920" imgH="1652760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82C9D79-0F99-40B0-B2E6-631EF08FBC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8284" y="5037851"/>
                        <a:ext cx="7000875" cy="1652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430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52" y="733563"/>
            <a:ext cx="10628671" cy="1080938"/>
          </a:xfrm>
        </p:spPr>
        <p:txBody>
          <a:bodyPr>
            <a:noAutofit/>
          </a:bodyPr>
          <a:lstStyle/>
          <a:p>
            <a:r>
              <a:rPr lang="en-GB" sz="2800" dirty="0"/>
              <a:t>Key question 2: does our funding model in particular for part-time PGT support </a:t>
            </a:r>
            <a:r>
              <a:rPr lang="en-GB" sz="2800" dirty="0" err="1"/>
              <a:t>microcredentials</a:t>
            </a:r>
            <a:r>
              <a:rPr lang="en-GB" sz="2800" dirty="0"/>
              <a:t> as part of lifelong learning?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199663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9630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7D17-116F-64DE-E113-C2F694B79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forward for Scotland……for now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7DBF-902A-7C0F-29D2-5209A425A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Recognise that micro-credential is the </a:t>
            </a:r>
            <a:r>
              <a:rPr lang="en-US" b="1" dirty="0"/>
              <a:t>outcome of assessed learning </a:t>
            </a:r>
            <a:r>
              <a:rPr lang="en-US" dirty="0"/>
              <a:t>– certificate, digital badge,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Complete and publish a micro-credential glossary</a:t>
            </a:r>
          </a:p>
          <a:p>
            <a:r>
              <a:rPr lang="en-US" dirty="0"/>
              <a:t>Maintain Network into 2022-23</a:t>
            </a:r>
          </a:p>
          <a:p>
            <a:r>
              <a:rPr lang="en-US" dirty="0"/>
              <a:t>Focus on micro-credential programmes that deliver credit-rated learning – agree QA arrangements to enable portability </a:t>
            </a:r>
          </a:p>
          <a:p>
            <a:r>
              <a:rPr lang="en-US" dirty="0"/>
              <a:t>Continue to explore potential for non-credit bearing awards, especially to meet employer and learner needs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5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for the future…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90057"/>
            <a:ext cx="10931576" cy="453637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Standardised definitions and characteristics of </a:t>
            </a:r>
            <a:r>
              <a:rPr lang="en-GB" dirty="0" err="1"/>
              <a:t>microcredentials</a:t>
            </a:r>
            <a:r>
              <a:rPr lang="en-GB" dirty="0"/>
              <a:t> within a national framework are essential for transportability, stackability and quality assurance.  It is expected the Network will be able to provide these for the sector</a:t>
            </a:r>
          </a:p>
          <a:p>
            <a:r>
              <a:rPr lang="en-GB" dirty="0"/>
              <a:t>The Scottish sector is ideally sized for our own hub or marketplace to work (the “Scottish </a:t>
            </a:r>
            <a:r>
              <a:rPr lang="en-GB" dirty="0" err="1"/>
              <a:t>Microcredentials</a:t>
            </a:r>
            <a:r>
              <a:rPr lang="en-GB" dirty="0"/>
              <a:t> Cooperative”?).  This will require (modest) investment</a:t>
            </a:r>
          </a:p>
          <a:p>
            <a:r>
              <a:rPr lang="en-GB" dirty="0"/>
              <a:t>The benefits of </a:t>
            </a:r>
            <a:r>
              <a:rPr lang="en-GB" dirty="0" err="1"/>
              <a:t>microcredentials</a:t>
            </a:r>
            <a:r>
              <a:rPr lang="en-GB" dirty="0"/>
              <a:t> will not flow to students, industry or institutions unless there is a funding model that allows for portability, for part-time study, and ideally transportability between FE and HE</a:t>
            </a:r>
          </a:p>
          <a:p>
            <a:r>
              <a:rPr lang="en-GB" dirty="0"/>
              <a:t>We need to unbundle our thinking as well as our structures and recognise that e.g. level 9 CANNOT simply mean “third year” if we are genuinely to embrace lifelong learning.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7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finally…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115" y="2684206"/>
            <a:ext cx="9918853" cy="3834070"/>
          </a:xfrm>
        </p:spPr>
        <p:txBody>
          <a:bodyPr>
            <a:normAutofit/>
          </a:bodyPr>
          <a:lstStyle/>
          <a:p>
            <a:r>
              <a:rPr lang="en-GB" dirty="0"/>
              <a:t>If these conditions are met, the size of the Scottish sector, the relatively coordinated nature of the FE sector and of QA in HE, and relatively lower levels of inter-institutional competition for students in Scotland mean that Scotland could rapidly reach the cutting edge in </a:t>
            </a:r>
            <a:r>
              <a:rPr lang="en-GB" dirty="0" err="1"/>
              <a:t>microcredentials</a:t>
            </a:r>
            <a:r>
              <a:rPr lang="en-GB" dirty="0"/>
              <a:t> and lifelong learning in the post-pandemic world.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898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C81F1-DDA9-4E90-AAA7-16986C91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20DC9-8E2D-4FDA-A680-24ACB6E8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b="0" i="0" dirty="0">
                <a:effectLst/>
                <a:latin typeface="+mj-lt"/>
              </a:rPr>
              <a:t>QAAS Enhancement Theme ‘Resilient Learning Communities’ (2021) </a:t>
            </a:r>
            <a:r>
              <a:rPr lang="en-GB" sz="1800" b="0" i="1" dirty="0">
                <a:effectLst/>
                <a:latin typeface="+mj-lt"/>
                <a:hlinkClick r:id="rId2"/>
              </a:rPr>
              <a:t>Exploring the Potential of </a:t>
            </a:r>
            <a:r>
              <a:rPr lang="en-GB" sz="1800" b="0" i="1" dirty="0" err="1">
                <a:effectLst/>
                <a:latin typeface="+mj-lt"/>
                <a:hlinkClick r:id="rId2"/>
              </a:rPr>
              <a:t>Microcredentials</a:t>
            </a:r>
            <a:r>
              <a:rPr lang="en-GB" sz="1800" b="0" i="1" dirty="0">
                <a:effectLst/>
                <a:latin typeface="+mj-lt"/>
                <a:hlinkClick r:id="rId2"/>
              </a:rPr>
              <a:t> and Digital Badging</a:t>
            </a:r>
            <a:endParaRPr lang="en-GB" sz="1800" b="0" i="0" dirty="0">
              <a:effectLst/>
              <a:latin typeface="+mj-lt"/>
            </a:endParaRPr>
          </a:p>
          <a:p>
            <a:r>
              <a:rPr lang="en-GB" sz="1800" b="0" i="0" dirty="0" err="1">
                <a:effectLst/>
                <a:latin typeface="+mj-lt"/>
              </a:rPr>
              <a:t>Boud</a:t>
            </a:r>
            <a:r>
              <a:rPr lang="en-GB" sz="1800" b="0" i="0" dirty="0">
                <a:effectLst/>
                <a:latin typeface="+mj-lt"/>
              </a:rPr>
              <a:t>, D., &amp; </a:t>
            </a:r>
            <a:r>
              <a:rPr lang="en-GB" sz="1800" b="0" i="0" dirty="0" err="1">
                <a:effectLst/>
                <a:latin typeface="+mj-lt"/>
              </a:rPr>
              <a:t>Jorre</a:t>
            </a:r>
            <a:r>
              <a:rPr lang="en-GB" sz="1800" b="0" i="0" dirty="0">
                <a:effectLst/>
                <a:latin typeface="+mj-lt"/>
              </a:rPr>
              <a:t> de St </a:t>
            </a:r>
            <a:r>
              <a:rPr lang="en-GB" sz="1800" b="0" i="0" dirty="0" err="1">
                <a:effectLst/>
                <a:latin typeface="+mj-lt"/>
              </a:rPr>
              <a:t>Jorre</a:t>
            </a:r>
            <a:r>
              <a:rPr lang="en-GB" sz="1800" b="0" i="0" dirty="0">
                <a:effectLst/>
                <a:latin typeface="+mj-lt"/>
              </a:rPr>
              <a:t>, T. (2021). The move to micro-credentials exposes the deficiencies of existing credentials: Provocation. </a:t>
            </a:r>
            <a:r>
              <a:rPr lang="en-GB" sz="1800" b="0" i="1" dirty="0">
                <a:effectLst/>
                <a:latin typeface="+mj-lt"/>
              </a:rPr>
              <a:t>Journal of Teaching and Learning for Graduate Employability</a:t>
            </a:r>
            <a:r>
              <a:rPr lang="en-GB" sz="1800" b="0" i="0" dirty="0">
                <a:effectLst/>
                <a:latin typeface="+mj-lt"/>
              </a:rPr>
              <a:t>, </a:t>
            </a:r>
            <a:r>
              <a:rPr lang="en-GB" sz="1800" b="0" i="1" dirty="0">
                <a:effectLst/>
                <a:latin typeface="+mj-lt"/>
              </a:rPr>
              <a:t>12</a:t>
            </a:r>
            <a:r>
              <a:rPr lang="en-GB" sz="1800" b="0" i="0" dirty="0">
                <a:effectLst/>
                <a:latin typeface="+mj-lt"/>
              </a:rPr>
              <a:t>(1), 18–20. </a:t>
            </a:r>
            <a:r>
              <a:rPr lang="en-GB" sz="1800" b="0" i="0" dirty="0">
                <a:effectLst/>
                <a:latin typeface="+mj-lt"/>
                <a:hlinkClick r:id="rId3"/>
              </a:rPr>
              <a:t>https://doi.org/10.21153/jtlge2021vol12no1art1023</a:t>
            </a:r>
            <a:endParaRPr lang="en-GB" sz="1800" b="0" i="0" dirty="0">
              <a:effectLst/>
              <a:latin typeface="+mj-lt"/>
            </a:endParaRPr>
          </a:p>
          <a:p>
            <a:r>
              <a:rPr lang="en-GB" sz="1800" b="0" i="0" dirty="0">
                <a:effectLst/>
              </a:rPr>
              <a:t>Oliver, B. (2021). Micro-credentials: A learner value framework: Provocation. </a:t>
            </a:r>
            <a:r>
              <a:rPr lang="en-GB" sz="1800" b="0" i="1" dirty="0">
                <a:effectLst/>
              </a:rPr>
              <a:t>Journal of Teaching and Learning for Graduate Employability</a:t>
            </a:r>
            <a:r>
              <a:rPr lang="en-GB" sz="1800" b="0" i="0" dirty="0">
                <a:effectLst/>
              </a:rPr>
              <a:t>, </a:t>
            </a:r>
            <a:r>
              <a:rPr lang="en-GB" sz="1800" b="0" i="1" dirty="0">
                <a:effectLst/>
              </a:rPr>
              <a:t>12</a:t>
            </a:r>
            <a:r>
              <a:rPr lang="en-GB" sz="1800" b="0" i="0" dirty="0">
                <a:effectLst/>
              </a:rPr>
              <a:t>(1), 48–51. https://doi.org/10.21153/jtlge2021vol12no1art1456</a:t>
            </a:r>
          </a:p>
          <a:p>
            <a:r>
              <a:rPr lang="en-GB" sz="1800" b="0" i="0" dirty="0">
                <a:effectLst/>
              </a:rPr>
              <a:t>Oliver, B. (2019). Making micro-credentials work for learners, employers and providers. Deakin University. Available at: </a:t>
            </a:r>
            <a:r>
              <a:rPr lang="en-GB" sz="1800" b="0" i="0" dirty="0">
                <a:effectLst/>
                <a:hlinkClick r:id="rId4"/>
              </a:rPr>
              <a:t>https://www.researchgate.net/publication/335109512</a:t>
            </a:r>
            <a:endParaRPr lang="en-GB" sz="1800" b="0" i="0" dirty="0">
              <a:effectLst/>
            </a:endParaRPr>
          </a:p>
          <a:p>
            <a:r>
              <a:rPr lang="en-GB" sz="1800" dirty="0"/>
              <a:t>Department of Education, Skills and Employment (2022), </a:t>
            </a:r>
            <a:r>
              <a:rPr lang="en-GB" sz="1800" i="1" dirty="0"/>
              <a:t>National </a:t>
            </a:r>
            <a:r>
              <a:rPr lang="en-GB" sz="1800" i="1" dirty="0" err="1"/>
              <a:t>Microcredentials</a:t>
            </a:r>
            <a:r>
              <a:rPr lang="en-GB" sz="1800" i="1" dirty="0"/>
              <a:t> Framework.  Available at: </a:t>
            </a:r>
            <a:r>
              <a:rPr lang="en-GB" sz="1800" i="1" dirty="0">
                <a:hlinkClick r:id="rId5"/>
              </a:rPr>
              <a:t>https://www.dese.gov.au/higher-education-publications/resources/national-microcredentials-framework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1459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F84C-2158-4916-980B-882DE41F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What is the Scottish Tertiary Education Network for Micro-credentials?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5EE7C-5379-C0A8-C493-DCC6CE41A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56111"/>
            <a:ext cx="10802842" cy="4331055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Formed from the recommendations from QAA Collaborative Cluster work led by Anne Tierney &amp; Robin </a:t>
            </a:r>
            <a:r>
              <a:rPr lang="en-US" sz="3100" dirty="0" err="1"/>
              <a:t>Westacott</a:t>
            </a:r>
            <a:r>
              <a:rPr lang="en-US" sz="3100" dirty="0"/>
              <a:t>. These were to:</a:t>
            </a:r>
          </a:p>
          <a:p>
            <a:pPr lvl="1" fontAlgn="base">
              <a:spcBef>
                <a:spcPts val="1200"/>
              </a:spcBef>
            </a:pPr>
            <a:r>
              <a:rPr lang="en-US" sz="2800" b="0" i="0" dirty="0">
                <a:effectLst/>
                <a:latin typeface="Arial" panose="020B0604020202020204" pitchFamily="34" charset="0"/>
              </a:rPr>
              <a:t>Agree a clear and universal micro-credential language across providers to improve understanding, reduce uncertainty and promote collaboration amongst all stakeholders</a:t>
            </a:r>
          </a:p>
          <a:p>
            <a:pPr lvl="1" fontAlgn="base">
              <a:spcBef>
                <a:spcPts val="1200"/>
              </a:spcBef>
            </a:pPr>
            <a:r>
              <a:rPr lang="en-US" sz="2800" b="0" i="0" dirty="0">
                <a:effectLst/>
                <a:latin typeface="Arial" panose="020B0604020202020204" pitchFamily="34" charset="0"/>
              </a:rPr>
              <a:t>Establish clear micro-credential standards</a:t>
            </a:r>
            <a:r>
              <a:rPr lang="en-US" sz="2800" dirty="0">
                <a:latin typeface="Arial" panose="020B0604020202020204" pitchFamily="34" charset="0"/>
              </a:rPr>
              <a:t>- 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replicable over all providers</a:t>
            </a:r>
            <a:r>
              <a:rPr lang="en-US" sz="2800" dirty="0">
                <a:latin typeface="Arial" panose="020B0604020202020204" pitchFamily="34" charset="0"/>
              </a:rPr>
              <a:t>, 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including credit- and non-credit-bearing micro-credentials, stand-alone CPD opportunities and opportunities to use micro-credentials as a means to re-enter HE and gather credit for degree-level studies</a:t>
            </a:r>
          </a:p>
          <a:p>
            <a:pPr lvl="1" fontAlgn="base">
              <a:spcBef>
                <a:spcPts val="1200"/>
              </a:spcBef>
            </a:pPr>
            <a:r>
              <a:rPr lang="en-US" sz="2800" b="0" i="0" dirty="0">
                <a:effectLst/>
                <a:latin typeface="Arial" panose="020B0604020202020204" pitchFamily="34" charset="0"/>
              </a:rPr>
              <a:t>Create a central, accessible and national micro-credentials hub, which offers quality assured micro-credentials</a:t>
            </a:r>
          </a:p>
          <a:p>
            <a:pPr lvl="1" fontAlgn="base"/>
            <a:r>
              <a:rPr lang="en-US" sz="2800" b="0" i="0" dirty="0">
                <a:effectLst/>
                <a:latin typeface="Arial" panose="020B0604020202020204" pitchFamily="34" charset="0"/>
              </a:rPr>
              <a:t>Develop robust ways of working between HEIs, colleges and employers.</a:t>
            </a:r>
          </a:p>
          <a:p>
            <a:pPr marL="457200" lvl="1" indent="0" fontAlgn="base">
              <a:buNone/>
            </a:pPr>
            <a:endParaRPr lang="en-US" sz="2300" b="0" i="0" dirty="0">
              <a:effectLst/>
              <a:latin typeface="Arial" panose="020B060402020202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2900" dirty="0"/>
              <a:t>A key finding was that there is a lack of common language and understanding of what micro-credentials are</a:t>
            </a:r>
            <a:endParaRPr lang="en-AU" sz="2900" dirty="0"/>
          </a:p>
        </p:txBody>
      </p:sp>
    </p:spTree>
    <p:extLst>
      <p:ext uri="{BB962C8B-B14F-4D97-AF65-F5344CB8AC3E}">
        <p14:creationId xmlns:p14="http://schemas.microsoft.com/office/powerpoint/2010/main" val="96163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7211-4480-DF75-E836-14F0E9C16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research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D266F-15FD-8CF6-F615-DAE08F68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1310094"/>
          </a:xfrm>
        </p:spPr>
        <p:txBody>
          <a:bodyPr>
            <a:normAutofit/>
          </a:bodyPr>
          <a:lstStyle/>
          <a:p>
            <a:r>
              <a:rPr lang="en-US" dirty="0"/>
              <a:t>QAAS commissioned a desk-based review of micro-credentials and small qualifications on HE providers’ websites</a:t>
            </a:r>
          </a:p>
          <a:p>
            <a:r>
              <a:rPr lang="en-US" dirty="0"/>
              <a:t>Practitioner survey – colleges and HEIs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ED1D69-5116-8966-E98E-E6BEB26953BA}"/>
              </a:ext>
            </a:extLst>
          </p:cNvPr>
          <p:cNvSpPr txBox="1"/>
          <p:nvPr/>
        </p:nvSpPr>
        <p:spPr>
          <a:xfrm>
            <a:off x="1368218" y="3785190"/>
            <a:ext cx="9211177" cy="2145268"/>
          </a:xfrm>
          <a:prstGeom prst="round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term ‘micro credential’ is not well understood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Lack of clear signposting &amp; information on provider websites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Variation of information on certificates/transcripts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Issues around transferability and stackability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Lack of clarity around transferability and stackability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4671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1EF00-C2EF-318A-E613-52CD702D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terms of reference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54281-311E-6BC3-1F83-B0760A44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1393"/>
            <a:ext cx="10169189" cy="3599316"/>
          </a:xfrm>
        </p:spPr>
        <p:txBody>
          <a:bodyPr>
            <a:noAutofit/>
          </a:bodyPr>
          <a:lstStyle/>
          <a:p>
            <a:r>
              <a:rPr lang="en-US" sz="2200" dirty="0"/>
              <a:t>Central point for advice, guidance, discussion and expertise regarding the understanding and delivery of micro-credentials and small qualifications</a:t>
            </a:r>
          </a:p>
          <a:p>
            <a:r>
              <a:rPr lang="en-US" sz="2200" dirty="0"/>
              <a:t>Review evidence to understand the status of the design, delivery and quality assurance of micro-credentials and small qualifications</a:t>
            </a:r>
          </a:p>
          <a:p>
            <a:r>
              <a:rPr lang="en-US" sz="2200" dirty="0"/>
              <a:t>Develop and publish a glossary of terminology in relation to micro-credentials and small qualifications</a:t>
            </a:r>
          </a:p>
          <a:p>
            <a:r>
              <a:rPr lang="en-US" sz="2200" dirty="0"/>
              <a:t>Discuss, disseminate and promote models of practice for effective partnerships in the delivery of micro-credentials</a:t>
            </a:r>
          </a:p>
          <a:p>
            <a:r>
              <a:rPr lang="en-US" sz="2200" dirty="0"/>
              <a:t>Agree and plan the development of resources for the Scottish Sector in relation to the design delivery and quality assurance of micro-credentials in Scotland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1796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AADA-A90F-14E8-D756-598B5346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membership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3AA1D-B285-658C-783F-F37724B4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070" y="2336873"/>
            <a:ext cx="9613861" cy="3599316"/>
          </a:xfrm>
        </p:spPr>
        <p:txBody>
          <a:bodyPr>
            <a:normAutofit fontScale="25000" lnSpcReduction="20000"/>
          </a:bodyPr>
          <a:lstStyle/>
          <a:p>
            <a:pPr algn="ctr">
              <a:buFont typeface="Symbol" panose="05050102010706020507" pitchFamily="18" charset="2"/>
              <a:buChar char="¨"/>
            </a:pPr>
            <a:r>
              <a:rPr lang="en-US" sz="9200" dirty="0">
                <a:sym typeface="Symbol" panose="05050102010706020507" pitchFamily="18" charset="2"/>
              </a:rPr>
              <a:t> QAA Scotland</a:t>
            </a:r>
          </a:p>
          <a:p>
            <a:pPr algn="ctr">
              <a:buFont typeface="Symbol" panose="05050102010706020507" pitchFamily="18" charset="2"/>
              <a:buChar char="¨"/>
            </a:pPr>
            <a:r>
              <a:rPr lang="en-US" sz="9200" dirty="0"/>
              <a:t> Chair: Prof Jonathan Powles, UWS</a:t>
            </a:r>
          </a:p>
          <a:p>
            <a:pPr marL="0" indent="0" algn="ctr">
              <a:buNone/>
            </a:pP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US" sz="9200" dirty="0"/>
              <a:t>Deputy Chair: Dr Anne Tierney, HWU</a:t>
            </a:r>
          </a:p>
          <a:p>
            <a:pPr marL="0" indent="0" algn="ctr">
              <a:buNone/>
            </a:pP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Colleges Scotland           </a:t>
            </a: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Universities Scotland</a:t>
            </a:r>
          </a:p>
          <a:p>
            <a:pPr marL="0" indent="0" algn="ctr">
              <a:buNone/>
            </a:pP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Scottish Credit &amp; Qualifications Framework Partnership   </a:t>
            </a:r>
          </a:p>
          <a:p>
            <a:pPr marL="0" indent="0" algn="ctr">
              <a:buNone/>
            </a:pP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Scottish Funding Council        </a:t>
            </a: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Skills Development Scotland</a:t>
            </a:r>
          </a:p>
          <a:p>
            <a:pPr marL="0" indent="0" algn="ctr">
              <a:buNone/>
            </a:pP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Scottish Qualifications Authority  </a:t>
            </a: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/>
              <a:t>College Development Network</a:t>
            </a:r>
          </a:p>
          <a:p>
            <a:pPr marL="0" indent="0" algn="ctr">
              <a:buNone/>
            </a:pPr>
            <a:r>
              <a:rPr lang="en-US" sz="9200" dirty="0">
                <a:sym typeface="Symbol" panose="05050102010706020507" pitchFamily="18" charset="2"/>
              </a:rPr>
              <a:t></a:t>
            </a:r>
            <a:r>
              <a:rPr lang="en-US" sz="9200" dirty="0">
                <a:solidFill>
                  <a:srgbClr val="0076AB"/>
                </a:solidFill>
                <a:sym typeface="Symbol" panose="05050102010706020507" pitchFamily="18" charset="2"/>
              </a:rPr>
              <a:t> </a:t>
            </a:r>
            <a:r>
              <a:rPr lang="en-GB" sz="9200" dirty="0" err="1"/>
              <a:t>Sparqs</a:t>
            </a:r>
            <a:r>
              <a:rPr lang="en-GB" sz="9200" dirty="0"/>
              <a:t> – Student partnership in quality, Scotland</a:t>
            </a:r>
          </a:p>
          <a:p>
            <a:pPr algn="ctr">
              <a:buFont typeface="Symbol" panose="05050102010706020507" pitchFamily="18" charset="2"/>
              <a:buChar char="¨"/>
            </a:pPr>
            <a:r>
              <a:rPr lang="en-US" sz="9200" dirty="0">
                <a:sym typeface="Symbol" panose="05050102010706020507" pitchFamily="18" charset="2"/>
              </a:rPr>
              <a:t> </a:t>
            </a:r>
            <a:r>
              <a:rPr lang="en-GB" sz="9200" dirty="0"/>
              <a:t>Colleges and HEIs        </a:t>
            </a:r>
            <a:r>
              <a:rPr lang="en-US" sz="9200" dirty="0">
                <a:sym typeface="Symbol" panose="05050102010706020507" pitchFamily="18" charset="2"/>
              </a:rPr>
              <a:t> </a:t>
            </a:r>
            <a:r>
              <a:rPr lang="en-GB" sz="9200" dirty="0"/>
              <a:t>British Computing </a:t>
            </a:r>
            <a:r>
              <a:rPr lang="en-GB" sz="9200"/>
              <a:t>Society        </a:t>
            </a:r>
            <a:r>
              <a:rPr lang="en-US" sz="9200">
                <a:sym typeface="Symbol" panose="05050102010706020507" pitchFamily="18" charset="2"/>
              </a:rPr>
              <a:t> </a:t>
            </a:r>
            <a:r>
              <a:rPr lang="en-GB" sz="9200" dirty="0"/>
              <a:t>QAA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08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institutional perspective: the value to university of </a:t>
            </a:r>
            <a:r>
              <a:rPr lang="en-GB" dirty="0" err="1"/>
              <a:t>microcredentials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From the collaborative cluster work, from the QAA micro-credential characteristics statement and from Oliver (2019) the value to institutions of formalised </a:t>
            </a:r>
            <a:r>
              <a:rPr lang="en-GB" dirty="0" err="1"/>
              <a:t>microcredentials</a:t>
            </a:r>
            <a:r>
              <a:rPr lang="en-GB" dirty="0"/>
              <a:t> lies in:</a:t>
            </a:r>
          </a:p>
          <a:p>
            <a:r>
              <a:rPr lang="en-GB" dirty="0"/>
              <a:t>Providing a framework for the certification of short course credit;</a:t>
            </a:r>
          </a:p>
          <a:p>
            <a:r>
              <a:rPr lang="en-GB" dirty="0"/>
              <a:t>Allowing small qualifications to be stacked into larger traditional awards;</a:t>
            </a:r>
          </a:p>
          <a:p>
            <a:r>
              <a:rPr lang="en-GB" dirty="0"/>
              <a:t>Affording clarity and consistency across the sector (and even across institutions)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2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learner perspective: the value to learners of </a:t>
            </a:r>
            <a:r>
              <a:rPr lang="en-GB" dirty="0" err="1"/>
              <a:t>microcredentials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From Oliver (2021): </a:t>
            </a:r>
            <a:r>
              <a:rPr lang="en-GB" dirty="0" err="1"/>
              <a:t>microcredentials</a:t>
            </a:r>
            <a:r>
              <a:rPr lang="en-GB" dirty="0"/>
              <a:t> offer alternatives to traditional qualifications that are:</a:t>
            </a:r>
          </a:p>
          <a:p>
            <a:pPr lvl="1"/>
            <a:r>
              <a:rPr lang="en-GB" sz="2400" dirty="0"/>
              <a:t>Lower cost, lower risk</a:t>
            </a:r>
          </a:p>
          <a:p>
            <a:pPr lvl="1"/>
            <a:r>
              <a:rPr lang="en-GB" sz="2400" dirty="0"/>
              <a:t>More transferable</a:t>
            </a:r>
          </a:p>
          <a:p>
            <a:pPr lvl="1"/>
            <a:r>
              <a:rPr lang="en-GB" sz="2400" dirty="0"/>
              <a:t>Part of a portfolio or portmanteau approach to lifelong learning</a:t>
            </a:r>
          </a:p>
          <a:p>
            <a:pPr lvl="1"/>
            <a:r>
              <a:rPr lang="en-GB" sz="2400" dirty="0"/>
              <a:t>More outcomes-driven and industry focused</a:t>
            </a:r>
          </a:p>
          <a:p>
            <a:pPr lvl="1"/>
            <a:r>
              <a:rPr lang="en-GB" sz="2400" dirty="0"/>
              <a:t>More easily reflect prior learning </a:t>
            </a:r>
          </a:p>
          <a:p>
            <a:pPr lvl="1"/>
            <a:r>
              <a:rPr lang="en-GB" sz="2400" dirty="0"/>
              <a:t>More easily completed in flexible/online mode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These characteristics echo the values to students and employers found in the collaborative cluster project (2021)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0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49727"/>
            <a:ext cx="11936360" cy="87642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2700" dirty="0"/>
              <a:t>  The policy perspective: National </a:t>
            </a:r>
            <a:r>
              <a:rPr lang="en-GB" sz="2700" dirty="0" err="1"/>
              <a:t>Microcredential</a:t>
            </a:r>
            <a:r>
              <a:rPr lang="en-GB" sz="2700" dirty="0"/>
              <a:t> Frameworks side-by-side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FEED07-DE6A-CD79-BB9C-C00307DCACE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5652084"/>
              </p:ext>
            </p:extLst>
          </p:nvPr>
        </p:nvGraphicFramePr>
        <p:xfrm>
          <a:off x="255640" y="1119065"/>
          <a:ext cx="11680720" cy="5515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8462">
                  <a:extLst>
                    <a:ext uri="{9D8B030D-6E8A-4147-A177-3AD203B41FA5}">
                      <a16:colId xmlns:a16="http://schemas.microsoft.com/office/drawing/2014/main" val="3348731738"/>
                    </a:ext>
                  </a:extLst>
                </a:gridCol>
                <a:gridCol w="838419">
                  <a:extLst>
                    <a:ext uri="{9D8B030D-6E8A-4147-A177-3AD203B41FA5}">
                      <a16:colId xmlns:a16="http://schemas.microsoft.com/office/drawing/2014/main" val="3528901013"/>
                    </a:ext>
                  </a:extLst>
                </a:gridCol>
                <a:gridCol w="791110">
                  <a:extLst>
                    <a:ext uri="{9D8B030D-6E8A-4147-A177-3AD203B41FA5}">
                      <a16:colId xmlns:a16="http://schemas.microsoft.com/office/drawing/2014/main" val="3190207448"/>
                    </a:ext>
                  </a:extLst>
                </a:gridCol>
                <a:gridCol w="8052729">
                  <a:extLst>
                    <a:ext uri="{9D8B030D-6E8A-4147-A177-3AD203B41FA5}">
                      <a16:colId xmlns:a16="http://schemas.microsoft.com/office/drawing/2014/main" val="1722181846"/>
                    </a:ext>
                  </a:extLst>
                </a:gridCol>
              </a:tblGrid>
              <a:tr h="238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</a:rPr>
                        <a:t>System</a:t>
                      </a:r>
                      <a:endParaRPr lang="en-A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HE/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Tertiary</a:t>
                      </a:r>
                      <a:endParaRPr lang="en-A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</a:rPr>
                        <a:t>Credits</a:t>
                      </a:r>
                      <a:endParaRPr lang="en-A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</a:rPr>
                        <a:t>Essential components</a:t>
                      </a:r>
                      <a:endParaRPr lang="en-A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2800245562"/>
                  </a:ext>
                </a:extLst>
              </a:tr>
              <a:tr h="934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Malaysia: MQA Guidelines to Good Practices: Micro-credentials    2020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HE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Min 1hr learning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Outcome based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On-demand/industry driven – “active engagement with industries and employers is crucial”</a:t>
                      </a:r>
                      <a:endParaRPr lang="en-AU" sz="1400" dirty="0">
                        <a:effectLst/>
                      </a:endParaRP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  <a:defRPr/>
                      </a:pPr>
                      <a:r>
                        <a:rPr lang="en-GB" sz="1400" dirty="0">
                          <a:effectLst/>
                        </a:rPr>
                        <a:t>Secure and shareable    </a:t>
                      </a:r>
                      <a:r>
                        <a:rPr lang="en-GB" sz="1400" dirty="0">
                          <a:effectLst/>
                          <a:sym typeface="Symbol" panose="05050102010706020507" pitchFamily="18" charset="2"/>
                        </a:rPr>
                        <a:t> </a:t>
                      </a:r>
                      <a:r>
                        <a:rPr lang="en-GB" sz="1400" dirty="0">
                          <a:effectLst/>
                        </a:rPr>
                        <a:t>Transparent QA    </a:t>
                      </a:r>
                      <a:r>
                        <a:rPr lang="en-GB" sz="1400" dirty="0">
                          <a:effectLst/>
                          <a:sym typeface="Symbol" panose="05050102010706020507" pitchFamily="18" charset="2"/>
                        </a:rPr>
                        <a:t> </a:t>
                      </a:r>
                      <a:r>
                        <a:rPr lang="en-GB" sz="1400" dirty="0">
                          <a:effectLst/>
                        </a:rPr>
                        <a:t>Assessed</a:t>
                      </a:r>
                    </a:p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Appropriately named based on the purpose, delivery, content, assessment and scope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109148920"/>
                  </a:ext>
                </a:extLst>
              </a:tr>
              <a:tr h="11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Australian Government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National </a:t>
                      </a:r>
                      <a:r>
                        <a:rPr lang="en-GB" sz="1400" dirty="0" err="1">
                          <a:effectLst/>
                        </a:rPr>
                        <a:t>Microcredentials</a:t>
                      </a:r>
                      <a:r>
                        <a:rPr lang="en-GB" sz="1400" dirty="0">
                          <a:effectLst/>
                        </a:rPr>
                        <a:t> Framework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Nov 2021*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Tertiary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Min 1hr learning - credit bearing not required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  <a:defRPr/>
                      </a:pPr>
                      <a:r>
                        <a:rPr lang="en-GB" sz="1400" dirty="0">
                          <a:effectLst/>
                        </a:rPr>
                        <a:t>Outcome-based</a:t>
                      </a: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  <a:defRPr/>
                      </a:pPr>
                      <a:r>
                        <a:rPr lang="en-GB" sz="1400" dirty="0">
                          <a:effectLst/>
                        </a:rPr>
                        <a:t>Tailored to support lifelong learning  </a:t>
                      </a:r>
                      <a:r>
                        <a:rPr lang="en-GB" sz="1400" dirty="0">
                          <a:effectLst/>
                          <a:sym typeface="Symbol" panose="05050102010706020507" pitchFamily="18" charset="2"/>
                        </a:rPr>
                        <a:t> </a:t>
                      </a:r>
                      <a:r>
                        <a:rPr lang="en-GB" sz="1400" dirty="0">
                          <a:effectLst/>
                        </a:rPr>
                        <a:t> Responsive to industry-need.</a:t>
                      </a:r>
                      <a:endParaRPr lang="en-AU" sz="1400" dirty="0">
                        <a:effectLst/>
                      </a:endParaRP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  <a:defRPr/>
                      </a:pPr>
                      <a:r>
                        <a:rPr lang="en-GB" sz="1400" dirty="0">
                          <a:effectLst/>
                        </a:rPr>
                        <a:t>Must be assessed      </a:t>
                      </a:r>
                      <a:r>
                        <a:rPr lang="en-GB" sz="1400" dirty="0">
                          <a:effectLst/>
                          <a:sym typeface="Symbol" panose="05050102010706020507" pitchFamily="18" charset="2"/>
                        </a:rPr>
                        <a:t> </a:t>
                      </a:r>
                      <a:r>
                        <a:rPr lang="en-GB" sz="1400" dirty="0">
                          <a:effectLst/>
                        </a:rPr>
                        <a:t>Transparent </a:t>
                      </a:r>
                      <a:r>
                        <a:rPr lang="en-US" sz="1400" dirty="0">
                          <a:effectLst/>
                        </a:rPr>
                        <a:t>QA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0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Not a formal qualification on the AQF nor a macro-credential including diplomas, certificates and Masters degrees.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To be placed on the </a:t>
                      </a:r>
                      <a:r>
                        <a:rPr lang="en-GB" sz="1400" dirty="0" err="1">
                          <a:effectLst/>
                        </a:rPr>
                        <a:t>Microcredentials</a:t>
                      </a:r>
                      <a:r>
                        <a:rPr lang="en-GB" sz="1400" dirty="0">
                          <a:effectLst/>
                        </a:rPr>
                        <a:t> Marketplace – further standards apply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1415386575"/>
                  </a:ext>
                </a:extLst>
              </a:tr>
              <a:tr h="853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New Zealand Qualifications Authority (NZQA) micro-credential system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Tertiary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NZQF level 2 – 8 (SCQF: 4 - 10) 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5–40 credits in size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Strong evidence of need from employers, industry &amp;/or community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Not duplicate current quality assured learning approved by NZQA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Be reviewed annually to confirm they continue to meet their intended purpose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Once NZQA approves a micro-credential, it is published on a </a:t>
                      </a:r>
                      <a:r>
                        <a:rPr lang="en-GB" sz="1400" u="none" dirty="0">
                          <a:effectLst/>
                        </a:rPr>
                        <a:t>micro-credential register</a:t>
                      </a:r>
                      <a:endParaRPr lang="en-AU" sz="1400" u="none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Same requirements as training schemes or assessment standards.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2102721235"/>
                  </a:ext>
                </a:extLst>
              </a:tr>
              <a:tr h="700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European project MICROBOL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 July 2021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HE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Credit-rated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No min or max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216000" lvl="0" indent="-2160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All micro-credentials should be subject to internal QA, independently of the external QA approach  [programme level evaluation procedures should not be applied for each micro-credential, as these are too elaborate for small volumes of learning]</a:t>
                      </a:r>
                      <a:endParaRPr lang="en-AU" sz="1400" dirty="0">
                        <a:effectLst/>
                      </a:endParaRPr>
                    </a:p>
                    <a:p>
                      <a:pPr marL="216000" lvl="0" indent="-2160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400" dirty="0">
                          <a:effectLst/>
                        </a:rPr>
                        <a:t>Compulsory Information required for certification/credential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1105137004"/>
                  </a:ext>
                </a:extLst>
              </a:tr>
              <a:tr h="690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QAA Micro-credentials Characteristics Statement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HE SCQF level 7-12 </a:t>
                      </a:r>
                      <a:endParaRPr lang="en-AU" sz="14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No min or max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As per </a:t>
                      </a:r>
                      <a:r>
                        <a:rPr lang="en-GB" sz="1400" dirty="0" err="1">
                          <a:effectLst/>
                        </a:rPr>
                        <a:t>Demelza’s</a:t>
                      </a:r>
                      <a:r>
                        <a:rPr lang="en-GB" sz="1400" dirty="0">
                          <a:effectLst/>
                        </a:rPr>
                        <a:t> presentation!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206268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403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6A75-43CD-46DC-BAA3-ACD7063B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problem of definitions.  What are </a:t>
            </a:r>
            <a:r>
              <a:rPr lang="en-GB" err="1"/>
              <a:t>microcredentials</a:t>
            </a:r>
            <a:r>
              <a:rPr lang="en-GB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385A-1B05-4089-8CCD-E75E0EEEF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899189" cy="37678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We can take a plural and open definition – but to do so perhaps sheds little light and raises problems:</a:t>
            </a:r>
          </a:p>
          <a:p>
            <a:pPr marL="457200" lvl="1" indent="0">
              <a:buNone/>
            </a:pPr>
            <a:r>
              <a:rPr lang="en-GB" sz="2400" dirty="0"/>
              <a:t>a micro-credential is a certification of assessed learning that is additional, alternate, complementary to or a formal component of a formal qualification. (Oliver, 2019)</a:t>
            </a:r>
          </a:p>
          <a:p>
            <a:r>
              <a:rPr lang="en-GB" dirty="0"/>
              <a:t>“</a:t>
            </a:r>
            <a:r>
              <a:rPr lang="en-GB" dirty="0" err="1"/>
              <a:t>Microcredential</a:t>
            </a:r>
            <a:r>
              <a:rPr lang="en-GB" dirty="0"/>
              <a:t>” may in fact take a negative definition, its actual meaning flowing from perceived problems with existing qualifications (Baud and </a:t>
            </a:r>
            <a:r>
              <a:rPr lang="en-GB" dirty="0" err="1"/>
              <a:t>Jorre</a:t>
            </a:r>
            <a:r>
              <a:rPr lang="en-GB" dirty="0"/>
              <a:t> de St </a:t>
            </a:r>
            <a:r>
              <a:rPr lang="en-GB" dirty="0" err="1"/>
              <a:t>Jorre</a:t>
            </a:r>
            <a:r>
              <a:rPr lang="en-GB" dirty="0"/>
              <a:t>, 2021)</a:t>
            </a:r>
          </a:p>
          <a:p>
            <a:r>
              <a:rPr lang="en-GB" dirty="0"/>
              <a:t>Rather than ask “what is it” it may be more profitable to ask “what is the value to learners (and other stakeholders) of </a:t>
            </a:r>
            <a:r>
              <a:rPr lang="en-GB" dirty="0" err="1"/>
              <a:t>microcredentials</a:t>
            </a:r>
            <a:r>
              <a:rPr lang="en-GB" dirty="0"/>
              <a:t>?” (Oliver, 2021)</a:t>
            </a:r>
          </a:p>
          <a:p>
            <a:r>
              <a:rPr lang="en-GB" dirty="0"/>
              <a:t>QAA </a:t>
            </a:r>
            <a:r>
              <a:rPr lang="en-GB" dirty="0" err="1"/>
              <a:t>microcredentials</a:t>
            </a:r>
            <a:r>
              <a:rPr lang="en-GB" dirty="0"/>
              <a:t> characteristics statement addresses the definitional issue in the UK </a:t>
            </a:r>
          </a:p>
        </p:txBody>
      </p:sp>
    </p:spTree>
    <p:extLst>
      <p:ext uri="{BB962C8B-B14F-4D97-AF65-F5344CB8AC3E}">
        <p14:creationId xmlns:p14="http://schemas.microsoft.com/office/powerpoint/2010/main" val="25314923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1568</Words>
  <Application>Microsoft Office PowerPoint</Application>
  <PresentationFormat>Widescreen</PresentationFormat>
  <Paragraphs>143</Paragraphs>
  <Slides>15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Trebuchet MS</vt:lpstr>
      <vt:lpstr>Berlin</vt:lpstr>
      <vt:lpstr>Bitmap Image</vt:lpstr>
      <vt:lpstr>Scottish Tertiary Education Network for Micro-credentials</vt:lpstr>
      <vt:lpstr>What is the Scottish Tertiary Education Network for Micro-credentials?</vt:lpstr>
      <vt:lpstr>Background research</vt:lpstr>
      <vt:lpstr>Network terms of reference</vt:lpstr>
      <vt:lpstr>Network membership</vt:lpstr>
      <vt:lpstr>The institutional perspective: the value to university of microcredentials</vt:lpstr>
      <vt:lpstr>The learner perspective: the value to learners of microcredentials</vt:lpstr>
      <vt:lpstr>  The policy perspective: National Microcredential Frameworks side-by-side</vt:lpstr>
      <vt:lpstr>The problem of definitions.  What are microcredentials?</vt:lpstr>
      <vt:lpstr>Key question 1: should all microcredentials be credit-rated? </vt:lpstr>
      <vt:lpstr>Key question 2: does our funding model in particular for part-time PGT support microcredentials as part of lifelong learning? </vt:lpstr>
      <vt:lpstr>The way forward for Scotland……for now</vt:lpstr>
      <vt:lpstr>And for the future…</vt:lpstr>
      <vt:lpstr>And finally…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Tertiary Education Network for micro-credentials</dc:title>
  <dc:creator>Professor Jonathan Powles, Vice-Principal and PVC Learning, Teaching and Students, University of the West of Scotland and Dr Ann Cotterill, Quality Enhancement Specialist, QAA Scotland</dc:creator>
  <cp:lastModifiedBy/>
  <cp:revision>1</cp:revision>
  <dcterms:created xsi:type="dcterms:W3CDTF">2022-08-10T08:40:09Z</dcterms:created>
  <dcterms:modified xsi:type="dcterms:W3CDTF">2022-08-10T08:40:25Z</dcterms:modified>
</cp:coreProperties>
</file>