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sldIdLst>
    <p:sldId id="256" r:id="rId2"/>
    <p:sldId id="268" r:id="rId3"/>
    <p:sldId id="257" r:id="rId4"/>
    <p:sldId id="265" r:id="rId5"/>
    <p:sldId id="269" r:id="rId6"/>
    <p:sldId id="264" r:id="rId7"/>
    <p:sldId id="261" r:id="rId8"/>
    <p:sldId id="267" r:id="rId9"/>
    <p:sldId id="266" r:id="rId10"/>
    <p:sldId id="270" r:id="rId11"/>
    <p:sldId id="25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8B5D8F-EB9A-4AB7-AEBF-383C36F0376F}" v="24" dt="2022-06-07T09:54:58.4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79" autoAdjust="0"/>
  </p:normalViewPr>
  <p:slideViewPr>
    <p:cSldViewPr snapToGrid="0">
      <p:cViewPr varScale="1">
        <p:scale>
          <a:sx n="95" d="100"/>
          <a:sy n="95" d="100"/>
        </p:scale>
        <p:origin x="182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3C8A78-F893-4197-AAE8-7FA880843ECA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BEC2B1-0D47-4A1E-BC3C-7BD340923247}">
      <dgm:prSet phldrT="[Text]"/>
      <dgm:spPr>
        <a:solidFill>
          <a:srgbClr val="92D050"/>
        </a:solidFill>
      </dgm:spPr>
      <dgm:t>
        <a:bodyPr/>
        <a:lstStyle/>
        <a:p>
          <a:r>
            <a:rPr lang="en-US"/>
            <a:t>Educational model – enable transportable, low-cost, flexible lifelong learning</a:t>
          </a:r>
        </a:p>
      </dgm:t>
    </dgm:pt>
    <dgm:pt modelId="{007874F9-6FB4-471D-A228-789232A4F1AC}" type="parTrans" cxnId="{3075575D-F0DC-436A-8444-3436E7F8A871}">
      <dgm:prSet/>
      <dgm:spPr/>
      <dgm:t>
        <a:bodyPr/>
        <a:lstStyle/>
        <a:p>
          <a:endParaRPr lang="en-US"/>
        </a:p>
      </dgm:t>
    </dgm:pt>
    <dgm:pt modelId="{A415D1F0-AAB0-46AD-A2CA-43290A05DF47}" type="sibTrans" cxnId="{3075575D-F0DC-436A-8444-3436E7F8A871}">
      <dgm:prSet/>
      <dgm:spPr/>
      <dgm:t>
        <a:bodyPr/>
        <a:lstStyle/>
        <a:p>
          <a:endParaRPr lang="en-US"/>
        </a:p>
      </dgm:t>
    </dgm:pt>
    <dgm:pt modelId="{0F034AC7-6828-446A-BF2C-F487B554A97F}">
      <dgm:prSet phldrT="[Text]"/>
      <dgm:spPr>
        <a:solidFill>
          <a:srgbClr val="FF0000"/>
        </a:solidFill>
      </dgm:spPr>
      <dgm:t>
        <a:bodyPr/>
        <a:lstStyle/>
        <a:p>
          <a:r>
            <a:rPr lang="en-US"/>
            <a:t>Economic model – drives competition between institutions who seek to </a:t>
          </a:r>
          <a:r>
            <a:rPr lang="en-US" err="1"/>
            <a:t>mazimise</a:t>
          </a:r>
          <a:r>
            <a:rPr lang="en-US"/>
            <a:t> load and keep student as long as </a:t>
          </a:r>
          <a:r>
            <a:rPr lang="en-US" err="1"/>
            <a:t>possile</a:t>
          </a:r>
          <a:r>
            <a:rPr lang="en-US"/>
            <a:t> </a:t>
          </a:r>
        </a:p>
      </dgm:t>
    </dgm:pt>
    <dgm:pt modelId="{D623BFB2-8AEB-4C30-BC43-127CDC128DBB}" type="parTrans" cxnId="{375A9B44-1961-4176-861A-BE1D7B5FF67A}">
      <dgm:prSet/>
      <dgm:spPr/>
      <dgm:t>
        <a:bodyPr/>
        <a:lstStyle/>
        <a:p>
          <a:endParaRPr lang="en-US"/>
        </a:p>
      </dgm:t>
    </dgm:pt>
    <dgm:pt modelId="{0A6FE20D-FE70-451E-9DFA-2834D11DE819}" type="sibTrans" cxnId="{375A9B44-1961-4176-861A-BE1D7B5FF67A}">
      <dgm:prSet/>
      <dgm:spPr/>
      <dgm:t>
        <a:bodyPr/>
        <a:lstStyle/>
        <a:p>
          <a:endParaRPr lang="en-US"/>
        </a:p>
      </dgm:t>
    </dgm:pt>
    <dgm:pt modelId="{6F7E17DA-93FB-410F-84B8-D54E739F0922}" type="pres">
      <dgm:prSet presAssocID="{6D3C8A78-F893-4197-AAE8-7FA880843ECA}" presName="cycle" presStyleCnt="0">
        <dgm:presLayoutVars>
          <dgm:dir/>
          <dgm:resizeHandles val="exact"/>
        </dgm:presLayoutVars>
      </dgm:prSet>
      <dgm:spPr/>
    </dgm:pt>
    <dgm:pt modelId="{4DCD509A-A5CB-4A04-8A7F-AA4DBE7C9AAE}" type="pres">
      <dgm:prSet presAssocID="{D4BEC2B1-0D47-4A1E-BC3C-7BD340923247}" presName="arrow" presStyleLbl="node1" presStyleIdx="0" presStyleCnt="2">
        <dgm:presLayoutVars>
          <dgm:bulletEnabled val="1"/>
        </dgm:presLayoutVars>
      </dgm:prSet>
      <dgm:spPr/>
    </dgm:pt>
    <dgm:pt modelId="{CAD06A89-F0B2-41DB-945A-5A5461E5D261}" type="pres">
      <dgm:prSet presAssocID="{0F034AC7-6828-446A-BF2C-F487B554A97F}" presName="arrow" presStyleLbl="node1" presStyleIdx="1" presStyleCnt="2">
        <dgm:presLayoutVars>
          <dgm:bulletEnabled val="1"/>
        </dgm:presLayoutVars>
      </dgm:prSet>
      <dgm:spPr/>
    </dgm:pt>
  </dgm:ptLst>
  <dgm:cxnLst>
    <dgm:cxn modelId="{65CBE040-7AD5-4383-AC9F-17CFE553C0DE}" type="presOf" srcId="{6D3C8A78-F893-4197-AAE8-7FA880843ECA}" destId="{6F7E17DA-93FB-410F-84B8-D54E739F0922}" srcOrd="0" destOrd="0" presId="urn:microsoft.com/office/officeart/2005/8/layout/arrow1"/>
    <dgm:cxn modelId="{3075575D-F0DC-436A-8444-3436E7F8A871}" srcId="{6D3C8A78-F893-4197-AAE8-7FA880843ECA}" destId="{D4BEC2B1-0D47-4A1E-BC3C-7BD340923247}" srcOrd="0" destOrd="0" parTransId="{007874F9-6FB4-471D-A228-789232A4F1AC}" sibTransId="{A415D1F0-AAB0-46AD-A2CA-43290A05DF47}"/>
    <dgm:cxn modelId="{375A9B44-1961-4176-861A-BE1D7B5FF67A}" srcId="{6D3C8A78-F893-4197-AAE8-7FA880843ECA}" destId="{0F034AC7-6828-446A-BF2C-F487B554A97F}" srcOrd="1" destOrd="0" parTransId="{D623BFB2-8AEB-4C30-BC43-127CDC128DBB}" sibTransId="{0A6FE20D-FE70-451E-9DFA-2834D11DE819}"/>
    <dgm:cxn modelId="{37CFA790-8128-444A-8165-EFC4E6C8DEA2}" type="presOf" srcId="{D4BEC2B1-0D47-4A1E-BC3C-7BD340923247}" destId="{4DCD509A-A5CB-4A04-8A7F-AA4DBE7C9AAE}" srcOrd="0" destOrd="0" presId="urn:microsoft.com/office/officeart/2005/8/layout/arrow1"/>
    <dgm:cxn modelId="{59128BE4-BCD5-4B4E-94AE-16170A0012C3}" type="presOf" srcId="{0F034AC7-6828-446A-BF2C-F487B554A97F}" destId="{CAD06A89-F0B2-41DB-945A-5A5461E5D261}" srcOrd="0" destOrd="0" presId="urn:microsoft.com/office/officeart/2005/8/layout/arrow1"/>
    <dgm:cxn modelId="{24ECDC00-31B3-402F-9AD6-89978805C88E}" type="presParOf" srcId="{6F7E17DA-93FB-410F-84B8-D54E739F0922}" destId="{4DCD509A-A5CB-4A04-8A7F-AA4DBE7C9AAE}" srcOrd="0" destOrd="0" presId="urn:microsoft.com/office/officeart/2005/8/layout/arrow1"/>
    <dgm:cxn modelId="{4CD53C67-AF27-4789-A3A8-4BB5FD1D4797}" type="presParOf" srcId="{6F7E17DA-93FB-410F-84B8-D54E739F0922}" destId="{CAD06A89-F0B2-41DB-945A-5A5461E5D261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CD509A-A5CB-4A04-8A7F-AA4DBE7C9AAE}">
      <dsp:nvSpPr>
        <dsp:cNvPr id="0" name=""/>
        <dsp:cNvSpPr/>
      </dsp:nvSpPr>
      <dsp:spPr>
        <a:xfrm rot="16200000">
          <a:off x="1332" y="1519"/>
          <a:ext cx="3595823" cy="3595823"/>
        </a:xfrm>
        <a:prstGeom prst="upArrow">
          <a:avLst>
            <a:gd name="adj1" fmla="val 50000"/>
            <a:gd name="adj2" fmla="val 35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Educational model – enable transportable, low-cost, flexible lifelong learning</a:t>
          </a:r>
        </a:p>
      </dsp:txBody>
      <dsp:txXfrm rot="5400000">
        <a:off x="630602" y="900474"/>
        <a:ext cx="2966554" cy="1797911"/>
      </dsp:txXfrm>
    </dsp:sp>
    <dsp:sp modelId="{CAD06A89-F0B2-41DB-945A-5A5461E5D261}">
      <dsp:nvSpPr>
        <dsp:cNvPr id="0" name=""/>
        <dsp:cNvSpPr/>
      </dsp:nvSpPr>
      <dsp:spPr>
        <a:xfrm rot="5400000">
          <a:off x="6016743" y="1519"/>
          <a:ext cx="3595823" cy="3595823"/>
        </a:xfrm>
        <a:prstGeom prst="upArrow">
          <a:avLst>
            <a:gd name="adj1" fmla="val 50000"/>
            <a:gd name="adj2" fmla="val 35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Economic model – drives competition between institutions who seek to </a:t>
          </a:r>
          <a:r>
            <a:rPr lang="en-US" sz="1900" kern="1200" err="1"/>
            <a:t>mazimise</a:t>
          </a:r>
          <a:r>
            <a:rPr lang="en-US" sz="1900" kern="1200"/>
            <a:t> load and keep student as long as </a:t>
          </a:r>
          <a:r>
            <a:rPr lang="en-US" sz="1900" kern="1200" err="1"/>
            <a:t>possile</a:t>
          </a:r>
          <a:r>
            <a:rPr lang="en-US" sz="1900" kern="1200"/>
            <a:t> </a:t>
          </a:r>
        </a:p>
      </dsp:txBody>
      <dsp:txXfrm rot="-5400000">
        <a:off x="6016744" y="900475"/>
        <a:ext cx="2966554" cy="17979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8/9/2022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8/9/2022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8/9/2022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8/9/2022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8/9/2022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1153/jtlge2021vol12no1art1023" TargetMode="External"/><Relationship Id="rId2" Type="http://schemas.openxmlformats.org/officeDocument/2006/relationships/hyperlink" Target="https://www.enhancementthemes.ac.uk/resilient-learning-communities/completed-projects/exploring-the-potential-of-micro-credentials-and-digital-badg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dese.gov.au/higher-education-publications/resources/national-microcredentials-framework" TargetMode="External"/><Relationship Id="rId4" Type="http://schemas.openxmlformats.org/officeDocument/2006/relationships/hyperlink" Target="http://dteach.deakin.edu.au/microcredential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zqa.govt.nz/nzqf/search/microcredentials.do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3F4F0-8E30-45A8-8F4A-7C2C3B4467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/>
              <a:t>Scottish Tertiary Education Network for </a:t>
            </a:r>
            <a:r>
              <a:rPr lang="en-GB" sz="4000" dirty="0" err="1"/>
              <a:t>Microcredentials</a:t>
            </a:r>
            <a:endParaRPr lang="en-GB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140749-A458-4A8F-9B88-C559303A2B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/>
              <a:t>Professor Jonathan Powles</a:t>
            </a:r>
          </a:p>
          <a:p>
            <a:r>
              <a:rPr lang="en-GB"/>
              <a:t>Vice-Principal and PVC Learning, Teaching and Students</a:t>
            </a:r>
          </a:p>
          <a:p>
            <a:r>
              <a:rPr lang="en-GB"/>
              <a:t>University of the West of Scotland</a:t>
            </a:r>
          </a:p>
        </p:txBody>
      </p:sp>
    </p:spTree>
    <p:extLst>
      <p:ext uri="{BB962C8B-B14F-4D97-AF65-F5344CB8AC3E}">
        <p14:creationId xmlns:p14="http://schemas.microsoft.com/office/powerpoint/2010/main" val="2509079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Lessons for Scotland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4115" y="2684206"/>
            <a:ext cx="9918853" cy="3834070"/>
          </a:xfrm>
        </p:spPr>
        <p:txBody>
          <a:bodyPr>
            <a:normAutofit/>
          </a:bodyPr>
          <a:lstStyle/>
          <a:p>
            <a:r>
              <a:rPr lang="en-GB" dirty="0"/>
              <a:t>If these conditions are met, the size of the Scottish sector, the relatively coordinated nature of the FE sector and of QA in HE, and relatively lower levels of inter-institutional competition for students in Scotland mean that Scotland could rapidly reach the cutting edge in </a:t>
            </a:r>
            <a:r>
              <a:rPr lang="en-GB" dirty="0" err="1"/>
              <a:t>microcredentials</a:t>
            </a:r>
            <a:r>
              <a:rPr lang="en-GB" dirty="0"/>
              <a:t> and lifelong learning in the post-pandemic world.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1898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C81F1-DDA9-4E90-AAA7-16986C91D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20DC9-8E2D-4FDA-A680-24ACB6E83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2000" b="0" i="0" dirty="0">
                <a:effectLst/>
                <a:latin typeface="+mj-lt"/>
              </a:rPr>
              <a:t>QAA Enhancement theme “Resilient Learning Communities” 2021): </a:t>
            </a:r>
            <a:r>
              <a:rPr lang="en-GB" sz="2000" b="0" i="1" dirty="0">
                <a:effectLst/>
                <a:latin typeface="+mj-lt"/>
                <a:hlinkClick r:id="rId2"/>
              </a:rPr>
              <a:t>Exploring the Potential of </a:t>
            </a:r>
            <a:r>
              <a:rPr lang="en-GB" sz="2000" b="0" i="1" dirty="0" err="1">
                <a:effectLst/>
                <a:latin typeface="+mj-lt"/>
                <a:hlinkClick r:id="rId2"/>
              </a:rPr>
              <a:t>Microcredentials</a:t>
            </a:r>
            <a:r>
              <a:rPr lang="en-GB" sz="2000" b="0" i="1" dirty="0">
                <a:effectLst/>
                <a:latin typeface="+mj-lt"/>
                <a:hlinkClick r:id="rId2"/>
              </a:rPr>
              <a:t> and Digital Badging</a:t>
            </a:r>
            <a:endParaRPr lang="en-GB" sz="2000" b="0" i="0" dirty="0">
              <a:effectLst/>
              <a:latin typeface="+mj-lt"/>
            </a:endParaRPr>
          </a:p>
          <a:p>
            <a:r>
              <a:rPr lang="en-GB" sz="2000" b="0" i="0" dirty="0" err="1">
                <a:effectLst/>
                <a:latin typeface="+mj-lt"/>
              </a:rPr>
              <a:t>Boud</a:t>
            </a:r>
            <a:r>
              <a:rPr lang="en-GB" sz="2000" b="0" i="0" dirty="0">
                <a:effectLst/>
                <a:latin typeface="+mj-lt"/>
              </a:rPr>
              <a:t>, D., &amp; </a:t>
            </a:r>
            <a:r>
              <a:rPr lang="en-GB" sz="2000" b="0" i="0" dirty="0" err="1">
                <a:effectLst/>
                <a:latin typeface="+mj-lt"/>
              </a:rPr>
              <a:t>Jorre</a:t>
            </a:r>
            <a:r>
              <a:rPr lang="en-GB" sz="2000" b="0" i="0" dirty="0">
                <a:effectLst/>
                <a:latin typeface="+mj-lt"/>
              </a:rPr>
              <a:t> de St </a:t>
            </a:r>
            <a:r>
              <a:rPr lang="en-GB" sz="2000" b="0" i="0" dirty="0" err="1">
                <a:effectLst/>
                <a:latin typeface="+mj-lt"/>
              </a:rPr>
              <a:t>Jorre</a:t>
            </a:r>
            <a:r>
              <a:rPr lang="en-GB" sz="2000" b="0" i="0" dirty="0">
                <a:effectLst/>
                <a:latin typeface="+mj-lt"/>
              </a:rPr>
              <a:t>, T. (2021). The move to micro-credentials exposes the deficiencies of existing credentials: Provocation. </a:t>
            </a:r>
            <a:r>
              <a:rPr lang="en-GB" sz="2000" b="0" i="1" dirty="0">
                <a:effectLst/>
                <a:latin typeface="+mj-lt"/>
              </a:rPr>
              <a:t>Journal of Teaching and Learning for Graduate Employability</a:t>
            </a:r>
            <a:r>
              <a:rPr lang="en-GB" sz="2000" b="0" i="0" dirty="0">
                <a:effectLst/>
                <a:latin typeface="+mj-lt"/>
              </a:rPr>
              <a:t>, </a:t>
            </a:r>
            <a:r>
              <a:rPr lang="en-GB" sz="2000" b="0" i="1" dirty="0">
                <a:effectLst/>
                <a:latin typeface="+mj-lt"/>
              </a:rPr>
              <a:t>12</a:t>
            </a:r>
            <a:r>
              <a:rPr lang="en-GB" sz="2000" b="0" i="0" dirty="0">
                <a:effectLst/>
                <a:latin typeface="+mj-lt"/>
              </a:rPr>
              <a:t>(1), 18–20. </a:t>
            </a:r>
            <a:r>
              <a:rPr lang="en-GB" sz="2000" b="0" i="0" dirty="0">
                <a:effectLst/>
                <a:latin typeface="+mj-lt"/>
                <a:hlinkClick r:id="rId3"/>
              </a:rPr>
              <a:t>https://doi.org/10.21153/jtlge2021vol12no1art1023</a:t>
            </a:r>
            <a:endParaRPr lang="en-GB" sz="2000" b="0" i="0" dirty="0">
              <a:effectLst/>
              <a:latin typeface="+mj-lt"/>
            </a:endParaRPr>
          </a:p>
          <a:p>
            <a:r>
              <a:rPr lang="en-GB" sz="2000" b="0" i="0" dirty="0">
                <a:effectLst/>
              </a:rPr>
              <a:t>Oliver, B. (2021). Micro-credentials: A learner value framework: Provocation. </a:t>
            </a:r>
            <a:r>
              <a:rPr lang="en-GB" sz="2000" b="0" i="1" dirty="0">
                <a:effectLst/>
              </a:rPr>
              <a:t>Journal of Teaching and Learning for Graduate Employability</a:t>
            </a:r>
            <a:r>
              <a:rPr lang="en-GB" sz="2000" b="0" i="0" dirty="0">
                <a:effectLst/>
              </a:rPr>
              <a:t>, </a:t>
            </a:r>
            <a:r>
              <a:rPr lang="en-GB" sz="2000" b="0" i="1" dirty="0">
                <a:effectLst/>
              </a:rPr>
              <a:t>12</a:t>
            </a:r>
            <a:r>
              <a:rPr lang="en-GB" sz="2000" b="0" i="0" dirty="0">
                <a:effectLst/>
              </a:rPr>
              <a:t>(1), 48–51. https://doi.org/10.21153/jtlge2021vol12no1art1456</a:t>
            </a:r>
          </a:p>
          <a:p>
            <a:r>
              <a:rPr lang="en-GB" sz="2000" b="0" i="0" dirty="0">
                <a:effectLst/>
              </a:rPr>
              <a:t>Oliver, B. (2019). Making micro-credentials work for learners, employers and providers. Melbourne: Deakin University. Available at: </a:t>
            </a:r>
            <a:r>
              <a:rPr lang="en-GB" sz="2000" b="0" i="0" dirty="0">
                <a:solidFill>
                  <a:srgbClr val="4B7D92"/>
                </a:solidFill>
                <a:effectLst/>
                <a:hlinkClick r:id="rId4"/>
              </a:rPr>
              <a:t>http://dteach.deakin.edu.au/microcredentials/</a:t>
            </a:r>
            <a:endParaRPr lang="en-GB" sz="2000" b="0" i="0" dirty="0">
              <a:solidFill>
                <a:srgbClr val="4B7D92"/>
              </a:solidFill>
              <a:effectLst/>
            </a:endParaRPr>
          </a:p>
          <a:p>
            <a:r>
              <a:rPr lang="en-GB" sz="2000" dirty="0"/>
              <a:t>Department of Education, Skills and Employment (2022), </a:t>
            </a:r>
            <a:r>
              <a:rPr lang="en-GB" sz="2000" i="1" dirty="0"/>
              <a:t>National </a:t>
            </a:r>
            <a:r>
              <a:rPr lang="en-GB" sz="2000" i="1" dirty="0" err="1"/>
              <a:t>Microcredentials</a:t>
            </a:r>
            <a:r>
              <a:rPr lang="en-GB" sz="2000" i="1" dirty="0"/>
              <a:t> Framework.  Available at: </a:t>
            </a:r>
            <a:r>
              <a:rPr lang="en-GB" sz="2000" i="1" dirty="0">
                <a:hlinkClick r:id="rId5"/>
              </a:rPr>
              <a:t>https://www.dese.gov.au/higher-education-publications/resources/national-microcredentials-framework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114597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BF84C-2158-4916-980B-882DE41F7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What is the Scottish Tertiary Education Network for </a:t>
            </a:r>
            <a:r>
              <a:rPr lang="en-GB" sz="3600" dirty="0" err="1"/>
              <a:t>Microcredentials</a:t>
            </a:r>
            <a:r>
              <a:rPr lang="en-GB" sz="3600" dirty="0"/>
              <a:t>?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5EE7C-5379-C0A8-C493-DCC6CE41A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430131" cy="359931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Formed from the recommendations from QAA Collaborative work led by Anne Tierney. These were to:</a:t>
            </a:r>
          </a:p>
          <a:p>
            <a:endParaRPr lang="en-US" dirty="0"/>
          </a:p>
          <a:p>
            <a:pPr lvl="1" fontAlgn="base"/>
            <a:r>
              <a:rPr lang="en-US" b="0" i="0" dirty="0">
                <a:effectLst/>
                <a:latin typeface="Arial" panose="020B0604020202020204" pitchFamily="34" charset="0"/>
              </a:rPr>
              <a:t>Agree a clear and universal micro-credential language across providers to improve understanding, reduce uncertainty and promote collaboration amongst all stakeholders.</a:t>
            </a:r>
          </a:p>
          <a:p>
            <a:pPr lvl="1" fontAlgn="base"/>
            <a:r>
              <a:rPr lang="en-US" b="0" i="0" dirty="0">
                <a:effectLst/>
                <a:latin typeface="Arial" panose="020B0604020202020204" pitchFamily="34" charset="0"/>
              </a:rPr>
              <a:t>Establish clear micro-credential standards, which are replicable over all providers. This includes provision for credit- and non-credit-bearing micro-credentials, stand-alone CPD opportunities and opportunities to use micro-credentials as a means to re-enter higher education and gather credit for degree-level studies.</a:t>
            </a:r>
          </a:p>
          <a:p>
            <a:pPr lvl="1" fontAlgn="base"/>
            <a:r>
              <a:rPr lang="en-US" b="0" i="0" dirty="0">
                <a:effectLst/>
                <a:latin typeface="Arial" panose="020B0604020202020204" pitchFamily="34" charset="0"/>
              </a:rPr>
              <a:t>Create a central, accessible, and national micro-credentials hub, which offers quality assured micro-credentials.</a:t>
            </a:r>
          </a:p>
          <a:p>
            <a:pPr lvl="1" fontAlgn="base"/>
            <a:r>
              <a:rPr lang="en-US" b="0" i="0" dirty="0">
                <a:effectLst/>
                <a:latin typeface="Arial" panose="020B0604020202020204" pitchFamily="34" charset="0"/>
              </a:rPr>
              <a:t>Develop robust ways of working between higher and further education institutions and employers.</a:t>
            </a:r>
          </a:p>
          <a:p>
            <a:pPr marL="457200" lvl="1" indent="0" fontAlgn="base">
              <a:buNone/>
            </a:pPr>
            <a:endParaRPr lang="en-US" b="0" i="0" dirty="0">
              <a:effectLst/>
              <a:latin typeface="Arial" panose="020B0604020202020204" pitchFamily="34" charset="0"/>
            </a:endParaRPr>
          </a:p>
          <a:p>
            <a:pPr fontAlgn="base"/>
            <a:r>
              <a:rPr lang="en-US" dirty="0"/>
              <a:t>A key finding was that the needs of staff, institutions, students, employers and policymakers/funders could all be quite different. Hence a broad remit and representation to the Network.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61636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6A75-43CD-46DC-BAA3-ACD7063B1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problem of definitions.  What are </a:t>
            </a:r>
            <a:r>
              <a:rPr lang="en-GB" err="1"/>
              <a:t>microcredentials</a:t>
            </a:r>
            <a:r>
              <a:rPr lang="en-GB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5385A-1B05-4089-8CCD-E75E0EEEF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899189" cy="3767899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We can take a plural and open definition – but to do so perhaps sheds little light and raises problems:</a:t>
            </a:r>
          </a:p>
          <a:p>
            <a:pPr marL="457200" lvl="1" indent="0">
              <a:buNone/>
            </a:pPr>
            <a:r>
              <a:rPr lang="en-GB" dirty="0"/>
              <a:t>a micro-credential is a certification of assessed learning that is additional, alternate, complementary to or a formal component of a formal qualification. (Oliver, 2019)</a:t>
            </a:r>
          </a:p>
          <a:p>
            <a:r>
              <a:rPr lang="en-GB" dirty="0"/>
              <a:t>“</a:t>
            </a:r>
            <a:r>
              <a:rPr lang="en-GB" dirty="0" err="1"/>
              <a:t>Microcredential</a:t>
            </a:r>
            <a:r>
              <a:rPr lang="en-GB" dirty="0"/>
              <a:t>” may in fact take a negative definition, its actual meaning flowing from perceived problems with existing qualifications (Baud and </a:t>
            </a:r>
            <a:r>
              <a:rPr lang="en-GB" dirty="0" err="1"/>
              <a:t>Jorre</a:t>
            </a:r>
            <a:r>
              <a:rPr lang="en-GB" dirty="0"/>
              <a:t> de St </a:t>
            </a:r>
            <a:r>
              <a:rPr lang="en-GB" dirty="0" err="1"/>
              <a:t>Jorre</a:t>
            </a:r>
            <a:r>
              <a:rPr lang="en-GB" dirty="0"/>
              <a:t>, 2021)</a:t>
            </a:r>
          </a:p>
          <a:p>
            <a:r>
              <a:rPr lang="en-GB" dirty="0"/>
              <a:t>Rather than ask “what is it” it may be more profitable to ask “what is the value to learners (and other stakeholders) of </a:t>
            </a:r>
            <a:r>
              <a:rPr lang="en-GB" dirty="0" err="1"/>
              <a:t>microcredentials</a:t>
            </a:r>
            <a:r>
              <a:rPr lang="en-GB" dirty="0"/>
              <a:t>?” (Oliver, 2021)</a:t>
            </a:r>
          </a:p>
          <a:p>
            <a:r>
              <a:rPr lang="en-GB" dirty="0"/>
              <a:t>QAA </a:t>
            </a:r>
            <a:r>
              <a:rPr lang="en-GB" dirty="0" err="1"/>
              <a:t>microcredentials</a:t>
            </a:r>
            <a:r>
              <a:rPr lang="en-GB" dirty="0"/>
              <a:t> characteristics statement addresses the definitional issue in the UK </a:t>
            </a:r>
          </a:p>
        </p:txBody>
      </p:sp>
    </p:spTree>
    <p:extLst>
      <p:ext uri="{BB962C8B-B14F-4D97-AF65-F5344CB8AC3E}">
        <p14:creationId xmlns:p14="http://schemas.microsoft.com/office/powerpoint/2010/main" val="253149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institutional perspective: the value to university of </a:t>
            </a:r>
            <a:r>
              <a:rPr lang="en-GB" dirty="0" err="1"/>
              <a:t>microcredentials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From the collaborative cluster work, from the QAA </a:t>
            </a:r>
            <a:r>
              <a:rPr lang="en-GB" dirty="0" err="1"/>
              <a:t>miocrocredential</a:t>
            </a:r>
            <a:r>
              <a:rPr lang="en-GB" dirty="0"/>
              <a:t> characteristics statement and from Oliver (2019) the value to institutions of formalised </a:t>
            </a:r>
            <a:r>
              <a:rPr lang="en-GB" dirty="0" err="1"/>
              <a:t>microcredentials</a:t>
            </a:r>
            <a:r>
              <a:rPr lang="en-GB" dirty="0"/>
              <a:t> lies in:</a:t>
            </a:r>
          </a:p>
          <a:p>
            <a:r>
              <a:rPr lang="en-GB" dirty="0"/>
              <a:t>Providing a framework for the certification of short course credit;</a:t>
            </a:r>
          </a:p>
          <a:p>
            <a:r>
              <a:rPr lang="en-GB" dirty="0"/>
              <a:t>Allowing small qualifications to be stacked into larger traditional awards;</a:t>
            </a:r>
          </a:p>
          <a:p>
            <a:r>
              <a:rPr lang="en-GB" dirty="0"/>
              <a:t>Affording clarity and consistency across the sector (and even across institutions)</a:t>
            </a:r>
          </a:p>
          <a:p>
            <a:r>
              <a:rPr lang="en-GB" dirty="0"/>
              <a:t>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420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learner perspective: the value to learners of </a:t>
            </a:r>
            <a:r>
              <a:rPr lang="en-GB" dirty="0" err="1"/>
              <a:t>microcredentials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From Oliver (2021) </a:t>
            </a:r>
            <a:r>
              <a:rPr lang="en-GB" dirty="0" err="1"/>
              <a:t>microcredentials</a:t>
            </a:r>
            <a:r>
              <a:rPr lang="en-GB" dirty="0"/>
              <a:t> offer alternatives to traditional qualifications that are: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Lower cost, lower risk</a:t>
            </a:r>
          </a:p>
          <a:p>
            <a:pPr lvl="1"/>
            <a:r>
              <a:rPr lang="en-GB" dirty="0"/>
              <a:t>More transferable</a:t>
            </a:r>
          </a:p>
          <a:p>
            <a:pPr lvl="1"/>
            <a:r>
              <a:rPr lang="en-GB" dirty="0"/>
              <a:t>Part of a portfolio or portmanteau approach to lifelong learning</a:t>
            </a:r>
          </a:p>
          <a:p>
            <a:pPr lvl="1"/>
            <a:r>
              <a:rPr lang="en-GB" dirty="0"/>
              <a:t>More outcomes-driven and industry focused</a:t>
            </a:r>
          </a:p>
          <a:p>
            <a:pPr lvl="1"/>
            <a:r>
              <a:rPr lang="en-GB" dirty="0"/>
              <a:t>More easily reflect prior learning </a:t>
            </a:r>
          </a:p>
          <a:p>
            <a:pPr lvl="1"/>
            <a:r>
              <a:rPr lang="en-GB" dirty="0"/>
              <a:t>More easily completed in flexible/online mode</a:t>
            </a:r>
          </a:p>
          <a:p>
            <a:pPr marL="457200" lvl="1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These characteristics echo the values to students and employers found in the collaborative cluster project (2021)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00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5641" y="192088"/>
            <a:ext cx="11936360" cy="1081087"/>
          </a:xfrm>
        </p:spPr>
        <p:txBody>
          <a:bodyPr>
            <a:normAutofit/>
          </a:bodyPr>
          <a:lstStyle/>
          <a:p>
            <a:r>
              <a:rPr lang="en-GB" sz="2700" dirty="0"/>
              <a:t>The policy perspective: National </a:t>
            </a:r>
            <a:r>
              <a:rPr lang="en-GB" sz="2700" dirty="0" err="1"/>
              <a:t>Microcredential</a:t>
            </a:r>
            <a:r>
              <a:rPr lang="en-GB" sz="2700" dirty="0"/>
              <a:t> Frameworks side-by-side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BFEED07-DE6A-CD79-BB9C-C00307DCACEC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29463294"/>
              </p:ext>
            </p:extLst>
          </p:nvPr>
        </p:nvGraphicFramePr>
        <p:xfrm>
          <a:off x="255640" y="1192828"/>
          <a:ext cx="11680720" cy="5243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0010">
                  <a:extLst>
                    <a:ext uri="{9D8B030D-6E8A-4147-A177-3AD203B41FA5}">
                      <a16:colId xmlns:a16="http://schemas.microsoft.com/office/drawing/2014/main" val="3348731738"/>
                    </a:ext>
                  </a:extLst>
                </a:gridCol>
                <a:gridCol w="847142">
                  <a:extLst>
                    <a:ext uri="{9D8B030D-6E8A-4147-A177-3AD203B41FA5}">
                      <a16:colId xmlns:a16="http://schemas.microsoft.com/office/drawing/2014/main" val="3528901013"/>
                    </a:ext>
                  </a:extLst>
                </a:gridCol>
                <a:gridCol w="868980">
                  <a:extLst>
                    <a:ext uri="{9D8B030D-6E8A-4147-A177-3AD203B41FA5}">
                      <a16:colId xmlns:a16="http://schemas.microsoft.com/office/drawing/2014/main" val="3190207448"/>
                    </a:ext>
                  </a:extLst>
                </a:gridCol>
                <a:gridCol w="8184588">
                  <a:extLst>
                    <a:ext uri="{9D8B030D-6E8A-4147-A177-3AD203B41FA5}">
                      <a16:colId xmlns:a16="http://schemas.microsoft.com/office/drawing/2014/main" val="1722181846"/>
                    </a:ext>
                  </a:extLst>
                </a:gridCol>
              </a:tblGrid>
              <a:tr h="238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System</a:t>
                      </a:r>
                      <a:endParaRPr lang="en-A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HE/Tertiary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Credits</a:t>
                      </a:r>
                      <a:endParaRPr lang="en-A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Essential components</a:t>
                      </a:r>
                      <a:endParaRPr lang="en-A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extLst>
                  <a:ext uri="{0D108BD9-81ED-4DB2-BD59-A6C34878D82A}">
                    <a16:rowId xmlns:a16="http://schemas.microsoft.com/office/drawing/2014/main" val="2800245562"/>
                  </a:ext>
                </a:extLst>
              </a:tr>
              <a:tr h="1101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Malaysia: MQA Guidelines to Good Practices: Micro-credentials</a:t>
                      </a:r>
                      <a:endParaRPr lang="en-A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2020</a:t>
                      </a:r>
                      <a:endParaRPr lang="en-A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HE</a:t>
                      </a:r>
                      <a:endParaRPr lang="en-A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tabLst>
                          <a:tab pos="125730" algn="l"/>
                        </a:tabLst>
                      </a:pPr>
                      <a:r>
                        <a:rPr lang="en-GB" sz="1100" dirty="0">
                          <a:effectLst/>
                        </a:rPr>
                        <a:t>Min 1hr learning</a:t>
                      </a:r>
                      <a:endParaRPr lang="en-A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  <a:tabLst>
                          <a:tab pos="125730" algn="l"/>
                        </a:tabLst>
                      </a:pPr>
                      <a:r>
                        <a:rPr lang="en-GB" sz="1100" dirty="0">
                          <a:effectLst/>
                        </a:rPr>
                        <a:t>Outcome based</a:t>
                      </a:r>
                      <a:endParaRPr lang="en-AU" sz="1100" dirty="0">
                        <a:effectLst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  <a:tabLst>
                          <a:tab pos="125730" algn="l"/>
                        </a:tabLst>
                      </a:pPr>
                      <a:r>
                        <a:rPr lang="en-GB" sz="1100" dirty="0">
                          <a:effectLst/>
                        </a:rPr>
                        <a:t>On-demand/industry driven – “active engagement with industries and employers is crucial” with appropriate PSRB consultation</a:t>
                      </a:r>
                      <a:endParaRPr lang="en-AU" sz="1100" dirty="0">
                        <a:effectLst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  <a:tabLst>
                          <a:tab pos="125730" algn="l"/>
                        </a:tabLst>
                      </a:pPr>
                      <a:r>
                        <a:rPr lang="en-GB" sz="1100" dirty="0">
                          <a:effectLst/>
                        </a:rPr>
                        <a:t>Secure and shareable</a:t>
                      </a:r>
                      <a:endParaRPr lang="en-AU" sz="1100" dirty="0">
                        <a:effectLst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  <a:tabLst>
                          <a:tab pos="125730" algn="l"/>
                        </a:tabLst>
                      </a:pPr>
                      <a:r>
                        <a:rPr lang="en-GB" sz="1100" dirty="0">
                          <a:effectLst/>
                        </a:rPr>
                        <a:t>Transparent QA 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  <a:tabLst>
                          <a:tab pos="125730" algn="l"/>
                        </a:tabLst>
                      </a:pPr>
                      <a:r>
                        <a:rPr lang="en-GB" sz="1100" dirty="0">
                          <a:effectLst/>
                        </a:rPr>
                        <a:t>Assessed </a:t>
                      </a:r>
                      <a:endParaRPr lang="en-AU" sz="1100" dirty="0">
                        <a:effectLst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  <a:tabLst>
                          <a:tab pos="125730" algn="l"/>
                        </a:tabLst>
                      </a:pPr>
                      <a:r>
                        <a:rPr lang="en-GB" sz="1100" dirty="0">
                          <a:effectLst/>
                        </a:rPr>
                        <a:t>Appropriately named based on the purpose, delivery, content, assessment and scope</a:t>
                      </a:r>
                      <a:endParaRPr lang="en-AU" sz="1100" dirty="0">
                        <a:effectLst/>
                      </a:endParaRPr>
                    </a:p>
                  </a:txBody>
                  <a:tcPr marL="26353" marR="26353" marT="0" marB="0"/>
                </a:tc>
                <a:extLst>
                  <a:ext uri="{0D108BD9-81ED-4DB2-BD59-A6C34878D82A}">
                    <a16:rowId xmlns:a16="http://schemas.microsoft.com/office/drawing/2014/main" val="109148920"/>
                  </a:ext>
                </a:extLst>
              </a:tr>
              <a:tr h="1101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Australian Government</a:t>
                      </a:r>
                      <a:endParaRPr lang="en-A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National </a:t>
                      </a:r>
                      <a:r>
                        <a:rPr lang="en-GB" sz="1100" dirty="0" err="1">
                          <a:effectLst/>
                        </a:rPr>
                        <a:t>Microcredentials</a:t>
                      </a:r>
                      <a:r>
                        <a:rPr lang="en-GB" sz="1100" dirty="0">
                          <a:effectLst/>
                        </a:rPr>
                        <a:t> Framework</a:t>
                      </a:r>
                      <a:endParaRPr lang="en-A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Nov 2021*</a:t>
                      </a:r>
                      <a:endParaRPr lang="en-A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Tertiary</a:t>
                      </a:r>
                      <a:endParaRPr lang="en-A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Min 1hr learning, but credit bearing not required</a:t>
                      </a:r>
                      <a:endParaRPr lang="en-A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25730" algn="l"/>
                        </a:tabLst>
                        <a:defRPr/>
                      </a:pPr>
                      <a:r>
                        <a:rPr lang="en-GB" sz="1100" dirty="0">
                          <a:effectLst/>
                        </a:rPr>
                        <a:t>Outcome-based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25730" algn="l"/>
                        </a:tabLst>
                        <a:defRPr/>
                      </a:pPr>
                      <a:r>
                        <a:rPr lang="en-GB" sz="1100" dirty="0">
                          <a:effectLst/>
                        </a:rPr>
                        <a:t>Tailored to support lifelong learning.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25730" algn="l"/>
                        </a:tabLst>
                        <a:defRPr/>
                      </a:pPr>
                      <a:r>
                        <a:rPr lang="en-GB" sz="1100" dirty="0">
                          <a:effectLst/>
                        </a:rPr>
                        <a:t>Responsive to industry-need.</a:t>
                      </a:r>
                      <a:endParaRPr lang="en-AU" sz="1100" dirty="0">
                        <a:effectLst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25730" algn="l"/>
                        </a:tabLst>
                        <a:defRPr/>
                      </a:pPr>
                      <a:r>
                        <a:rPr lang="en-GB" sz="1100" dirty="0">
                          <a:effectLst/>
                        </a:rPr>
                        <a:t>Must be assessed</a:t>
                      </a:r>
                    </a:p>
                    <a:p>
                      <a:pPr marL="171450" lvl="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  <a:tabLst>
                          <a:tab pos="125730" algn="l"/>
                        </a:tabLst>
                      </a:pPr>
                      <a:r>
                        <a:rPr lang="en-GB" sz="1100" dirty="0">
                          <a:effectLst/>
                        </a:rPr>
                        <a:t>Transparent </a:t>
                      </a:r>
                      <a:r>
                        <a:rPr lang="en-US" sz="1100" dirty="0">
                          <a:effectLst/>
                        </a:rPr>
                        <a:t>QA</a:t>
                      </a:r>
                      <a:endParaRPr lang="en-AU" sz="1100" dirty="0">
                        <a:effectLst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  <a:tabLst>
                          <a:tab pos="125730" algn="l"/>
                        </a:tabLst>
                      </a:pPr>
                      <a:r>
                        <a:rPr lang="en-GB" sz="1100" dirty="0">
                          <a:effectLst/>
                        </a:rPr>
                        <a:t>Cannot be a formal qualification within the AQF nor a macro-credential including diplomas, certificates and masters degrees.</a:t>
                      </a:r>
                      <a:endParaRPr lang="en-AU" sz="1100" dirty="0">
                        <a:effectLst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  <a:tabLst>
                          <a:tab pos="125730" algn="l"/>
                        </a:tabLst>
                      </a:pPr>
                      <a:r>
                        <a:rPr lang="en-GB" sz="1100" dirty="0">
                          <a:effectLst/>
                        </a:rPr>
                        <a:t>To be placed on the </a:t>
                      </a:r>
                      <a:r>
                        <a:rPr lang="en-GB" sz="1100" dirty="0" err="1">
                          <a:effectLst/>
                        </a:rPr>
                        <a:t>Microcredentials</a:t>
                      </a:r>
                      <a:r>
                        <a:rPr lang="en-GB" sz="1100" dirty="0">
                          <a:effectLst/>
                        </a:rPr>
                        <a:t> Marketplace – further standards apply</a:t>
                      </a:r>
                      <a:endParaRPr lang="en-A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extLst>
                  <a:ext uri="{0D108BD9-81ED-4DB2-BD59-A6C34878D82A}">
                    <a16:rowId xmlns:a16="http://schemas.microsoft.com/office/drawing/2014/main" val="1415386575"/>
                  </a:ext>
                </a:extLst>
              </a:tr>
              <a:tr h="8533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New Zealand Qualifications Authority (NZQA) micro-credential</a:t>
                      </a:r>
                      <a:endParaRPr lang="en-A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system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Tertiary</a:t>
                      </a:r>
                      <a:endParaRPr lang="en-A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NZQF level 2 – 8 (SCQF: 4 - 10)</a:t>
                      </a:r>
                      <a:endParaRPr lang="en-A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5–40 credits in size</a:t>
                      </a:r>
                      <a:endParaRPr lang="en-A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</a:pPr>
                      <a:r>
                        <a:rPr lang="en-GB" sz="1100" dirty="0">
                          <a:effectLst/>
                        </a:rPr>
                        <a:t>Strong evidence of need from employers, industry &amp;/or community</a:t>
                      </a:r>
                      <a:endParaRPr lang="en-A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</a:pPr>
                      <a:r>
                        <a:rPr lang="en-GB" sz="1100" dirty="0">
                          <a:effectLst/>
                        </a:rPr>
                        <a:t>Not duplicate current quality assured learning approved by NZQA</a:t>
                      </a:r>
                      <a:endParaRPr lang="en-A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</a:pPr>
                      <a:r>
                        <a:rPr lang="en-GB" sz="1100" dirty="0">
                          <a:effectLst/>
                        </a:rPr>
                        <a:t>Be reviewed annually to confirm they continue to meet their intended purpose</a:t>
                      </a:r>
                      <a:endParaRPr lang="en-A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</a:pPr>
                      <a:r>
                        <a:rPr lang="en-GB" sz="1100" dirty="0">
                          <a:effectLst/>
                        </a:rPr>
                        <a:t>Once NZQA approves a micro-credential, it is published on a </a:t>
                      </a:r>
                      <a:r>
                        <a:rPr lang="en-GB" sz="1100" u="sng" dirty="0">
                          <a:effectLst/>
                          <a:hlinkClick r:id="rId2"/>
                        </a:rPr>
                        <a:t>micro-credential register</a:t>
                      </a:r>
                      <a:endParaRPr lang="en-A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</a:pPr>
                      <a:r>
                        <a:rPr lang="en-GB" sz="1100" dirty="0">
                          <a:effectLst/>
                        </a:rPr>
                        <a:t>At a minimum, micro-credentials will be subject to the same requirements as training schemes or assessment standards.</a:t>
                      </a:r>
                      <a:endParaRPr lang="en-A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extLst>
                  <a:ext uri="{0D108BD9-81ED-4DB2-BD59-A6C34878D82A}">
                    <a16:rowId xmlns:a16="http://schemas.microsoft.com/office/drawing/2014/main" val="2102721235"/>
                  </a:ext>
                </a:extLst>
              </a:tr>
              <a:tr h="7002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European project MICROBOL</a:t>
                      </a:r>
                      <a:endParaRPr lang="en-A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Recommendations July 2021</a:t>
                      </a:r>
                      <a:endParaRPr lang="en-A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HE</a:t>
                      </a:r>
                      <a:endParaRPr lang="en-A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Credit-rated</a:t>
                      </a:r>
                      <a:endParaRPr lang="en-A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 No min or max</a:t>
                      </a:r>
                      <a:endParaRPr lang="en-A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</a:pPr>
                      <a:r>
                        <a:rPr lang="en-GB" sz="1100" dirty="0">
                          <a:effectLst/>
                        </a:rPr>
                        <a:t>All micro-credentials should be subject to internal QA, independently of the external QA approach  [programme level evaluation procedures should not be applied for each micro-credential, as these are too elaborate for small volumes of learning]</a:t>
                      </a:r>
                      <a:endParaRPr lang="en-A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  <a:tabLst>
                          <a:tab pos="125730" algn="l"/>
                        </a:tabLst>
                      </a:pPr>
                      <a:r>
                        <a:rPr lang="en-GB" sz="1100" dirty="0">
                          <a:effectLst/>
                        </a:rPr>
                        <a:t>Compulsory Information required for certification/credential</a:t>
                      </a:r>
                      <a:endParaRPr lang="en-A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extLst>
                  <a:ext uri="{0D108BD9-81ED-4DB2-BD59-A6C34878D82A}">
                    <a16:rowId xmlns:a16="http://schemas.microsoft.com/office/drawing/2014/main" val="1105137004"/>
                  </a:ext>
                </a:extLst>
              </a:tr>
              <a:tr h="6905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QAA Micro-credentials Characteristics Statement</a:t>
                      </a:r>
                      <a:endParaRPr lang="en-A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HE SCQF level 7-12</a:t>
                      </a:r>
                      <a:endParaRPr lang="en-A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No min or max</a:t>
                      </a:r>
                      <a:endParaRPr lang="en-A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 As per </a:t>
                      </a:r>
                      <a:r>
                        <a:rPr lang="en-GB" sz="1100" dirty="0" err="1">
                          <a:effectLst/>
                        </a:rPr>
                        <a:t>Demelza’s</a:t>
                      </a:r>
                      <a:r>
                        <a:rPr lang="en-GB" sz="1100" dirty="0">
                          <a:effectLst/>
                        </a:rPr>
                        <a:t> presentation!</a:t>
                      </a:r>
                      <a:endParaRPr lang="en-A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53" marR="26353" marT="0" marB="0"/>
                </a:tc>
                <a:extLst>
                  <a:ext uri="{0D108BD9-81ED-4DB2-BD59-A6C34878D82A}">
                    <a16:rowId xmlns:a16="http://schemas.microsoft.com/office/drawing/2014/main" val="2062686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403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B998B-8D60-4917-854E-AADF74DFA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question 1: should all </a:t>
            </a:r>
            <a:r>
              <a:rPr lang="en-GB" dirty="0" err="1"/>
              <a:t>microcredentials</a:t>
            </a:r>
            <a:r>
              <a:rPr lang="en-GB" dirty="0"/>
              <a:t> be credit-rated?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894E4-D5B9-47F5-AA68-69878C09F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1088892" cy="3591979"/>
          </a:xfrm>
        </p:spPr>
        <p:txBody>
          <a:bodyPr>
            <a:normAutofit/>
          </a:bodyPr>
          <a:lstStyle/>
          <a:p>
            <a:r>
              <a:rPr lang="en-GB" sz="2000" dirty="0"/>
              <a:t>Consistent across all international approaches is that </a:t>
            </a:r>
            <a:r>
              <a:rPr lang="en-GB" sz="2000" dirty="0" err="1"/>
              <a:t>microcredentials</a:t>
            </a:r>
            <a:r>
              <a:rPr lang="en-GB" sz="2000" dirty="0"/>
              <a:t> are quality-assured against a particular national qualifications framework (SCQF)</a:t>
            </a:r>
          </a:p>
          <a:p>
            <a:r>
              <a:rPr lang="en-GB" sz="2000" dirty="0"/>
              <a:t>There is disagreement as to whether all </a:t>
            </a:r>
            <a:r>
              <a:rPr lang="en-GB" sz="2000" dirty="0" err="1"/>
              <a:t>microcredentials</a:t>
            </a:r>
            <a:r>
              <a:rPr lang="en-GB" sz="2000" dirty="0"/>
              <a:t> should reflect a volume of learning.  It is helpful to distinguish between “micro-courses” and “micro-qualifications”, both of which run together in the concept “</a:t>
            </a:r>
            <a:r>
              <a:rPr lang="en-GB" sz="2000" dirty="0" err="1"/>
              <a:t>microcredentials</a:t>
            </a:r>
            <a:r>
              <a:rPr lang="en-GB" sz="2000" dirty="0"/>
              <a:t>”)</a:t>
            </a:r>
          </a:p>
          <a:p>
            <a:r>
              <a:rPr lang="en-GB" sz="2000" dirty="0"/>
              <a:t>Australia and NZ allow for both credit-bearing and non credit-bearing </a:t>
            </a:r>
            <a:r>
              <a:rPr lang="en-GB" sz="2000" dirty="0" err="1"/>
              <a:t>microcredentials</a:t>
            </a:r>
            <a:r>
              <a:rPr lang="en-GB" sz="2000" dirty="0"/>
              <a:t>, the latter reflecting students’ mastery of learning outcomes (e.g. Deakin Hallmarks – digital badges)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82C9D79-0F99-40B0-B2E6-631EF08FBC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191466"/>
              </p:ext>
            </p:extLst>
          </p:nvPr>
        </p:nvGraphicFramePr>
        <p:xfrm>
          <a:off x="2158284" y="5037851"/>
          <a:ext cx="7000875" cy="165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7000920" imgH="1652760" progId="Paint.Picture">
                  <p:embed/>
                </p:oleObj>
              </mc:Choice>
              <mc:Fallback>
                <p:oleObj name="Bitmap Image" r:id="rId2" imgW="7000920" imgH="1652760" progId="Paint.Picture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82C9D79-0F99-40B0-B2E6-631EF08FBC2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58284" y="5037851"/>
                        <a:ext cx="7000875" cy="1652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0430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52" y="733563"/>
            <a:ext cx="10628671" cy="1080938"/>
          </a:xfrm>
        </p:spPr>
        <p:txBody>
          <a:bodyPr>
            <a:noAutofit/>
          </a:bodyPr>
          <a:lstStyle/>
          <a:p>
            <a:r>
              <a:rPr lang="en-GB" sz="2800" dirty="0"/>
              <a:t>Key question 2: does our funding model in particular for part-time PGT support </a:t>
            </a:r>
            <a:r>
              <a:rPr lang="en-GB" sz="2800" dirty="0" err="1"/>
              <a:t>microcredentials</a:t>
            </a:r>
            <a:r>
              <a:rPr lang="en-GB" sz="2800" dirty="0"/>
              <a:t> as part of lifelong learning?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5295651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9630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Lessons for Scotland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90057"/>
            <a:ext cx="10931576" cy="4536374"/>
          </a:xfrm>
        </p:spPr>
        <p:txBody>
          <a:bodyPr>
            <a:normAutofit fontScale="92500"/>
          </a:bodyPr>
          <a:lstStyle/>
          <a:p>
            <a:r>
              <a:rPr lang="en-GB" dirty="0"/>
              <a:t>Standardised definitions and characteristics of </a:t>
            </a:r>
            <a:r>
              <a:rPr lang="en-GB" dirty="0" err="1"/>
              <a:t>microcredentials</a:t>
            </a:r>
            <a:r>
              <a:rPr lang="en-GB" dirty="0"/>
              <a:t> within a national framework are essential for transportability, </a:t>
            </a:r>
            <a:r>
              <a:rPr lang="en-GB" dirty="0" err="1"/>
              <a:t>stackability</a:t>
            </a:r>
            <a:r>
              <a:rPr lang="en-GB" dirty="0"/>
              <a:t> and quality assurance.  An essential outcome of the Network will be to provide these to the sector.</a:t>
            </a:r>
          </a:p>
          <a:p>
            <a:r>
              <a:rPr lang="en-GB" dirty="0"/>
              <a:t>The Scottish sector is ideally sized for our own hub or marketplace to work (the “Scottish </a:t>
            </a:r>
            <a:r>
              <a:rPr lang="en-GB" dirty="0" err="1"/>
              <a:t>Microcredentials</a:t>
            </a:r>
            <a:r>
              <a:rPr lang="en-GB" dirty="0"/>
              <a:t> Cooperative”?).  This will require (modest) investment.</a:t>
            </a:r>
          </a:p>
          <a:p>
            <a:r>
              <a:rPr lang="en-GB" dirty="0"/>
              <a:t>The benefits of </a:t>
            </a:r>
            <a:r>
              <a:rPr lang="en-GB" dirty="0" err="1"/>
              <a:t>microcredentials</a:t>
            </a:r>
            <a:r>
              <a:rPr lang="en-GB" dirty="0"/>
              <a:t> will not flow to students, industry or institutions unless the SFC adopts a funding model that allows for portability, for part-time study, and ideally transportability between FE and HE.</a:t>
            </a:r>
          </a:p>
          <a:p>
            <a:r>
              <a:rPr lang="en-GB" dirty="0"/>
              <a:t>We need to unbundle our thinking as well as our structures and recognise that e.g. level 9 CANNOT simply mean “third year” if we are genuinely to embrace lifelong learning.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67965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0</TotalTime>
  <Words>1303</Words>
  <Application>Microsoft Office PowerPoint</Application>
  <PresentationFormat>Widescreen</PresentationFormat>
  <Paragraphs>110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Symbol</vt:lpstr>
      <vt:lpstr>Trebuchet MS</vt:lpstr>
      <vt:lpstr>Berlin</vt:lpstr>
      <vt:lpstr>Bitmap Image</vt:lpstr>
      <vt:lpstr>Scottish Tertiary Education Network for Microcredentials</vt:lpstr>
      <vt:lpstr>What is the Scottish Tertiary Education Network for Microcredentials?</vt:lpstr>
      <vt:lpstr>The problem of definitions.  What are microcredentials?</vt:lpstr>
      <vt:lpstr>The institutional perspective: the value to university of microcredentials</vt:lpstr>
      <vt:lpstr>The learner perspective: the value to learners of microcredentials</vt:lpstr>
      <vt:lpstr>The policy perspective: National Microcredential Frameworks side-by-side</vt:lpstr>
      <vt:lpstr>Key question 1: should all microcredentials be credit-rated? </vt:lpstr>
      <vt:lpstr>Key question 2: does our funding model in particular for part-time PGT support microcredentials as part of lifelong learning? </vt:lpstr>
      <vt:lpstr>Lessons for Scotland</vt:lpstr>
      <vt:lpstr>Lessons for Scotland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Harnessing the power of curriculum design journeys of change to support diverse hybrid student communities as we emerge from the pandemic</dc:title>
  <dc:creator>Claire Mackie, Dr Avril Edmond,Dr Alison Gilmour and Helen McLean University of the West of Scotland,</dc:creator>
  <cp:lastModifiedBy/>
  <cp:revision>1</cp:revision>
  <dcterms:created xsi:type="dcterms:W3CDTF">2022-08-09T12:39:45Z</dcterms:created>
  <dcterms:modified xsi:type="dcterms:W3CDTF">2022-08-09T12:40:01Z</dcterms:modified>
</cp:coreProperties>
</file>