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714" r:id="rId2"/>
  </p:sldMasterIdLst>
  <p:notesMasterIdLst>
    <p:notesMasterId r:id="rId18"/>
  </p:notesMasterIdLst>
  <p:sldIdLst>
    <p:sldId id="289" r:id="rId3"/>
    <p:sldId id="281" r:id="rId4"/>
    <p:sldId id="290" r:id="rId5"/>
    <p:sldId id="291" r:id="rId6"/>
    <p:sldId id="292" r:id="rId7"/>
    <p:sldId id="273" r:id="rId8"/>
    <p:sldId id="275" r:id="rId9"/>
    <p:sldId id="282" r:id="rId10"/>
    <p:sldId id="287" r:id="rId11"/>
    <p:sldId id="286" r:id="rId12"/>
    <p:sldId id="279" r:id="rId13"/>
    <p:sldId id="277" r:id="rId14"/>
    <p:sldId id="288" r:id="rId15"/>
    <p:sldId id="293" r:id="rId16"/>
    <p:sldId id="27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127" autoAdjust="0"/>
  </p:normalViewPr>
  <p:slideViewPr>
    <p:cSldViewPr snapToGrid="0">
      <p:cViewPr varScale="1">
        <p:scale>
          <a:sx n="85" d="100"/>
          <a:sy n="85" d="100"/>
        </p:scale>
        <p:origin x="566" y="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A92D88-2F2B-4606-AA9E-EF4FD9013EC7}" type="datetimeFigureOut">
              <a:rPr lang="en-GB" smtClean="0"/>
              <a:t>09/08/2022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0F8CEB-AF79-4535-8A21-4DC6D4F9F9E9}" type="slidenum">
              <a:rPr lang="en-GB" smtClean="0"/>
              <a:t>‹#›</a:t>
            </a:fld>
            <a:endParaRPr lang="en-GB"/>
          </a:p>
        </p:txBody>
      </p:sp>
    </p:spTree>
    <p:extLst>
      <p:ext uri="{BB962C8B-B14F-4D97-AF65-F5344CB8AC3E}">
        <p14:creationId xmlns:p14="http://schemas.microsoft.com/office/powerpoint/2010/main" val="1263707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30F8CEB-AF79-4535-8A21-4DC6D4F9F9E9}" type="slidenum">
              <a:rPr lang="en-GB" smtClean="0"/>
              <a:t>8</a:t>
            </a:fld>
            <a:endParaRPr lang="en-GB"/>
          </a:p>
        </p:txBody>
      </p:sp>
    </p:spTree>
    <p:extLst>
      <p:ext uri="{BB962C8B-B14F-4D97-AF65-F5344CB8AC3E}">
        <p14:creationId xmlns:p14="http://schemas.microsoft.com/office/powerpoint/2010/main" val="2911246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788CC69-3C41-4D61-9E65-25DBAA42FE30}" type="datetimeFigureOut">
              <a:rPr lang="en-GB" smtClean="0"/>
              <a:t>09/08/2022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55D657-F044-451D-A921-A7E18FF062FA}" type="slidenum">
              <a:rPr lang="en-GB" smtClean="0"/>
              <a:t>‹#›</a:t>
            </a:fld>
            <a:endParaRPr lang="en-GB"/>
          </a:p>
        </p:txBody>
      </p:sp>
    </p:spTree>
    <p:extLst>
      <p:ext uri="{BB962C8B-B14F-4D97-AF65-F5344CB8AC3E}">
        <p14:creationId xmlns:p14="http://schemas.microsoft.com/office/powerpoint/2010/main" val="2677276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788CC69-3C41-4D61-9E65-25DBAA42FE30}" type="datetimeFigureOut">
              <a:rPr lang="en-GB" smtClean="0"/>
              <a:t>09/08/2022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55D657-F044-451D-A921-A7E18FF062FA}" type="slidenum">
              <a:rPr lang="en-GB" smtClean="0"/>
              <a:t>‹#›</a:t>
            </a:fld>
            <a:endParaRPr lang="en-GB"/>
          </a:p>
        </p:txBody>
      </p:sp>
    </p:spTree>
    <p:extLst>
      <p:ext uri="{BB962C8B-B14F-4D97-AF65-F5344CB8AC3E}">
        <p14:creationId xmlns:p14="http://schemas.microsoft.com/office/powerpoint/2010/main" val="347465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788CC69-3C41-4D61-9E65-25DBAA42FE30}" type="datetimeFigureOut">
              <a:rPr lang="en-GB" smtClean="0"/>
              <a:t>09/08/2022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55D657-F044-451D-A921-A7E18FF062FA}" type="slidenum">
              <a:rPr lang="en-GB" smtClean="0"/>
              <a:t>‹#›</a:t>
            </a:fld>
            <a:endParaRPr lang="en-GB"/>
          </a:p>
        </p:txBody>
      </p:sp>
    </p:spTree>
    <p:extLst>
      <p:ext uri="{BB962C8B-B14F-4D97-AF65-F5344CB8AC3E}">
        <p14:creationId xmlns:p14="http://schemas.microsoft.com/office/powerpoint/2010/main" val="39633109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D9228-3F31-4E62-94E6-7A03B65446BE}"/>
              </a:ext>
            </a:extLst>
          </p:cNvPr>
          <p:cNvSpPr>
            <a:spLocks noGrp="1"/>
          </p:cNvSpPr>
          <p:nvPr>
            <p:ph type="title"/>
          </p:nvPr>
        </p:nvSpPr>
        <p:spPr>
          <a:xfrm>
            <a:off x="4403035" y="365127"/>
            <a:ext cx="6950765" cy="1325563"/>
          </a:xfr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24C138D-FAF9-4A53-A9D8-1FA6237A0F38}"/>
              </a:ext>
            </a:extLst>
          </p:cNvPr>
          <p:cNvSpPr>
            <a:spLocks noGrp="1"/>
          </p:cNvSpPr>
          <p:nvPr>
            <p:ph type="dt" sz="half" idx="10"/>
          </p:nvPr>
        </p:nvSpPr>
        <p:spPr/>
        <p:txBody>
          <a:bodyPr/>
          <a:lstStyle/>
          <a:p>
            <a:fld id="{DD8E657B-87B0-4EB5-AB9A-98BC171CFC94}" type="datetimeFigureOut">
              <a:rPr lang="en-GB" smtClean="0"/>
              <a:t>09/08/2022</a:t>
            </a:fld>
            <a:endParaRPr lang="en-GB"/>
          </a:p>
        </p:txBody>
      </p:sp>
      <p:sp>
        <p:nvSpPr>
          <p:cNvPr id="4" name="Footer Placeholder 3">
            <a:extLst>
              <a:ext uri="{FF2B5EF4-FFF2-40B4-BE49-F238E27FC236}">
                <a16:creationId xmlns:a16="http://schemas.microsoft.com/office/drawing/2014/main" id="{7828990F-5445-4273-B117-16CADF49A3E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6D1E338-F71C-4FAE-82E1-8E0EBE2245E5}"/>
              </a:ext>
            </a:extLst>
          </p:cNvPr>
          <p:cNvSpPr>
            <a:spLocks noGrp="1"/>
          </p:cNvSpPr>
          <p:nvPr>
            <p:ph type="sldNum" sz="quarter" idx="12"/>
          </p:nvPr>
        </p:nvSpPr>
        <p:spPr/>
        <p:txBody>
          <a:bodyPr/>
          <a:lstStyle/>
          <a:p>
            <a:fld id="{A7292FB9-CB7A-4775-A7C9-2B153B9DB2B6}" type="slidenum">
              <a:rPr lang="en-GB" smtClean="0"/>
              <a:t>‹#›</a:t>
            </a:fld>
            <a:endParaRPr lang="en-GB"/>
          </a:p>
        </p:txBody>
      </p:sp>
    </p:spTree>
    <p:extLst>
      <p:ext uri="{BB962C8B-B14F-4D97-AF65-F5344CB8AC3E}">
        <p14:creationId xmlns:p14="http://schemas.microsoft.com/office/powerpoint/2010/main" val="16204843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C99BC-4C49-476E-A306-EFDBD8E8F24D}"/>
              </a:ext>
            </a:extLst>
          </p:cNvPr>
          <p:cNvSpPr>
            <a:spLocks noGrp="1"/>
          </p:cNvSpPr>
          <p:nvPr>
            <p:ph type="title"/>
          </p:nvPr>
        </p:nvSpPr>
        <p:spPr>
          <a:xfrm>
            <a:off x="4353339" y="365127"/>
            <a:ext cx="7000461" cy="1325563"/>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9325CAC-BD8D-486D-B552-7913F52C920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1105C6B-1D75-4DA7-8B84-A20E216F464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BE847C4-44D4-42CB-8983-DDBB28563DB4}"/>
              </a:ext>
            </a:extLst>
          </p:cNvPr>
          <p:cNvSpPr>
            <a:spLocks noGrp="1"/>
          </p:cNvSpPr>
          <p:nvPr>
            <p:ph type="dt" sz="half" idx="10"/>
          </p:nvPr>
        </p:nvSpPr>
        <p:spPr/>
        <p:txBody>
          <a:bodyPr/>
          <a:lstStyle/>
          <a:p>
            <a:fld id="{DD8E657B-87B0-4EB5-AB9A-98BC171CFC94}" type="datetimeFigureOut">
              <a:rPr lang="en-GB" smtClean="0"/>
              <a:t>09/08/2022</a:t>
            </a:fld>
            <a:endParaRPr lang="en-GB"/>
          </a:p>
        </p:txBody>
      </p:sp>
      <p:sp>
        <p:nvSpPr>
          <p:cNvPr id="6" name="Footer Placeholder 5">
            <a:extLst>
              <a:ext uri="{FF2B5EF4-FFF2-40B4-BE49-F238E27FC236}">
                <a16:creationId xmlns:a16="http://schemas.microsoft.com/office/drawing/2014/main" id="{8AF2C06D-67FB-4A12-9A73-D375AE3294A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AA0FDD7-8255-4298-97D1-D7D67FA11DA8}"/>
              </a:ext>
            </a:extLst>
          </p:cNvPr>
          <p:cNvSpPr>
            <a:spLocks noGrp="1"/>
          </p:cNvSpPr>
          <p:nvPr>
            <p:ph type="sldNum" sz="quarter" idx="12"/>
          </p:nvPr>
        </p:nvSpPr>
        <p:spPr/>
        <p:txBody>
          <a:bodyPr/>
          <a:lstStyle/>
          <a:p>
            <a:fld id="{A7292FB9-CB7A-4775-A7C9-2B153B9DB2B6}" type="slidenum">
              <a:rPr lang="en-GB" smtClean="0"/>
              <a:t>‹#›</a:t>
            </a:fld>
            <a:endParaRPr lang="en-GB"/>
          </a:p>
        </p:txBody>
      </p:sp>
    </p:spTree>
    <p:extLst>
      <p:ext uri="{BB962C8B-B14F-4D97-AF65-F5344CB8AC3E}">
        <p14:creationId xmlns:p14="http://schemas.microsoft.com/office/powerpoint/2010/main" val="20303077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E1693-9B38-4E71-BC01-D22B77A2750C}"/>
              </a:ext>
            </a:extLst>
          </p:cNvPr>
          <p:cNvSpPr>
            <a:spLocks noGrp="1"/>
          </p:cNvSpPr>
          <p:nvPr>
            <p:ph type="title"/>
          </p:nvPr>
        </p:nvSpPr>
        <p:spPr>
          <a:xfrm>
            <a:off x="4333461" y="365127"/>
            <a:ext cx="7020339" cy="1325563"/>
          </a:xfrm>
        </p:spPr>
        <p:txBody>
          <a:bodyPr/>
          <a:lstStyle>
            <a:lvl1pPr>
              <a:defRPr b="1">
                <a:solidFill>
                  <a:srgbClr val="002060"/>
                </a:solidFill>
                <a:latin typeface="+mn-lt"/>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DFB8DB5-41B2-49BA-BC0B-B17B108F5B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B2D4911-53EC-498E-BC65-410B58AAEE55}"/>
              </a:ext>
            </a:extLst>
          </p:cNvPr>
          <p:cNvSpPr>
            <a:spLocks noGrp="1"/>
          </p:cNvSpPr>
          <p:nvPr>
            <p:ph type="dt" sz="half" idx="10"/>
          </p:nvPr>
        </p:nvSpPr>
        <p:spPr/>
        <p:txBody>
          <a:bodyPr/>
          <a:lstStyle/>
          <a:p>
            <a:fld id="{DD8E657B-87B0-4EB5-AB9A-98BC171CFC94}" type="datetimeFigureOut">
              <a:rPr lang="en-GB" smtClean="0"/>
              <a:t>09/08/2022</a:t>
            </a:fld>
            <a:endParaRPr lang="en-GB"/>
          </a:p>
        </p:txBody>
      </p:sp>
      <p:sp>
        <p:nvSpPr>
          <p:cNvPr id="5" name="Footer Placeholder 4">
            <a:extLst>
              <a:ext uri="{FF2B5EF4-FFF2-40B4-BE49-F238E27FC236}">
                <a16:creationId xmlns:a16="http://schemas.microsoft.com/office/drawing/2014/main" id="{D1EC41E9-01F1-46E1-A3B4-59A1F2379ED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61FB038-4604-4A02-839A-1DC7B9EECA0A}"/>
              </a:ext>
            </a:extLst>
          </p:cNvPr>
          <p:cNvSpPr>
            <a:spLocks noGrp="1"/>
          </p:cNvSpPr>
          <p:nvPr>
            <p:ph type="sldNum" sz="quarter" idx="12"/>
          </p:nvPr>
        </p:nvSpPr>
        <p:spPr/>
        <p:txBody>
          <a:bodyPr/>
          <a:lstStyle/>
          <a:p>
            <a:fld id="{A7292FB9-CB7A-4775-A7C9-2B153B9DB2B6}" type="slidenum">
              <a:rPr lang="en-GB" smtClean="0"/>
              <a:t>‹#›</a:t>
            </a:fld>
            <a:endParaRPr lang="en-GB"/>
          </a:p>
        </p:txBody>
      </p:sp>
    </p:spTree>
    <p:extLst>
      <p:ext uri="{BB962C8B-B14F-4D97-AF65-F5344CB8AC3E}">
        <p14:creationId xmlns:p14="http://schemas.microsoft.com/office/powerpoint/2010/main" val="29147072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59D8B-4406-4272-938B-62353F8F2173}"/>
              </a:ext>
            </a:extLst>
          </p:cNvPr>
          <p:cNvSpPr>
            <a:spLocks noGrp="1"/>
          </p:cNvSpPr>
          <p:nvPr>
            <p:ph type="ctrTitle"/>
          </p:nvPr>
        </p:nvSpPr>
        <p:spPr>
          <a:xfrm>
            <a:off x="1524000" y="1122363"/>
            <a:ext cx="9144000" cy="2387600"/>
          </a:xfrm>
        </p:spPr>
        <p:txBody>
          <a:bodyPr anchor="b"/>
          <a:lstStyle>
            <a:lvl1pPr algn="ctr">
              <a:defRPr sz="4500">
                <a:latin typeface="+mn-lt"/>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6FD4AE49-26DB-4AE9-9348-F1E8850B15AF}"/>
              </a:ext>
            </a:extLst>
          </p:cNvPr>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29D379-D6AE-4809-9DF0-522367DB94EB}"/>
              </a:ext>
            </a:extLst>
          </p:cNvPr>
          <p:cNvSpPr>
            <a:spLocks noGrp="1"/>
          </p:cNvSpPr>
          <p:nvPr>
            <p:ph type="dt" sz="half" idx="10"/>
          </p:nvPr>
        </p:nvSpPr>
        <p:spPr/>
        <p:txBody>
          <a:bodyPr/>
          <a:lstStyle/>
          <a:p>
            <a:fld id="{DD8E657B-87B0-4EB5-AB9A-98BC171CFC94}" type="datetimeFigureOut">
              <a:rPr lang="en-GB" smtClean="0"/>
              <a:t>09/08/2022</a:t>
            </a:fld>
            <a:endParaRPr lang="en-GB"/>
          </a:p>
        </p:txBody>
      </p:sp>
      <p:sp>
        <p:nvSpPr>
          <p:cNvPr id="5" name="Footer Placeholder 4">
            <a:extLst>
              <a:ext uri="{FF2B5EF4-FFF2-40B4-BE49-F238E27FC236}">
                <a16:creationId xmlns:a16="http://schemas.microsoft.com/office/drawing/2014/main" id="{C6359023-F5A7-497C-97CE-F17C21B165F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EB17323-5922-47F5-A0BE-841E9BEB5B27}"/>
              </a:ext>
            </a:extLst>
          </p:cNvPr>
          <p:cNvSpPr>
            <a:spLocks noGrp="1"/>
          </p:cNvSpPr>
          <p:nvPr>
            <p:ph type="sldNum" sz="quarter" idx="12"/>
          </p:nvPr>
        </p:nvSpPr>
        <p:spPr/>
        <p:txBody>
          <a:bodyPr/>
          <a:lstStyle/>
          <a:p>
            <a:fld id="{A7292FB9-CB7A-4775-A7C9-2B153B9DB2B6}" type="slidenum">
              <a:rPr lang="en-GB" smtClean="0"/>
              <a:t>‹#›</a:t>
            </a:fld>
            <a:endParaRPr lang="en-GB"/>
          </a:p>
        </p:txBody>
      </p:sp>
    </p:spTree>
    <p:extLst>
      <p:ext uri="{BB962C8B-B14F-4D97-AF65-F5344CB8AC3E}">
        <p14:creationId xmlns:p14="http://schemas.microsoft.com/office/powerpoint/2010/main" val="4199316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46442" y="365125"/>
            <a:ext cx="7507357" cy="1325563"/>
          </a:xfrm>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788CC69-3C41-4D61-9E65-25DBAA42FE30}" type="datetimeFigureOut">
              <a:rPr lang="en-GB" smtClean="0"/>
              <a:t>09/08/2022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55D657-F044-451D-A921-A7E18FF062FA}" type="slidenum">
              <a:rPr lang="en-GB" smtClean="0"/>
              <a:t>‹#›</a:t>
            </a:fld>
            <a:endParaRPr lang="en-GB"/>
          </a:p>
        </p:txBody>
      </p:sp>
    </p:spTree>
    <p:extLst>
      <p:ext uri="{BB962C8B-B14F-4D97-AF65-F5344CB8AC3E}">
        <p14:creationId xmlns:p14="http://schemas.microsoft.com/office/powerpoint/2010/main" val="761858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788CC69-3C41-4D61-9E65-25DBAA42FE30}" type="datetimeFigureOut">
              <a:rPr lang="en-GB" smtClean="0"/>
              <a:t>09/08/2022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55D657-F044-451D-A921-A7E18FF062FA}" type="slidenum">
              <a:rPr lang="en-GB" smtClean="0"/>
              <a:t>‹#›</a:t>
            </a:fld>
            <a:endParaRPr lang="en-GB"/>
          </a:p>
        </p:txBody>
      </p:sp>
    </p:spTree>
    <p:extLst>
      <p:ext uri="{BB962C8B-B14F-4D97-AF65-F5344CB8AC3E}">
        <p14:creationId xmlns:p14="http://schemas.microsoft.com/office/powerpoint/2010/main" val="1796316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727174" y="365125"/>
            <a:ext cx="7626626" cy="1325563"/>
          </a:xfrm>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788CC69-3C41-4D61-9E65-25DBAA42FE30}" type="datetimeFigureOut">
              <a:rPr lang="en-GB" smtClean="0"/>
              <a:t>09/08/2022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55D657-F044-451D-A921-A7E18FF062FA}" type="slidenum">
              <a:rPr lang="en-GB" smtClean="0"/>
              <a:t>‹#›</a:t>
            </a:fld>
            <a:endParaRPr lang="en-GB"/>
          </a:p>
        </p:txBody>
      </p:sp>
    </p:spTree>
    <p:extLst>
      <p:ext uri="{BB962C8B-B14F-4D97-AF65-F5344CB8AC3E}">
        <p14:creationId xmlns:p14="http://schemas.microsoft.com/office/powerpoint/2010/main" val="2491000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766930" y="365125"/>
            <a:ext cx="7588458" cy="1325563"/>
          </a:xfrm>
        </p:spPr>
        <p:txBody>
          <a:bodyPr/>
          <a:lstStyle/>
          <a:p>
            <a:r>
              <a:rPr lang="en-US" dirty="0"/>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788CC69-3C41-4D61-9E65-25DBAA42FE30}" type="datetimeFigureOut">
              <a:rPr lang="en-GB" smtClean="0"/>
              <a:t>09/08/2022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755D657-F044-451D-A921-A7E18FF062FA}" type="slidenum">
              <a:rPr lang="en-GB" smtClean="0"/>
              <a:t>‹#›</a:t>
            </a:fld>
            <a:endParaRPr lang="en-GB"/>
          </a:p>
        </p:txBody>
      </p:sp>
    </p:spTree>
    <p:extLst>
      <p:ext uri="{BB962C8B-B14F-4D97-AF65-F5344CB8AC3E}">
        <p14:creationId xmlns:p14="http://schemas.microsoft.com/office/powerpoint/2010/main" val="380471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96748" y="365125"/>
            <a:ext cx="7557052" cy="1325563"/>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6788CC69-3C41-4D61-9E65-25DBAA42FE30}" type="datetimeFigureOut">
              <a:rPr lang="en-GB" smtClean="0"/>
              <a:t>09/08/2022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755D657-F044-451D-A921-A7E18FF062FA}" type="slidenum">
              <a:rPr lang="en-GB" smtClean="0"/>
              <a:t>‹#›</a:t>
            </a:fld>
            <a:endParaRPr lang="en-GB"/>
          </a:p>
        </p:txBody>
      </p:sp>
    </p:spTree>
    <p:extLst>
      <p:ext uri="{BB962C8B-B14F-4D97-AF65-F5344CB8AC3E}">
        <p14:creationId xmlns:p14="http://schemas.microsoft.com/office/powerpoint/2010/main" val="1403399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88CC69-3C41-4D61-9E65-25DBAA42FE30}" type="datetimeFigureOut">
              <a:rPr lang="en-GB" smtClean="0"/>
              <a:t>09/08/2022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755D657-F044-451D-A921-A7E18FF062FA}" type="slidenum">
              <a:rPr lang="en-GB" smtClean="0"/>
              <a:t>‹#›</a:t>
            </a:fld>
            <a:endParaRPr lang="en-GB"/>
          </a:p>
        </p:txBody>
      </p:sp>
    </p:spTree>
    <p:extLst>
      <p:ext uri="{BB962C8B-B14F-4D97-AF65-F5344CB8AC3E}">
        <p14:creationId xmlns:p14="http://schemas.microsoft.com/office/powerpoint/2010/main" val="1271034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788CC69-3C41-4D61-9E65-25DBAA42FE30}" type="datetimeFigureOut">
              <a:rPr lang="en-GB" smtClean="0"/>
              <a:t>09/08/2022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55D657-F044-451D-A921-A7E18FF062FA}" type="slidenum">
              <a:rPr lang="en-GB" smtClean="0"/>
              <a:t>‹#›</a:t>
            </a:fld>
            <a:endParaRPr lang="en-GB"/>
          </a:p>
        </p:txBody>
      </p:sp>
    </p:spTree>
    <p:extLst>
      <p:ext uri="{BB962C8B-B14F-4D97-AF65-F5344CB8AC3E}">
        <p14:creationId xmlns:p14="http://schemas.microsoft.com/office/powerpoint/2010/main" val="2746103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788CC69-3C41-4D61-9E65-25DBAA42FE30}" type="datetimeFigureOut">
              <a:rPr lang="en-GB" smtClean="0"/>
              <a:t>09/08/2022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55D657-F044-451D-A921-A7E18FF062FA}" type="slidenum">
              <a:rPr lang="en-GB" smtClean="0"/>
              <a:t>‹#›</a:t>
            </a:fld>
            <a:endParaRPr lang="en-GB"/>
          </a:p>
        </p:txBody>
      </p:sp>
    </p:spTree>
    <p:extLst>
      <p:ext uri="{BB962C8B-B14F-4D97-AF65-F5344CB8AC3E}">
        <p14:creationId xmlns:p14="http://schemas.microsoft.com/office/powerpoint/2010/main" val="257040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88CC69-3C41-4D61-9E65-25DBAA42FE30}" type="datetimeFigureOut">
              <a:rPr lang="en-GB" smtClean="0"/>
              <a:t>09/08/2022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55D657-F044-451D-A921-A7E18FF062FA}" type="slidenum">
              <a:rPr lang="en-GB" smtClean="0"/>
              <a:t>‹#›</a:t>
            </a:fld>
            <a:endParaRPr lang="en-GB"/>
          </a:p>
        </p:txBody>
      </p:sp>
      <p:pic>
        <p:nvPicPr>
          <p:cNvPr id="7" name="Picture 6">
            <a:extLst>
              <a:ext uri="{FF2B5EF4-FFF2-40B4-BE49-F238E27FC236}">
                <a16:creationId xmlns:a16="http://schemas.microsoft.com/office/drawing/2014/main" id="{A3E99928-19B4-4993-A42B-B9333FCECD7F}"/>
              </a:ext>
            </a:extLst>
          </p:cNvPr>
          <p:cNvPicPr>
            <a:picLocks noChangeAspect="1"/>
          </p:cNvPicPr>
          <p:nvPr userDrawn="1"/>
        </p:nvPicPr>
        <p:blipFill>
          <a:blip r:embed="rId13"/>
          <a:stretch>
            <a:fillRect/>
          </a:stretch>
        </p:blipFill>
        <p:spPr>
          <a:xfrm>
            <a:off x="331997" y="428172"/>
            <a:ext cx="3366488" cy="1010556"/>
          </a:xfrm>
          <a:prstGeom prst="rect">
            <a:avLst/>
          </a:prstGeom>
        </p:spPr>
      </p:pic>
    </p:spTree>
    <p:extLst>
      <p:ext uri="{BB962C8B-B14F-4D97-AF65-F5344CB8AC3E}">
        <p14:creationId xmlns:p14="http://schemas.microsoft.com/office/powerpoint/2010/main" val="10934461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832C1C-5672-43E6-A744-A9C6FDADDEFD}"/>
              </a:ext>
            </a:extLst>
          </p:cNvPr>
          <p:cNvSpPr>
            <a:spLocks noGrp="1"/>
          </p:cNvSpPr>
          <p:nvPr>
            <p:ph type="title"/>
          </p:nvPr>
        </p:nvSpPr>
        <p:spPr>
          <a:xfrm>
            <a:off x="4399720" y="365127"/>
            <a:ext cx="6954079"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BD7AD86-3AAB-47CD-A6C6-FC3CEC0720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696438A-7BB9-4266-B7F2-8765DD6E4445}"/>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D8E657B-87B0-4EB5-AB9A-98BC171CFC94}" type="datetimeFigureOut">
              <a:rPr lang="en-GB" smtClean="0"/>
              <a:t>09/08/2022</a:t>
            </a:fld>
            <a:endParaRPr lang="en-GB"/>
          </a:p>
        </p:txBody>
      </p:sp>
      <p:sp>
        <p:nvSpPr>
          <p:cNvPr id="5" name="Footer Placeholder 4">
            <a:extLst>
              <a:ext uri="{FF2B5EF4-FFF2-40B4-BE49-F238E27FC236}">
                <a16:creationId xmlns:a16="http://schemas.microsoft.com/office/drawing/2014/main" id="{4D91FFE6-8F61-4777-9A4A-6C226DAD9736}"/>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F554DB1-C87D-4170-A200-D3BF68959286}"/>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7292FB9-CB7A-4775-A7C9-2B153B9DB2B6}" type="slidenum">
              <a:rPr lang="en-GB" smtClean="0"/>
              <a:t>‹#›</a:t>
            </a:fld>
            <a:endParaRPr lang="en-GB"/>
          </a:p>
        </p:txBody>
      </p:sp>
      <p:pic>
        <p:nvPicPr>
          <p:cNvPr id="7" name="Picture 6" descr="Text&#10;&#10;Description automatically generated">
            <a:extLst>
              <a:ext uri="{FF2B5EF4-FFF2-40B4-BE49-F238E27FC236}">
                <a16:creationId xmlns:a16="http://schemas.microsoft.com/office/drawing/2014/main" id="{9AD3383C-789F-40A3-9795-E4FD2A63114B}"/>
              </a:ext>
            </a:extLst>
          </p:cNvPr>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276781" y="228603"/>
            <a:ext cx="3806860" cy="884581"/>
          </a:xfrm>
          <a:prstGeom prst="rect">
            <a:avLst/>
          </a:prstGeom>
        </p:spPr>
      </p:pic>
    </p:spTree>
    <p:extLst>
      <p:ext uri="{BB962C8B-B14F-4D97-AF65-F5344CB8AC3E}">
        <p14:creationId xmlns:p14="http://schemas.microsoft.com/office/powerpoint/2010/main" val="4150881757"/>
      </p:ext>
    </p:extLst>
  </p:cSld>
  <p:clrMap bg1="lt1" tx1="dk1" bg2="lt2" tx2="dk2" accent1="accent1" accent2="accent2" accent3="accent3" accent4="accent4" accent5="accent5" accent6="accent6" hlink="hlink" folHlink="folHlink"/>
  <p:sldLayoutIdLst>
    <p:sldLayoutId id="2147483720" r:id="rId1"/>
    <p:sldLayoutId id="2147483718" r:id="rId2"/>
    <p:sldLayoutId id="2147483716" r:id="rId3"/>
    <p:sldLayoutId id="2147483715" r:id="rId4"/>
  </p:sldLayoutIdLst>
  <p:txStyles>
    <p:titleStyle>
      <a:lvl1pPr algn="l" defTabSz="685800" rtl="0" eaLnBrk="1" latinLnBrk="0" hangingPunct="1">
        <a:lnSpc>
          <a:spcPct val="90000"/>
        </a:lnSpc>
        <a:spcBef>
          <a:spcPct val="0"/>
        </a:spcBef>
        <a:buNone/>
        <a:defRPr sz="3300" b="1" kern="1200">
          <a:solidFill>
            <a:srgbClr val="002060"/>
          </a:solidFill>
          <a:latin typeface="+mn-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tierney@hw.ac.uk" TargetMode="External"/><Relationship Id="rId2" Type="http://schemas.openxmlformats.org/officeDocument/2006/relationships/hyperlink" Target="mailto:r.mcilwhan@hw.ac.uk" TargetMode="External"/><Relationship Id="rId1" Type="http://schemas.openxmlformats.org/officeDocument/2006/relationships/slideLayout" Target="../slideLayouts/slideLayout15.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Layout" Target="../slideLayouts/slideLayout2.xml"/><Relationship Id="rId1" Type="http://schemas.openxmlformats.org/officeDocument/2006/relationships/video" Target="https://www.youtube.com/embed/6AZ26JZpEf4?start=2&amp;feature=oembed"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lta.hw.ac.uk/strategic-projects/" TargetMode="External"/><Relationship Id="rId2" Type="http://schemas.openxmlformats.org/officeDocument/2006/relationships/hyperlink" Target="https://strategy2025.hw.ac.uk/wp-content/uploads/2019/06/Strategy_2025.pdf" TargetMode="Externa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hyperlink" Target="https://www.hw.ac.uk/uk/services/docs/information-governance/AnnualStatistics2019-20.pdf" TargetMode="Externa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760164" y="1460376"/>
            <a:ext cx="10363200" cy="1547230"/>
          </a:xfrm>
        </p:spPr>
        <p:txBody>
          <a:bodyPr>
            <a:normAutofit/>
          </a:bodyPr>
          <a:lstStyle/>
          <a:p>
            <a:pPr algn="ctr"/>
            <a:r>
              <a:rPr lang="en-GB" dirty="0">
                <a:latin typeface="Arial"/>
                <a:cs typeface="Arial"/>
              </a:rPr>
              <a:t>Strengthening our Global Learning Community: Resilience in Action</a:t>
            </a:r>
          </a:p>
        </p:txBody>
      </p:sp>
      <p:sp>
        <p:nvSpPr>
          <p:cNvPr id="3" name="Subtitle 2">
            <a:extLst>
              <a:ext uri="{FF2B5EF4-FFF2-40B4-BE49-F238E27FC236}">
                <a16:creationId xmlns:a16="http://schemas.microsoft.com/office/drawing/2014/main" id="{EC0BE15C-47C7-46C1-9A5A-3D3BFEDE0DA0}"/>
              </a:ext>
            </a:extLst>
          </p:cNvPr>
          <p:cNvSpPr>
            <a:spLocks noGrp="1"/>
          </p:cNvSpPr>
          <p:nvPr>
            <p:ph type="subTitle" idx="1"/>
          </p:nvPr>
        </p:nvSpPr>
        <p:spPr>
          <a:xfrm>
            <a:off x="242371" y="6266950"/>
            <a:ext cx="10685247" cy="380073"/>
          </a:xfrm>
        </p:spPr>
        <p:txBody>
          <a:bodyPr>
            <a:normAutofit fontScale="77500" lnSpcReduction="20000"/>
          </a:bodyPr>
          <a:lstStyle/>
          <a:p>
            <a:r>
              <a:rPr lang="en-GB" b="1" dirty="0">
                <a:latin typeface="Arial" panose="020B0604020202020204" pitchFamily="34" charset="0"/>
                <a:cs typeface="Times New Roman" panose="02020603050405020304" pitchFamily="18" charset="0"/>
              </a:rPr>
              <a:t>At QAA </a:t>
            </a:r>
            <a:r>
              <a:rPr lang="en-GB" sz="1800" b="1" dirty="0">
                <a:effectLst/>
                <a:latin typeface="Arial" panose="020B0604020202020204" pitchFamily="34" charset="0"/>
                <a:ea typeface="Calibri" panose="020F0502020204030204" pitchFamily="34" charset="0"/>
                <a:cs typeface="Times New Roman" panose="02020603050405020304" pitchFamily="18" charset="0"/>
              </a:rPr>
              <a:t>Enhancement Conference 2022: Resilient Learning Communities – Inclusive, Flexible and Accessible, 09/06/22</a:t>
            </a:r>
            <a:endParaRPr lang="en-GB" dirty="0"/>
          </a:p>
        </p:txBody>
      </p:sp>
      <p:sp>
        <p:nvSpPr>
          <p:cNvPr id="8" name="TextBox 7">
            <a:extLst>
              <a:ext uri="{FF2B5EF4-FFF2-40B4-BE49-F238E27FC236}">
                <a16:creationId xmlns:a16="http://schemas.microsoft.com/office/drawing/2014/main" id="{59C42561-6C52-4EFF-BE91-F61128596965}"/>
              </a:ext>
            </a:extLst>
          </p:cNvPr>
          <p:cNvSpPr txBox="1"/>
          <p:nvPr/>
        </p:nvSpPr>
        <p:spPr>
          <a:xfrm>
            <a:off x="2147554" y="4148663"/>
            <a:ext cx="2874367" cy="1846659"/>
          </a:xfrm>
          <a:prstGeom prst="rect">
            <a:avLst/>
          </a:prstGeom>
          <a:noFill/>
        </p:spPr>
        <p:txBody>
          <a:bodyPr wrap="square" rtlCol="0">
            <a:spAutoFit/>
          </a:bodyPr>
          <a:lstStyle/>
          <a:p>
            <a:pPr algn="ctr"/>
            <a:r>
              <a:rPr lang="en-GB" sz="2400" b="1" dirty="0">
                <a:solidFill>
                  <a:srgbClr val="0070C0"/>
                </a:solidFill>
              </a:rPr>
              <a:t>Dr Anne Tierney</a:t>
            </a:r>
            <a:endParaRPr lang="en-GB" dirty="0">
              <a:solidFill>
                <a:schemeClr val="bg2"/>
              </a:solidFill>
              <a:hlinkClick r:id="rId2"/>
            </a:endParaRPr>
          </a:p>
          <a:p>
            <a:pPr algn="ctr"/>
            <a:endParaRPr lang="en-GB" dirty="0">
              <a:solidFill>
                <a:schemeClr val="bg2"/>
              </a:solidFill>
            </a:endParaRPr>
          </a:p>
          <a:p>
            <a:pPr algn="ctr"/>
            <a:r>
              <a:rPr lang="en-GB" dirty="0">
                <a:solidFill>
                  <a:schemeClr val="bg2"/>
                </a:solidFill>
                <a:hlinkClick r:id="rId3"/>
              </a:rPr>
              <a:t>a.tierney@hw.ac.uk</a:t>
            </a:r>
            <a:endParaRPr lang="en-GB" dirty="0">
              <a:solidFill>
                <a:schemeClr val="bg2"/>
              </a:solidFill>
            </a:endParaRPr>
          </a:p>
          <a:p>
            <a:pPr algn="ctr"/>
            <a:endParaRPr lang="en-GB" dirty="0">
              <a:solidFill>
                <a:schemeClr val="bg2"/>
              </a:solidFill>
            </a:endParaRPr>
          </a:p>
          <a:p>
            <a:pPr algn="ctr" rtl="0"/>
            <a:r>
              <a:rPr lang="en-GB" dirty="0">
                <a:solidFill>
                  <a:srgbClr val="0070C0"/>
                </a:solidFill>
                <a:latin typeface="-apple-system"/>
              </a:rPr>
              <a:t>@goze01</a:t>
            </a:r>
            <a:endParaRPr lang="en-GB" sz="2400" dirty="0">
              <a:solidFill>
                <a:schemeClr val="bg2"/>
              </a:solidFill>
            </a:endParaRPr>
          </a:p>
          <a:p>
            <a:endParaRPr lang="en-GB" dirty="0"/>
          </a:p>
        </p:txBody>
      </p:sp>
      <p:sp>
        <p:nvSpPr>
          <p:cNvPr id="9" name="TextBox 8">
            <a:extLst>
              <a:ext uri="{FF2B5EF4-FFF2-40B4-BE49-F238E27FC236}">
                <a16:creationId xmlns:a16="http://schemas.microsoft.com/office/drawing/2014/main" id="{B53C99A7-3EF6-4D25-8C56-86E56921ACDE}"/>
              </a:ext>
            </a:extLst>
          </p:cNvPr>
          <p:cNvSpPr txBox="1"/>
          <p:nvPr/>
        </p:nvSpPr>
        <p:spPr>
          <a:xfrm>
            <a:off x="6102787" y="4148663"/>
            <a:ext cx="2613061" cy="2308324"/>
          </a:xfrm>
          <a:prstGeom prst="rect">
            <a:avLst/>
          </a:prstGeom>
          <a:noFill/>
        </p:spPr>
        <p:txBody>
          <a:bodyPr wrap="square" rtlCol="0">
            <a:spAutoFit/>
          </a:bodyPr>
          <a:lstStyle/>
          <a:p>
            <a:pPr algn="ctr"/>
            <a:r>
              <a:rPr lang="en-GB" sz="2400" b="1" dirty="0">
                <a:solidFill>
                  <a:srgbClr val="0070C0"/>
                </a:solidFill>
              </a:rPr>
              <a:t>Dr Rob Daley</a:t>
            </a:r>
          </a:p>
          <a:p>
            <a:endParaRPr lang="en-GB" dirty="0">
              <a:solidFill>
                <a:schemeClr val="bg2"/>
              </a:solidFill>
              <a:hlinkClick r:id="" action="ppaction://noaction"/>
            </a:endParaRPr>
          </a:p>
          <a:p>
            <a:pPr algn="ctr"/>
            <a:r>
              <a:rPr lang="en-GB" dirty="0">
                <a:solidFill>
                  <a:schemeClr val="bg2"/>
                </a:solidFill>
                <a:hlinkClick r:id="" action="ppaction://noaction"/>
              </a:rPr>
              <a:t>r.a.daley@hw.ac.uk</a:t>
            </a:r>
            <a:endParaRPr lang="en-GB" dirty="0">
              <a:solidFill>
                <a:schemeClr val="bg2"/>
              </a:solidFill>
            </a:endParaRPr>
          </a:p>
          <a:p>
            <a:endParaRPr lang="en-GB" sz="2400" dirty="0">
              <a:solidFill>
                <a:schemeClr val="bg2"/>
              </a:solidFill>
            </a:endParaRPr>
          </a:p>
          <a:p>
            <a:pPr algn="ctr" rtl="0"/>
            <a:r>
              <a:rPr lang="en-GB" dirty="0">
                <a:solidFill>
                  <a:schemeClr val="bg2"/>
                </a:solidFill>
                <a:latin typeface="-apple-system"/>
              </a:rPr>
              <a:t>	</a:t>
            </a:r>
            <a:r>
              <a:rPr lang="en-GB" dirty="0">
                <a:solidFill>
                  <a:srgbClr val="0070C0"/>
                </a:solidFill>
                <a:latin typeface="-apple-system"/>
              </a:rPr>
              <a:t>@RD531</a:t>
            </a:r>
          </a:p>
          <a:p>
            <a:endParaRPr lang="en-GB" sz="2400" dirty="0">
              <a:solidFill>
                <a:schemeClr val="bg2"/>
              </a:solidFill>
            </a:endParaRPr>
          </a:p>
          <a:p>
            <a:endParaRPr lang="en-GB" dirty="0"/>
          </a:p>
        </p:txBody>
      </p:sp>
      <p:pic>
        <p:nvPicPr>
          <p:cNvPr id="12" name="Picture 11">
            <a:extLst>
              <a:ext uri="{FF2B5EF4-FFF2-40B4-BE49-F238E27FC236}">
                <a16:creationId xmlns:a16="http://schemas.microsoft.com/office/drawing/2014/main" id="{CA764385-3D42-49E9-83E3-3A129FC22567}"/>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2494750" y="5397624"/>
            <a:ext cx="468506" cy="380073"/>
          </a:xfrm>
          <a:prstGeom prst="rect">
            <a:avLst/>
          </a:prstGeom>
        </p:spPr>
      </p:pic>
      <p:pic>
        <p:nvPicPr>
          <p:cNvPr id="13" name="Picture 12">
            <a:extLst>
              <a:ext uri="{FF2B5EF4-FFF2-40B4-BE49-F238E27FC236}">
                <a16:creationId xmlns:a16="http://schemas.microsoft.com/office/drawing/2014/main" id="{D8EFFAF5-8EBD-49F1-B728-5D30442E523C}"/>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667487" y="5417306"/>
            <a:ext cx="468506" cy="380073"/>
          </a:xfrm>
          <a:prstGeom prst="rect">
            <a:avLst/>
          </a:prstGeom>
        </p:spPr>
      </p:pic>
    </p:spTree>
    <p:extLst>
      <p:ext uri="{BB962C8B-B14F-4D97-AF65-F5344CB8AC3E}">
        <p14:creationId xmlns:p14="http://schemas.microsoft.com/office/powerpoint/2010/main" val="4275265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nline Media 5" title="Makerz Club Online">
            <a:hlinkClick r:id="" action="ppaction://media"/>
            <a:extLst>
              <a:ext uri="{FF2B5EF4-FFF2-40B4-BE49-F238E27FC236}">
                <a16:creationId xmlns:a16="http://schemas.microsoft.com/office/drawing/2014/main" id="{6C0618A2-95B1-4186-BCAF-B6A9AD4ACBEA}"/>
              </a:ext>
            </a:extLst>
          </p:cNvPr>
          <p:cNvPicPr>
            <a:picLocks noRot="1" noChangeAspect="1"/>
          </p:cNvPicPr>
          <p:nvPr>
            <a:videoFile r:link="rId1"/>
          </p:nvPr>
        </p:nvPicPr>
        <p:blipFill>
          <a:blip r:embed="rId3"/>
          <a:stretch>
            <a:fillRect/>
          </a:stretch>
        </p:blipFill>
        <p:spPr>
          <a:xfrm>
            <a:off x="1550505" y="1523336"/>
            <a:ext cx="9037982" cy="5106459"/>
          </a:xfrm>
          <a:prstGeom prst="rect">
            <a:avLst/>
          </a:prstGeom>
        </p:spPr>
      </p:pic>
    </p:spTree>
    <p:extLst>
      <p:ext uri="{BB962C8B-B14F-4D97-AF65-F5344CB8AC3E}">
        <p14:creationId xmlns:p14="http://schemas.microsoft.com/office/powerpoint/2010/main" val="1888592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0000F-9F26-4337-866A-ED8D33A4CE40}"/>
              </a:ext>
            </a:extLst>
          </p:cNvPr>
          <p:cNvSpPr>
            <a:spLocks noGrp="1"/>
          </p:cNvSpPr>
          <p:nvPr>
            <p:ph type="title"/>
          </p:nvPr>
        </p:nvSpPr>
        <p:spPr/>
        <p:txBody>
          <a:bodyPr/>
          <a:lstStyle/>
          <a:p>
            <a:r>
              <a:rPr lang="en-GB" dirty="0"/>
              <a:t>Impact of the projects</a:t>
            </a:r>
          </a:p>
        </p:txBody>
      </p:sp>
      <p:sp>
        <p:nvSpPr>
          <p:cNvPr id="3" name="Content Placeholder 2">
            <a:extLst>
              <a:ext uri="{FF2B5EF4-FFF2-40B4-BE49-F238E27FC236}">
                <a16:creationId xmlns:a16="http://schemas.microsoft.com/office/drawing/2014/main" id="{74850670-F282-4948-A546-C31084BF8EC8}"/>
              </a:ext>
            </a:extLst>
          </p:cNvPr>
          <p:cNvSpPr>
            <a:spLocks noGrp="1"/>
          </p:cNvSpPr>
          <p:nvPr>
            <p:ph idx="1"/>
          </p:nvPr>
        </p:nvSpPr>
        <p:spPr/>
        <p:txBody>
          <a:bodyPr/>
          <a:lstStyle/>
          <a:p>
            <a:pPr marL="0" indent="0">
              <a:buNone/>
            </a:pPr>
            <a:endParaRPr lang="en-GB" dirty="0"/>
          </a:p>
          <a:p>
            <a:pPr marL="0" indent="0">
              <a:buNone/>
            </a:pPr>
            <a:endParaRPr lang="en-GB" dirty="0"/>
          </a:p>
          <a:p>
            <a:pPr marL="0" indent="0">
              <a:buNone/>
            </a:pPr>
            <a:endParaRPr lang="en-GB" dirty="0"/>
          </a:p>
        </p:txBody>
      </p:sp>
      <p:sp>
        <p:nvSpPr>
          <p:cNvPr id="4" name="TextBox 3">
            <a:extLst>
              <a:ext uri="{FF2B5EF4-FFF2-40B4-BE49-F238E27FC236}">
                <a16:creationId xmlns:a16="http://schemas.microsoft.com/office/drawing/2014/main" id="{59BED8D3-4070-4983-96FC-A13923C0BF87}"/>
              </a:ext>
            </a:extLst>
          </p:cNvPr>
          <p:cNvSpPr txBox="1"/>
          <p:nvPr/>
        </p:nvSpPr>
        <p:spPr>
          <a:xfrm>
            <a:off x="1828800" y="1406525"/>
            <a:ext cx="4152900" cy="1754326"/>
          </a:xfrm>
          <a:prstGeom prst="rect">
            <a:avLst/>
          </a:prstGeom>
          <a:noFill/>
        </p:spPr>
        <p:txBody>
          <a:bodyPr wrap="square" rtlCol="0">
            <a:spAutoFit/>
          </a:bodyPr>
          <a:lstStyle/>
          <a:p>
            <a:r>
              <a:rPr lang="en-GB" b="1" dirty="0"/>
              <a:t>January 2021</a:t>
            </a:r>
            <a:endParaRPr lang="en-GB" dirty="0"/>
          </a:p>
          <a:p>
            <a:endParaRPr lang="en-GB" b="1" dirty="0"/>
          </a:p>
          <a:p>
            <a:r>
              <a:rPr lang="en-GB" dirty="0"/>
              <a:t>19 project proposals</a:t>
            </a:r>
          </a:p>
          <a:p>
            <a:r>
              <a:rPr lang="en-GB" dirty="0"/>
              <a:t>14 funded projects</a:t>
            </a:r>
          </a:p>
          <a:p>
            <a:endParaRPr lang="en-GB" dirty="0"/>
          </a:p>
          <a:p>
            <a:endParaRPr lang="en-GB" dirty="0"/>
          </a:p>
        </p:txBody>
      </p:sp>
      <p:sp>
        <p:nvSpPr>
          <p:cNvPr id="5" name="TextBox 4">
            <a:extLst>
              <a:ext uri="{FF2B5EF4-FFF2-40B4-BE49-F238E27FC236}">
                <a16:creationId xmlns:a16="http://schemas.microsoft.com/office/drawing/2014/main" id="{3F8551F1-16DD-45D1-81D8-6F7E6144FFB3}"/>
              </a:ext>
            </a:extLst>
          </p:cNvPr>
          <p:cNvSpPr txBox="1"/>
          <p:nvPr/>
        </p:nvSpPr>
        <p:spPr>
          <a:xfrm>
            <a:off x="8001000" y="1406525"/>
            <a:ext cx="2730500" cy="1477328"/>
          </a:xfrm>
          <a:prstGeom prst="rect">
            <a:avLst/>
          </a:prstGeom>
          <a:noFill/>
        </p:spPr>
        <p:txBody>
          <a:bodyPr wrap="square" rtlCol="0">
            <a:spAutoFit/>
          </a:bodyPr>
          <a:lstStyle/>
          <a:p>
            <a:r>
              <a:rPr lang="en-GB" b="1" dirty="0"/>
              <a:t>September 2021</a:t>
            </a:r>
            <a:endParaRPr lang="en-GB" dirty="0"/>
          </a:p>
          <a:p>
            <a:endParaRPr lang="en-GB" b="1" dirty="0"/>
          </a:p>
          <a:p>
            <a:r>
              <a:rPr lang="en-GB" dirty="0"/>
              <a:t>33 project proposals</a:t>
            </a:r>
          </a:p>
          <a:p>
            <a:r>
              <a:rPr lang="en-GB" dirty="0"/>
              <a:t>12 funded projects</a:t>
            </a:r>
          </a:p>
          <a:p>
            <a:endParaRPr lang="en-GB" dirty="0"/>
          </a:p>
        </p:txBody>
      </p:sp>
      <p:graphicFrame>
        <p:nvGraphicFramePr>
          <p:cNvPr id="6" name="Table 6">
            <a:extLst>
              <a:ext uri="{FF2B5EF4-FFF2-40B4-BE49-F238E27FC236}">
                <a16:creationId xmlns:a16="http://schemas.microsoft.com/office/drawing/2014/main" id="{FB5B5282-FB91-432D-A56F-06D97DBB65AA}"/>
              </a:ext>
            </a:extLst>
          </p:cNvPr>
          <p:cNvGraphicFramePr>
            <a:graphicFrameLocks noGrp="1"/>
          </p:cNvGraphicFramePr>
          <p:nvPr>
            <p:extLst>
              <p:ext uri="{D42A27DB-BD31-4B8C-83A1-F6EECF244321}">
                <p14:modId xmlns:p14="http://schemas.microsoft.com/office/powerpoint/2010/main" val="2033789570"/>
              </p:ext>
            </p:extLst>
          </p:nvPr>
        </p:nvGraphicFramePr>
        <p:xfrm>
          <a:off x="1943100" y="2777066"/>
          <a:ext cx="8128001" cy="370840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2390123054"/>
                    </a:ext>
                  </a:extLst>
                </a:gridCol>
                <a:gridCol w="1354667">
                  <a:extLst>
                    <a:ext uri="{9D8B030D-6E8A-4147-A177-3AD203B41FA5}">
                      <a16:colId xmlns:a16="http://schemas.microsoft.com/office/drawing/2014/main" val="2305694837"/>
                    </a:ext>
                  </a:extLst>
                </a:gridCol>
                <a:gridCol w="1354667">
                  <a:extLst>
                    <a:ext uri="{9D8B030D-6E8A-4147-A177-3AD203B41FA5}">
                      <a16:colId xmlns:a16="http://schemas.microsoft.com/office/drawing/2014/main" val="3816850894"/>
                    </a:ext>
                  </a:extLst>
                </a:gridCol>
                <a:gridCol w="1354667">
                  <a:extLst>
                    <a:ext uri="{9D8B030D-6E8A-4147-A177-3AD203B41FA5}">
                      <a16:colId xmlns:a16="http://schemas.microsoft.com/office/drawing/2014/main" val="4094815439"/>
                    </a:ext>
                  </a:extLst>
                </a:gridCol>
                <a:gridCol w="1354667">
                  <a:extLst>
                    <a:ext uri="{9D8B030D-6E8A-4147-A177-3AD203B41FA5}">
                      <a16:colId xmlns:a16="http://schemas.microsoft.com/office/drawing/2014/main" val="4197458826"/>
                    </a:ext>
                  </a:extLst>
                </a:gridCol>
              </a:tblGrid>
              <a:tr h="370840">
                <a:tc>
                  <a:txBody>
                    <a:bodyPr/>
                    <a:lstStyle/>
                    <a:p>
                      <a:r>
                        <a:rPr lang="en-GB" dirty="0"/>
                        <a:t>Category</a:t>
                      </a:r>
                    </a:p>
                  </a:txBody>
                  <a:tcPr/>
                </a:tc>
                <a:tc gridSpan="2">
                  <a:txBody>
                    <a:bodyPr/>
                    <a:lstStyle/>
                    <a:p>
                      <a:pPr algn="ctr"/>
                      <a:r>
                        <a:rPr lang="en-GB" dirty="0"/>
                        <a:t>January 2021</a:t>
                      </a:r>
                    </a:p>
                  </a:txBody>
                  <a:tcPr/>
                </a:tc>
                <a:tc hMerge="1">
                  <a:txBody>
                    <a:bodyPr/>
                    <a:lstStyle/>
                    <a:p>
                      <a:endParaRPr lang="en-GB"/>
                    </a:p>
                  </a:txBody>
                  <a:tcPr/>
                </a:tc>
                <a:tc gridSpan="2">
                  <a:txBody>
                    <a:bodyPr/>
                    <a:lstStyle/>
                    <a:p>
                      <a:pPr algn="ctr"/>
                      <a:r>
                        <a:rPr lang="en-GB" dirty="0"/>
                        <a:t>September 2021</a:t>
                      </a:r>
                    </a:p>
                  </a:txBody>
                  <a:tcPr/>
                </a:tc>
                <a:tc hMerge="1">
                  <a:txBody>
                    <a:bodyPr/>
                    <a:lstStyle/>
                    <a:p>
                      <a:endParaRPr lang="en-GB"/>
                    </a:p>
                  </a:txBody>
                  <a:tcPr/>
                </a:tc>
                <a:extLst>
                  <a:ext uri="{0D108BD9-81ED-4DB2-BD59-A6C34878D82A}">
                    <a16:rowId xmlns:a16="http://schemas.microsoft.com/office/drawing/2014/main" val="3699583112"/>
                  </a:ext>
                </a:extLst>
              </a:tr>
              <a:tr h="370840">
                <a:tc>
                  <a:txBody>
                    <a:bodyPr/>
                    <a:lstStyle/>
                    <a:p>
                      <a:endParaRPr lang="en-GB" dirty="0"/>
                    </a:p>
                  </a:txBody>
                  <a:tcPr/>
                </a:tc>
                <a:tc>
                  <a:txBody>
                    <a:bodyPr/>
                    <a:lstStyle/>
                    <a:p>
                      <a:pPr algn="ctr"/>
                      <a:r>
                        <a:rPr lang="en-GB" dirty="0"/>
                        <a:t>funded</a:t>
                      </a:r>
                    </a:p>
                  </a:txBody>
                  <a:tcPr/>
                </a:tc>
                <a:tc>
                  <a:txBody>
                    <a:bodyPr/>
                    <a:lstStyle/>
                    <a:p>
                      <a:pPr algn="ctr"/>
                      <a:r>
                        <a:rPr lang="en-GB" dirty="0"/>
                        <a:t>total</a:t>
                      </a:r>
                    </a:p>
                  </a:txBody>
                  <a:tcPr/>
                </a:tc>
                <a:tc>
                  <a:txBody>
                    <a:bodyPr/>
                    <a:lstStyle/>
                    <a:p>
                      <a:pPr algn="ctr"/>
                      <a:r>
                        <a:rPr lang="en-GB" dirty="0"/>
                        <a:t>funded</a:t>
                      </a:r>
                    </a:p>
                  </a:txBody>
                  <a:tcPr/>
                </a:tc>
                <a:tc>
                  <a:txBody>
                    <a:bodyPr/>
                    <a:lstStyle/>
                    <a:p>
                      <a:pPr algn="ctr"/>
                      <a:r>
                        <a:rPr lang="en-GB" dirty="0"/>
                        <a:t>total</a:t>
                      </a:r>
                    </a:p>
                  </a:txBody>
                  <a:tcPr/>
                </a:tc>
                <a:extLst>
                  <a:ext uri="{0D108BD9-81ED-4DB2-BD59-A6C34878D82A}">
                    <a16:rowId xmlns:a16="http://schemas.microsoft.com/office/drawing/2014/main" val="2550080453"/>
                  </a:ext>
                </a:extLst>
              </a:tr>
              <a:tr h="370840">
                <a:tc>
                  <a:txBody>
                    <a:bodyPr/>
                    <a:lstStyle/>
                    <a:p>
                      <a:r>
                        <a:rPr lang="en-GB" dirty="0"/>
                        <a:t>Edinburgh</a:t>
                      </a:r>
                    </a:p>
                  </a:txBody>
                  <a:tcPr/>
                </a:tc>
                <a:tc>
                  <a:txBody>
                    <a:bodyPr/>
                    <a:lstStyle/>
                    <a:p>
                      <a:pPr algn="ctr"/>
                      <a:r>
                        <a:rPr lang="en-GB" dirty="0"/>
                        <a:t>6</a:t>
                      </a:r>
                    </a:p>
                  </a:txBody>
                  <a:tcPr/>
                </a:tc>
                <a:tc>
                  <a:txBody>
                    <a:bodyPr/>
                    <a:lstStyle/>
                    <a:p>
                      <a:pPr algn="ctr"/>
                      <a:r>
                        <a:rPr lang="en-GB" dirty="0"/>
                        <a:t>6</a:t>
                      </a:r>
                    </a:p>
                  </a:txBody>
                  <a:tcPr/>
                </a:tc>
                <a:tc>
                  <a:txBody>
                    <a:bodyPr/>
                    <a:lstStyle/>
                    <a:p>
                      <a:pPr algn="ctr"/>
                      <a:r>
                        <a:rPr lang="en-GB" dirty="0"/>
                        <a:t>9(2)</a:t>
                      </a:r>
                    </a:p>
                  </a:txBody>
                  <a:tcPr/>
                </a:tc>
                <a:tc>
                  <a:txBody>
                    <a:bodyPr/>
                    <a:lstStyle/>
                    <a:p>
                      <a:pPr algn="ctr"/>
                      <a:r>
                        <a:rPr lang="en-GB" dirty="0"/>
                        <a:t>18</a:t>
                      </a:r>
                    </a:p>
                  </a:txBody>
                  <a:tcPr/>
                </a:tc>
                <a:extLst>
                  <a:ext uri="{0D108BD9-81ED-4DB2-BD59-A6C34878D82A}">
                    <a16:rowId xmlns:a16="http://schemas.microsoft.com/office/drawing/2014/main" val="2473645053"/>
                  </a:ext>
                </a:extLst>
              </a:tr>
              <a:tr h="370840">
                <a:tc>
                  <a:txBody>
                    <a:bodyPr/>
                    <a:lstStyle/>
                    <a:p>
                      <a:r>
                        <a:rPr lang="en-GB" dirty="0"/>
                        <a:t>Malaysia</a:t>
                      </a:r>
                    </a:p>
                  </a:txBody>
                  <a:tcPr/>
                </a:tc>
                <a:tc>
                  <a:txBody>
                    <a:bodyPr/>
                    <a:lstStyle/>
                    <a:p>
                      <a:pPr algn="ctr"/>
                      <a:r>
                        <a:rPr lang="en-GB" dirty="0"/>
                        <a:t>5</a:t>
                      </a:r>
                    </a:p>
                  </a:txBody>
                  <a:tcPr/>
                </a:tc>
                <a:tc>
                  <a:txBody>
                    <a:bodyPr/>
                    <a:lstStyle/>
                    <a:p>
                      <a:pPr algn="ctr"/>
                      <a:r>
                        <a:rPr lang="en-GB" dirty="0"/>
                        <a:t>9</a:t>
                      </a:r>
                    </a:p>
                  </a:txBody>
                  <a:tcPr/>
                </a:tc>
                <a:tc>
                  <a:txBody>
                    <a:bodyPr/>
                    <a:lstStyle/>
                    <a:p>
                      <a:pPr algn="ctr"/>
                      <a:r>
                        <a:rPr lang="en-GB" dirty="0"/>
                        <a:t>1(2)</a:t>
                      </a:r>
                    </a:p>
                  </a:txBody>
                  <a:tcPr/>
                </a:tc>
                <a:tc>
                  <a:txBody>
                    <a:bodyPr/>
                    <a:lstStyle/>
                    <a:p>
                      <a:pPr algn="ctr"/>
                      <a:r>
                        <a:rPr lang="en-GB" dirty="0"/>
                        <a:t>13</a:t>
                      </a:r>
                    </a:p>
                  </a:txBody>
                  <a:tcPr/>
                </a:tc>
                <a:extLst>
                  <a:ext uri="{0D108BD9-81ED-4DB2-BD59-A6C34878D82A}">
                    <a16:rowId xmlns:a16="http://schemas.microsoft.com/office/drawing/2014/main" val="2303654575"/>
                  </a:ext>
                </a:extLst>
              </a:tr>
              <a:tr h="370840">
                <a:tc>
                  <a:txBody>
                    <a:bodyPr/>
                    <a:lstStyle/>
                    <a:p>
                      <a:r>
                        <a:rPr lang="en-GB" dirty="0"/>
                        <a:t>Borders</a:t>
                      </a:r>
                    </a:p>
                  </a:txBody>
                  <a:tcPr/>
                </a:tc>
                <a:tc>
                  <a:txBody>
                    <a:bodyPr/>
                    <a:lstStyle/>
                    <a:p>
                      <a:pPr algn="ctr"/>
                      <a:r>
                        <a:rPr lang="en-GB" dirty="0"/>
                        <a:t>2</a:t>
                      </a:r>
                    </a:p>
                  </a:txBody>
                  <a:tcPr/>
                </a:tc>
                <a:tc>
                  <a:txBody>
                    <a:bodyPr/>
                    <a:lstStyle/>
                    <a:p>
                      <a:pPr algn="ctr"/>
                      <a:r>
                        <a:rPr lang="en-GB" dirty="0"/>
                        <a:t>3</a:t>
                      </a:r>
                    </a:p>
                  </a:txBody>
                  <a:tcPr/>
                </a:tc>
                <a:tc>
                  <a:txBody>
                    <a:bodyPr/>
                    <a:lstStyle/>
                    <a:p>
                      <a:pPr algn="ctr"/>
                      <a:r>
                        <a:rPr lang="en-GB" dirty="0"/>
                        <a:t>0 </a:t>
                      </a:r>
                    </a:p>
                  </a:txBody>
                  <a:tcPr/>
                </a:tc>
                <a:tc>
                  <a:txBody>
                    <a:bodyPr/>
                    <a:lstStyle/>
                    <a:p>
                      <a:pPr algn="ctr"/>
                      <a:r>
                        <a:rPr lang="en-GB" dirty="0"/>
                        <a:t>1</a:t>
                      </a:r>
                    </a:p>
                  </a:txBody>
                  <a:tcPr/>
                </a:tc>
                <a:extLst>
                  <a:ext uri="{0D108BD9-81ED-4DB2-BD59-A6C34878D82A}">
                    <a16:rowId xmlns:a16="http://schemas.microsoft.com/office/drawing/2014/main" val="1479324245"/>
                  </a:ext>
                </a:extLst>
              </a:tr>
              <a:tr h="370840">
                <a:tc>
                  <a:txBody>
                    <a:bodyPr/>
                    <a:lstStyle/>
                    <a:p>
                      <a:r>
                        <a:rPr lang="en-GB" dirty="0"/>
                        <a:t>Dubai</a:t>
                      </a:r>
                    </a:p>
                  </a:txBody>
                  <a:tcPr/>
                </a:tc>
                <a:tc>
                  <a:txBody>
                    <a:bodyPr/>
                    <a:lstStyle/>
                    <a:p>
                      <a:pPr algn="ctr"/>
                      <a:r>
                        <a:rPr lang="en-GB" dirty="0"/>
                        <a:t>1</a:t>
                      </a:r>
                    </a:p>
                  </a:txBody>
                  <a:tcPr/>
                </a:tc>
                <a:tc>
                  <a:txBody>
                    <a:bodyPr/>
                    <a:lstStyle/>
                    <a:p>
                      <a:pPr algn="ctr"/>
                      <a:r>
                        <a:rPr lang="en-GB" dirty="0"/>
                        <a:t>1</a:t>
                      </a:r>
                    </a:p>
                  </a:txBody>
                  <a:tcPr/>
                </a:tc>
                <a:tc>
                  <a:txBody>
                    <a:bodyPr/>
                    <a:lstStyle/>
                    <a:p>
                      <a:pPr algn="ctr"/>
                      <a:r>
                        <a:rPr lang="en-GB" dirty="0"/>
                        <a:t>(1)</a:t>
                      </a:r>
                    </a:p>
                  </a:txBody>
                  <a:tcPr/>
                </a:tc>
                <a:tc>
                  <a:txBody>
                    <a:bodyPr/>
                    <a:lstStyle/>
                    <a:p>
                      <a:pPr algn="ctr"/>
                      <a:r>
                        <a:rPr lang="en-GB" dirty="0"/>
                        <a:t>1</a:t>
                      </a:r>
                    </a:p>
                  </a:txBody>
                  <a:tcPr/>
                </a:tc>
                <a:extLst>
                  <a:ext uri="{0D108BD9-81ED-4DB2-BD59-A6C34878D82A}">
                    <a16:rowId xmlns:a16="http://schemas.microsoft.com/office/drawing/2014/main" val="663964189"/>
                  </a:ext>
                </a:extLst>
              </a:tr>
              <a:tr h="370840">
                <a:tc>
                  <a:txBody>
                    <a:bodyPr/>
                    <a:lstStyle/>
                    <a:p>
                      <a:r>
                        <a:rPr lang="en-GB" dirty="0"/>
                        <a:t>Academic staff (faculty)</a:t>
                      </a:r>
                    </a:p>
                  </a:txBody>
                  <a:tcPr/>
                </a:tc>
                <a:tc>
                  <a:txBody>
                    <a:bodyPr/>
                    <a:lstStyle/>
                    <a:p>
                      <a:pPr algn="ctr"/>
                      <a:r>
                        <a:rPr lang="en-GB" dirty="0"/>
                        <a:t>8</a:t>
                      </a:r>
                    </a:p>
                  </a:txBody>
                  <a:tcPr/>
                </a:tc>
                <a:tc>
                  <a:txBody>
                    <a:bodyPr/>
                    <a:lstStyle/>
                    <a:p>
                      <a:pPr algn="ctr"/>
                      <a:r>
                        <a:rPr lang="en-GB" dirty="0"/>
                        <a:t>12</a:t>
                      </a:r>
                    </a:p>
                  </a:txBody>
                  <a:tcPr/>
                </a:tc>
                <a:tc>
                  <a:txBody>
                    <a:bodyPr/>
                    <a:lstStyle/>
                    <a:p>
                      <a:pPr algn="ctr"/>
                      <a:r>
                        <a:rPr lang="en-GB" dirty="0"/>
                        <a:t>9</a:t>
                      </a:r>
                    </a:p>
                  </a:txBody>
                  <a:tcPr/>
                </a:tc>
                <a:tc>
                  <a:txBody>
                    <a:bodyPr/>
                    <a:lstStyle/>
                    <a:p>
                      <a:pPr algn="ctr"/>
                      <a:r>
                        <a:rPr lang="en-GB" dirty="0"/>
                        <a:t>23</a:t>
                      </a:r>
                    </a:p>
                  </a:txBody>
                  <a:tcPr/>
                </a:tc>
                <a:extLst>
                  <a:ext uri="{0D108BD9-81ED-4DB2-BD59-A6C34878D82A}">
                    <a16:rowId xmlns:a16="http://schemas.microsoft.com/office/drawing/2014/main" val="2155578519"/>
                  </a:ext>
                </a:extLst>
              </a:tr>
              <a:tr h="370840">
                <a:tc>
                  <a:txBody>
                    <a:bodyPr/>
                    <a:lstStyle/>
                    <a:p>
                      <a:r>
                        <a:rPr lang="en-GB" dirty="0"/>
                        <a:t>Technician</a:t>
                      </a:r>
                    </a:p>
                  </a:txBody>
                  <a:tcPr/>
                </a:tc>
                <a:tc>
                  <a:txBody>
                    <a:bodyPr/>
                    <a:lstStyle/>
                    <a:p>
                      <a:pPr algn="ctr"/>
                      <a:r>
                        <a:rPr lang="en-GB" dirty="0"/>
                        <a:t>1</a:t>
                      </a:r>
                    </a:p>
                  </a:txBody>
                  <a:tcPr/>
                </a:tc>
                <a:tc>
                  <a:txBody>
                    <a:bodyPr/>
                    <a:lstStyle/>
                    <a:p>
                      <a:pPr algn="ctr"/>
                      <a:r>
                        <a:rPr lang="en-GB" dirty="0"/>
                        <a:t>2</a:t>
                      </a:r>
                    </a:p>
                  </a:txBody>
                  <a:tcPr/>
                </a:tc>
                <a:tc>
                  <a:txBody>
                    <a:bodyPr/>
                    <a:lstStyle/>
                    <a:p>
                      <a:pPr algn="ctr"/>
                      <a:r>
                        <a:rPr lang="en-GB" dirty="0"/>
                        <a:t>0</a:t>
                      </a:r>
                    </a:p>
                  </a:txBody>
                  <a:tcPr/>
                </a:tc>
                <a:tc>
                  <a:txBody>
                    <a:bodyPr/>
                    <a:lstStyle/>
                    <a:p>
                      <a:pPr algn="ctr"/>
                      <a:r>
                        <a:rPr lang="en-GB" dirty="0"/>
                        <a:t>1</a:t>
                      </a:r>
                    </a:p>
                  </a:txBody>
                  <a:tcPr/>
                </a:tc>
                <a:extLst>
                  <a:ext uri="{0D108BD9-81ED-4DB2-BD59-A6C34878D82A}">
                    <a16:rowId xmlns:a16="http://schemas.microsoft.com/office/drawing/2014/main" val="600992196"/>
                  </a:ext>
                </a:extLst>
              </a:tr>
              <a:tr h="370840">
                <a:tc>
                  <a:txBody>
                    <a:bodyPr/>
                    <a:lstStyle/>
                    <a:p>
                      <a:r>
                        <a:rPr lang="en-GB" dirty="0"/>
                        <a:t>Prof. Services</a:t>
                      </a:r>
                    </a:p>
                  </a:txBody>
                  <a:tcPr/>
                </a:tc>
                <a:tc>
                  <a:txBody>
                    <a:bodyPr/>
                    <a:lstStyle/>
                    <a:p>
                      <a:pPr algn="ctr"/>
                      <a:r>
                        <a:rPr lang="en-GB" dirty="0"/>
                        <a:t>3</a:t>
                      </a:r>
                    </a:p>
                  </a:txBody>
                  <a:tcPr/>
                </a:tc>
                <a:tc>
                  <a:txBody>
                    <a:bodyPr/>
                    <a:lstStyle/>
                    <a:p>
                      <a:pPr algn="ctr"/>
                      <a:r>
                        <a:rPr lang="en-GB" dirty="0"/>
                        <a:t>3</a:t>
                      </a:r>
                    </a:p>
                  </a:txBody>
                  <a:tcPr/>
                </a:tc>
                <a:tc>
                  <a:txBody>
                    <a:bodyPr/>
                    <a:lstStyle/>
                    <a:p>
                      <a:pPr algn="ctr"/>
                      <a:r>
                        <a:rPr lang="en-GB" dirty="0"/>
                        <a:t>3</a:t>
                      </a:r>
                    </a:p>
                  </a:txBody>
                  <a:tcPr/>
                </a:tc>
                <a:tc>
                  <a:txBody>
                    <a:bodyPr/>
                    <a:lstStyle/>
                    <a:p>
                      <a:pPr algn="ctr"/>
                      <a:r>
                        <a:rPr lang="en-GB" dirty="0"/>
                        <a:t>7</a:t>
                      </a:r>
                    </a:p>
                  </a:txBody>
                  <a:tcPr/>
                </a:tc>
                <a:extLst>
                  <a:ext uri="{0D108BD9-81ED-4DB2-BD59-A6C34878D82A}">
                    <a16:rowId xmlns:a16="http://schemas.microsoft.com/office/drawing/2014/main" val="1781939256"/>
                  </a:ext>
                </a:extLst>
              </a:tr>
              <a:tr h="370840">
                <a:tc>
                  <a:txBody>
                    <a:bodyPr/>
                    <a:lstStyle/>
                    <a:p>
                      <a:r>
                        <a:rPr lang="en-GB" dirty="0"/>
                        <a:t>Student</a:t>
                      </a:r>
                    </a:p>
                  </a:txBody>
                  <a:tcPr/>
                </a:tc>
                <a:tc>
                  <a:txBody>
                    <a:bodyPr/>
                    <a:lstStyle/>
                    <a:p>
                      <a:pPr algn="ctr"/>
                      <a:r>
                        <a:rPr lang="en-GB" dirty="0"/>
                        <a:t>2</a:t>
                      </a:r>
                    </a:p>
                  </a:txBody>
                  <a:tcPr/>
                </a:tc>
                <a:tc>
                  <a:txBody>
                    <a:bodyPr/>
                    <a:lstStyle/>
                    <a:p>
                      <a:pPr algn="ctr"/>
                      <a:r>
                        <a:rPr lang="en-GB" dirty="0"/>
                        <a:t>2</a:t>
                      </a:r>
                    </a:p>
                  </a:txBody>
                  <a:tcPr/>
                </a:tc>
                <a:tc>
                  <a:txBody>
                    <a:bodyPr/>
                    <a:lstStyle/>
                    <a:p>
                      <a:pPr algn="ctr"/>
                      <a:r>
                        <a:rPr lang="en-GB" dirty="0"/>
                        <a:t>0</a:t>
                      </a:r>
                    </a:p>
                  </a:txBody>
                  <a:tcPr/>
                </a:tc>
                <a:tc>
                  <a:txBody>
                    <a:bodyPr/>
                    <a:lstStyle/>
                    <a:p>
                      <a:pPr algn="ctr"/>
                      <a:r>
                        <a:rPr lang="en-GB" dirty="0"/>
                        <a:t>2</a:t>
                      </a:r>
                    </a:p>
                  </a:txBody>
                  <a:tcPr/>
                </a:tc>
                <a:extLst>
                  <a:ext uri="{0D108BD9-81ED-4DB2-BD59-A6C34878D82A}">
                    <a16:rowId xmlns:a16="http://schemas.microsoft.com/office/drawing/2014/main" val="1334523316"/>
                  </a:ext>
                </a:extLst>
              </a:tr>
            </a:tbl>
          </a:graphicData>
        </a:graphic>
      </p:graphicFrame>
    </p:spTree>
    <p:extLst>
      <p:ext uri="{BB962C8B-B14F-4D97-AF65-F5344CB8AC3E}">
        <p14:creationId xmlns:p14="http://schemas.microsoft.com/office/powerpoint/2010/main" val="10512445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AE4C4-8868-485C-95E2-090026FF560B}"/>
              </a:ext>
            </a:extLst>
          </p:cNvPr>
          <p:cNvSpPr>
            <a:spLocks noGrp="1"/>
          </p:cNvSpPr>
          <p:nvPr>
            <p:ph type="title"/>
          </p:nvPr>
        </p:nvSpPr>
        <p:spPr/>
        <p:txBody>
          <a:bodyPr/>
          <a:lstStyle/>
          <a:p>
            <a:r>
              <a:rPr lang="en-GB" dirty="0"/>
              <a:t>Student engagement</a:t>
            </a:r>
          </a:p>
        </p:txBody>
      </p:sp>
      <p:sp>
        <p:nvSpPr>
          <p:cNvPr id="3" name="Content Placeholder 2">
            <a:extLst>
              <a:ext uri="{FF2B5EF4-FFF2-40B4-BE49-F238E27FC236}">
                <a16:creationId xmlns:a16="http://schemas.microsoft.com/office/drawing/2014/main" id="{F9B20C01-1E03-4D35-B461-89F5EB5F2102}"/>
              </a:ext>
            </a:extLst>
          </p:cNvPr>
          <p:cNvSpPr>
            <a:spLocks noGrp="1"/>
          </p:cNvSpPr>
          <p:nvPr>
            <p:ph idx="1"/>
          </p:nvPr>
        </p:nvSpPr>
        <p:spPr/>
        <p:txBody>
          <a:bodyPr>
            <a:normAutofit lnSpcReduction="10000"/>
          </a:bodyPr>
          <a:lstStyle/>
          <a:p>
            <a:r>
              <a:rPr lang="en-GB" dirty="0"/>
              <a:t>Projects proposed and led by students</a:t>
            </a:r>
          </a:p>
          <a:p>
            <a:pPr lvl="1"/>
            <a:r>
              <a:rPr lang="en-GB" dirty="0"/>
              <a:t>Minecraft server</a:t>
            </a:r>
          </a:p>
          <a:p>
            <a:pPr lvl="1"/>
            <a:r>
              <a:rPr lang="en-GB" dirty="0"/>
              <a:t>Happiness Forum 2021</a:t>
            </a:r>
          </a:p>
          <a:p>
            <a:r>
              <a:rPr lang="en-GB" dirty="0"/>
              <a:t>Student involvement in planning and execution of projects</a:t>
            </a:r>
          </a:p>
          <a:p>
            <a:pPr lvl="1"/>
            <a:r>
              <a:rPr lang="en-GB" dirty="0"/>
              <a:t>Student podcasts</a:t>
            </a:r>
          </a:p>
          <a:p>
            <a:pPr lvl="1"/>
            <a:r>
              <a:rPr lang="en-GB" dirty="0"/>
              <a:t>Digital learning</a:t>
            </a:r>
          </a:p>
          <a:p>
            <a:pPr lvl="1"/>
            <a:r>
              <a:rPr lang="en-GB" dirty="0" err="1"/>
              <a:t>ePALS</a:t>
            </a:r>
            <a:endParaRPr lang="en-GB" dirty="0"/>
          </a:p>
          <a:p>
            <a:r>
              <a:rPr lang="en-GB" dirty="0"/>
              <a:t>Internal and external dissemination</a:t>
            </a:r>
          </a:p>
          <a:p>
            <a:pPr lvl="1"/>
            <a:r>
              <a:rPr lang="en-GB" dirty="0"/>
              <a:t>HWU Learning and Teaching Week</a:t>
            </a:r>
          </a:p>
          <a:p>
            <a:pPr lvl="1"/>
            <a:r>
              <a:rPr lang="en-GB" dirty="0"/>
              <a:t>QAA Internationalisation event</a:t>
            </a:r>
          </a:p>
          <a:p>
            <a:pPr lvl="1"/>
            <a:r>
              <a:rPr lang="en-GB" dirty="0"/>
              <a:t>Improving University Teaching international conference 2022 and 2023</a:t>
            </a:r>
          </a:p>
        </p:txBody>
      </p:sp>
    </p:spTree>
    <p:extLst>
      <p:ext uri="{BB962C8B-B14F-4D97-AF65-F5344CB8AC3E}">
        <p14:creationId xmlns:p14="http://schemas.microsoft.com/office/powerpoint/2010/main" val="14556146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Message in a bottle">
            <a:extLst>
              <a:ext uri="{FF2B5EF4-FFF2-40B4-BE49-F238E27FC236}">
                <a16:creationId xmlns:a16="http://schemas.microsoft.com/office/drawing/2014/main" id="{13F164E1-084A-45B6-8CC2-5E3DFCE5B02A}"/>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b="15730"/>
          <a:stretch/>
        </p:blipFill>
        <p:spPr>
          <a:xfrm>
            <a:off x="-1" y="-158377"/>
            <a:ext cx="12192000" cy="6857990"/>
          </a:xfrm>
          <a:prstGeom prst="rect">
            <a:avLst/>
          </a:prstGeom>
        </p:spPr>
      </p:pic>
      <p:sp>
        <p:nvSpPr>
          <p:cNvPr id="14" name="Freeform 5">
            <a:extLst>
              <a:ext uri="{FF2B5EF4-FFF2-40B4-BE49-F238E27FC236}">
                <a16:creationId xmlns:a16="http://schemas.microsoft.com/office/drawing/2014/main" id="{3CD9DF72-87A3-404E-A828-84CBF11A8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flipH="1">
            <a:off x="0" y="998175"/>
            <a:ext cx="6017172" cy="5859825"/>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5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le 1">
            <a:extLst>
              <a:ext uri="{FF2B5EF4-FFF2-40B4-BE49-F238E27FC236}">
                <a16:creationId xmlns:a16="http://schemas.microsoft.com/office/drawing/2014/main" id="{EDDAE4C4-8868-485C-95E2-090026FF560B}"/>
              </a:ext>
            </a:extLst>
          </p:cNvPr>
          <p:cNvSpPr>
            <a:spLocks noGrp="1"/>
          </p:cNvSpPr>
          <p:nvPr>
            <p:ph type="title"/>
          </p:nvPr>
        </p:nvSpPr>
        <p:spPr>
          <a:xfrm>
            <a:off x="709448" y="1913950"/>
            <a:ext cx="4204137" cy="1342754"/>
          </a:xfrm>
        </p:spPr>
        <p:txBody>
          <a:bodyPr>
            <a:normAutofit/>
          </a:bodyPr>
          <a:lstStyle/>
          <a:p>
            <a:pPr algn="ctr"/>
            <a:r>
              <a:rPr lang="en-GB" sz="3600" dirty="0"/>
              <a:t>Take home message</a:t>
            </a:r>
          </a:p>
        </p:txBody>
      </p:sp>
      <p:cxnSp>
        <p:nvCxnSpPr>
          <p:cNvPr id="16" name="Straight Connector 15">
            <a:extLst>
              <a:ext uri="{FF2B5EF4-FFF2-40B4-BE49-F238E27FC236}">
                <a16:creationId xmlns:a16="http://schemas.microsoft.com/office/drawing/2014/main" id="{20E3A342-4D61-4E3F-AF90-1AB42AEB96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87051" y="3337139"/>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9B20C01-1E03-4D35-B461-89F5EB5F2102}"/>
              </a:ext>
            </a:extLst>
          </p:cNvPr>
          <p:cNvSpPr>
            <a:spLocks noGrp="1"/>
          </p:cNvSpPr>
          <p:nvPr>
            <p:ph idx="1"/>
          </p:nvPr>
        </p:nvSpPr>
        <p:spPr>
          <a:xfrm>
            <a:off x="418013" y="3077936"/>
            <a:ext cx="2547259" cy="3636367"/>
          </a:xfrm>
        </p:spPr>
        <p:txBody>
          <a:bodyPr anchor="ctr">
            <a:normAutofit/>
          </a:bodyPr>
          <a:lstStyle/>
          <a:p>
            <a:endParaRPr lang="en-GB" sz="1400" b="1" dirty="0"/>
          </a:p>
          <a:p>
            <a:r>
              <a:rPr lang="en-GB" sz="2400" dirty="0"/>
              <a:t>Autonomy</a:t>
            </a:r>
          </a:p>
          <a:p>
            <a:endParaRPr lang="en-GB" sz="2400" b="1" dirty="0"/>
          </a:p>
          <a:p>
            <a:r>
              <a:rPr lang="en-GB" sz="2400" dirty="0"/>
              <a:t>Innovation</a:t>
            </a:r>
          </a:p>
          <a:p>
            <a:endParaRPr lang="en-GB" sz="2400" b="1" dirty="0"/>
          </a:p>
          <a:p>
            <a:r>
              <a:rPr lang="en-GB" sz="2400" dirty="0"/>
              <a:t>Creativity</a:t>
            </a:r>
          </a:p>
          <a:p>
            <a:endParaRPr lang="en-GB" sz="2400" dirty="0"/>
          </a:p>
          <a:p>
            <a:r>
              <a:rPr lang="en-GB" sz="2400" dirty="0"/>
              <a:t>Outward ripples</a:t>
            </a:r>
          </a:p>
          <a:p>
            <a:endParaRPr lang="en-GB" sz="1400" dirty="0"/>
          </a:p>
        </p:txBody>
      </p:sp>
      <p:sp>
        <p:nvSpPr>
          <p:cNvPr id="8" name="Content Placeholder 2">
            <a:extLst>
              <a:ext uri="{FF2B5EF4-FFF2-40B4-BE49-F238E27FC236}">
                <a16:creationId xmlns:a16="http://schemas.microsoft.com/office/drawing/2014/main" id="{7F488C6E-E846-4D44-8251-256DFD4F1A21}"/>
              </a:ext>
            </a:extLst>
          </p:cNvPr>
          <p:cNvSpPr txBox="1">
            <a:spLocks/>
          </p:cNvSpPr>
          <p:nvPr/>
        </p:nvSpPr>
        <p:spPr>
          <a:xfrm>
            <a:off x="3070053" y="3199312"/>
            <a:ext cx="3509273" cy="3436613"/>
          </a:xfrm>
          <a:prstGeom prst="rect">
            <a:avLst/>
          </a:prstGeom>
        </p:spPr>
        <p:txBody>
          <a:bodyPr vert="horz" lIns="91440" tIns="45720" rIns="91440" bIns="45720" rtlCol="0" anchor="ctr">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400" b="1" dirty="0"/>
          </a:p>
          <a:p>
            <a:r>
              <a:rPr lang="en-GB" sz="2600" dirty="0"/>
              <a:t>Intro to </a:t>
            </a:r>
            <a:r>
              <a:rPr lang="en-GB" sz="2600" dirty="0" err="1"/>
              <a:t>SoTL</a:t>
            </a:r>
            <a:endParaRPr lang="en-GB" sz="2600" dirty="0"/>
          </a:p>
          <a:p>
            <a:endParaRPr lang="en-GB" sz="2600" b="1" dirty="0"/>
          </a:p>
          <a:p>
            <a:r>
              <a:rPr lang="en-GB" sz="2600" dirty="0"/>
              <a:t>Opportunity for dissemination</a:t>
            </a:r>
          </a:p>
          <a:p>
            <a:endParaRPr lang="en-GB" sz="2600" b="1" dirty="0"/>
          </a:p>
          <a:p>
            <a:r>
              <a:rPr lang="en-GB" sz="2600" dirty="0"/>
              <a:t>Sharing practice</a:t>
            </a:r>
          </a:p>
          <a:p>
            <a:pPr marL="0" indent="0">
              <a:buFont typeface="Arial" panose="020B0604020202020204" pitchFamily="34" charset="0"/>
              <a:buNone/>
            </a:pPr>
            <a:endParaRPr lang="en-GB" sz="2600" dirty="0"/>
          </a:p>
          <a:p>
            <a:r>
              <a:rPr lang="en-GB" sz="2600" dirty="0"/>
              <a:t>Collaboration</a:t>
            </a:r>
          </a:p>
          <a:p>
            <a:endParaRPr lang="en-GB" sz="1400" dirty="0"/>
          </a:p>
        </p:txBody>
      </p:sp>
    </p:spTree>
    <p:extLst>
      <p:ext uri="{BB962C8B-B14F-4D97-AF65-F5344CB8AC3E}">
        <p14:creationId xmlns:p14="http://schemas.microsoft.com/office/powerpoint/2010/main" val="2389666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105C5-5245-41F2-8E5C-ACEBDEE57317}"/>
              </a:ext>
            </a:extLst>
          </p:cNvPr>
          <p:cNvSpPr>
            <a:spLocks noGrp="1"/>
          </p:cNvSpPr>
          <p:nvPr>
            <p:ph type="title"/>
          </p:nvPr>
        </p:nvSpPr>
        <p:spPr>
          <a:xfrm>
            <a:off x="4787757" y="333812"/>
            <a:ext cx="6517240" cy="734700"/>
          </a:xfrm>
        </p:spPr>
        <p:txBody>
          <a:bodyPr>
            <a:normAutofit/>
          </a:bodyPr>
          <a:lstStyle/>
          <a:p>
            <a:pPr algn="ctr"/>
            <a:r>
              <a:rPr lang="en-GB" dirty="0"/>
              <a:t>Further Resources</a:t>
            </a:r>
          </a:p>
        </p:txBody>
      </p:sp>
      <p:sp>
        <p:nvSpPr>
          <p:cNvPr id="4" name="Slide Number Placeholder 3">
            <a:extLst>
              <a:ext uri="{FF2B5EF4-FFF2-40B4-BE49-F238E27FC236}">
                <a16:creationId xmlns:a16="http://schemas.microsoft.com/office/drawing/2014/main" id="{4E9597A2-F40C-4C54-B8F1-7ED787C51A9F}"/>
              </a:ext>
            </a:extLst>
          </p:cNvPr>
          <p:cNvSpPr>
            <a:spLocks noGrp="1"/>
          </p:cNvSpPr>
          <p:nvPr>
            <p:ph type="sldNum" sz="quarter" idx="12"/>
          </p:nvPr>
        </p:nvSpPr>
        <p:spPr/>
        <p:txBody>
          <a:bodyPr/>
          <a:lstStyle/>
          <a:p>
            <a:fld id="{191E7B16-C11D-48A6-9FE1-93A9A96AC7E6}" type="slidenum">
              <a:rPr lang="en-GB" smtClean="0"/>
              <a:t>14</a:t>
            </a:fld>
            <a:endParaRPr lang="en-GB"/>
          </a:p>
        </p:txBody>
      </p:sp>
      <p:sp>
        <p:nvSpPr>
          <p:cNvPr id="6" name="TextBox 5">
            <a:extLst>
              <a:ext uri="{FF2B5EF4-FFF2-40B4-BE49-F238E27FC236}">
                <a16:creationId xmlns:a16="http://schemas.microsoft.com/office/drawing/2014/main" id="{1F4E331D-1D4B-46BA-8B84-53CF67CB9189}"/>
              </a:ext>
            </a:extLst>
          </p:cNvPr>
          <p:cNvSpPr txBox="1"/>
          <p:nvPr/>
        </p:nvSpPr>
        <p:spPr>
          <a:xfrm>
            <a:off x="780836" y="1741940"/>
            <a:ext cx="10222787" cy="2308324"/>
          </a:xfrm>
          <a:prstGeom prst="rect">
            <a:avLst/>
          </a:prstGeom>
          <a:noFill/>
        </p:spPr>
        <p:txBody>
          <a:bodyPr wrap="square">
            <a:spAutoFit/>
          </a:bodyPr>
          <a:lstStyle/>
          <a:p>
            <a:r>
              <a:rPr lang="en-GB" sz="2400" dirty="0"/>
              <a:t>HWU Strategy information </a:t>
            </a:r>
            <a:r>
              <a:rPr lang="en-GB" sz="2400" dirty="0">
                <a:hlinkClick r:id="rId2"/>
              </a:rPr>
              <a:t>https://strategy2025.hw.ac.uk/wp-content/uploads/2019/06/Strategy_2025.pdf</a:t>
            </a:r>
            <a:endParaRPr lang="en-GB" sz="2400" dirty="0"/>
          </a:p>
          <a:p>
            <a:endParaRPr lang="en-GB" sz="2400" dirty="0"/>
          </a:p>
          <a:p>
            <a:r>
              <a:rPr lang="en-GB" sz="2400" dirty="0"/>
              <a:t>HWU Enhancement Theme Work: see </a:t>
            </a:r>
            <a:r>
              <a:rPr lang="en-GB" sz="2400" dirty="0">
                <a:hlinkClick r:id="rId3"/>
              </a:rPr>
              <a:t>https://lta.hw.ac.uk/strategic-projects/</a:t>
            </a:r>
            <a:endParaRPr lang="en-GB" sz="2400" dirty="0"/>
          </a:p>
          <a:p>
            <a:endParaRPr lang="en-GB" sz="2400" dirty="0"/>
          </a:p>
          <a:p>
            <a:endParaRPr lang="en-GB" sz="2400" dirty="0"/>
          </a:p>
        </p:txBody>
      </p:sp>
    </p:spTree>
    <p:extLst>
      <p:ext uri="{BB962C8B-B14F-4D97-AF65-F5344CB8AC3E}">
        <p14:creationId xmlns:p14="http://schemas.microsoft.com/office/powerpoint/2010/main" val="4173409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A5AAA-A9DA-4398-BE81-6D1BBE05CB22}"/>
              </a:ext>
            </a:extLst>
          </p:cNvPr>
          <p:cNvSpPr>
            <a:spLocks noGrp="1"/>
          </p:cNvSpPr>
          <p:nvPr>
            <p:ph type="title"/>
          </p:nvPr>
        </p:nvSpPr>
        <p:spPr/>
        <p:txBody>
          <a:bodyPr/>
          <a:lstStyle/>
          <a:p>
            <a:r>
              <a:rPr lang="en-GB" dirty="0"/>
              <a:t>References</a:t>
            </a:r>
          </a:p>
        </p:txBody>
      </p:sp>
      <p:sp>
        <p:nvSpPr>
          <p:cNvPr id="3" name="Content Placeholder 2">
            <a:extLst>
              <a:ext uri="{FF2B5EF4-FFF2-40B4-BE49-F238E27FC236}">
                <a16:creationId xmlns:a16="http://schemas.microsoft.com/office/drawing/2014/main" id="{FEA09E34-7908-49CD-AD9E-D0DC81F53468}"/>
              </a:ext>
            </a:extLst>
          </p:cNvPr>
          <p:cNvSpPr>
            <a:spLocks noGrp="1"/>
          </p:cNvSpPr>
          <p:nvPr>
            <p:ph idx="1"/>
          </p:nvPr>
        </p:nvSpPr>
        <p:spPr/>
        <p:txBody>
          <a:bodyPr>
            <a:normAutofit fontScale="70000" lnSpcReduction="20000"/>
          </a:bodyPr>
          <a:lstStyle/>
          <a:p>
            <a:pPr marL="0" indent="0">
              <a:buNone/>
            </a:pPr>
            <a:r>
              <a:rPr lang="en-GB" dirty="0"/>
              <a:t>Blackmore, P., &amp; </a:t>
            </a:r>
            <a:r>
              <a:rPr lang="en-GB" dirty="0" err="1"/>
              <a:t>Kandiko</a:t>
            </a:r>
            <a:r>
              <a:rPr lang="en-GB" dirty="0"/>
              <a:t>, C. B. (2011). Motivation in academic life: A prestige economy. </a:t>
            </a:r>
            <a:r>
              <a:rPr lang="en-GB" i="1" dirty="0"/>
              <a:t>Research in Post-Compulsory Education</a:t>
            </a:r>
            <a:r>
              <a:rPr lang="en-GB" dirty="0"/>
              <a:t>, </a:t>
            </a:r>
            <a:r>
              <a:rPr lang="en-GB" i="1" dirty="0"/>
              <a:t>16</a:t>
            </a:r>
            <a:r>
              <a:rPr lang="en-GB" dirty="0"/>
              <a:t>(4), 399–411.</a:t>
            </a:r>
          </a:p>
          <a:p>
            <a:pPr marL="0" indent="0">
              <a:buNone/>
            </a:pPr>
            <a:r>
              <a:rPr lang="en-GB" dirty="0" err="1"/>
              <a:t>Felten</a:t>
            </a:r>
            <a:r>
              <a:rPr lang="en-GB" dirty="0"/>
              <a:t>, P. (2013). Principles of Good Practice in </a:t>
            </a:r>
            <a:r>
              <a:rPr lang="en-GB" dirty="0" err="1"/>
              <a:t>SoTL</a:t>
            </a:r>
            <a:r>
              <a:rPr lang="en-GB" dirty="0"/>
              <a:t>. </a:t>
            </a:r>
            <a:r>
              <a:rPr lang="en-GB" i="1" dirty="0"/>
              <a:t>Teaching Learning Inquiry: The ISSOTL Journal</a:t>
            </a:r>
            <a:r>
              <a:rPr lang="en-GB" dirty="0"/>
              <a:t>, </a:t>
            </a:r>
            <a:r>
              <a:rPr lang="en-GB" i="1" dirty="0"/>
              <a:t>1</a:t>
            </a:r>
            <a:r>
              <a:rPr lang="en-GB" dirty="0"/>
              <a:t>(1). http://tlijournal.com/tli/index.php/TLI/article/view/39</a:t>
            </a:r>
          </a:p>
          <a:p>
            <a:pPr marL="0" indent="0">
              <a:buNone/>
            </a:pPr>
            <a:r>
              <a:rPr lang="en-GB" dirty="0" err="1"/>
              <a:t>Glassick</a:t>
            </a:r>
            <a:r>
              <a:rPr lang="en-GB" dirty="0"/>
              <a:t>, C. E., Huber, M. T., &amp; </a:t>
            </a:r>
            <a:r>
              <a:rPr lang="en-GB" dirty="0" err="1"/>
              <a:t>Maeroff</a:t>
            </a:r>
            <a:r>
              <a:rPr lang="en-GB" dirty="0"/>
              <a:t>, G. I. (1997). </a:t>
            </a:r>
            <a:r>
              <a:rPr lang="en-GB" i="1" dirty="0"/>
              <a:t>Scholarship assessed: Evaluation of the professoriate.</a:t>
            </a:r>
            <a:r>
              <a:rPr lang="en-GB" dirty="0"/>
              <a:t> Jossey-Bass.</a:t>
            </a:r>
          </a:p>
          <a:p>
            <a:pPr marL="0" indent="0">
              <a:buNone/>
            </a:pPr>
            <a:r>
              <a:rPr lang="en-GB" dirty="0"/>
              <a:t>Schön, D. (1983). </a:t>
            </a:r>
            <a:r>
              <a:rPr lang="en-GB" i="1" dirty="0"/>
              <a:t>The reflective practitioner -how professionals think in action</a:t>
            </a:r>
            <a:r>
              <a:rPr lang="en-GB" dirty="0"/>
              <a:t>. Basic Books.</a:t>
            </a:r>
          </a:p>
          <a:p>
            <a:pPr marL="0" indent="0">
              <a:buNone/>
            </a:pPr>
            <a:r>
              <a:rPr lang="en-GB" dirty="0"/>
              <a:t>Tierney, A. M. (2016). </a:t>
            </a:r>
            <a:r>
              <a:rPr lang="en-GB" i="1" dirty="0"/>
              <a:t>‘More than just a Teaching Fellow’: The impact of REF and implications of TEF on life science Teaching-Focused Academics in UK HEIs</a:t>
            </a:r>
            <a:r>
              <a:rPr lang="en-GB" dirty="0"/>
              <a:t> [Doctoral Thesis, Durham University]. http://etheses.dur.ac.uk/11826/</a:t>
            </a:r>
          </a:p>
          <a:p>
            <a:pPr marL="0" indent="0">
              <a:buNone/>
            </a:pPr>
            <a:r>
              <a:rPr lang="en-GB" dirty="0"/>
              <a:t>Tierney, A. M. (2017). Threshold Concepts in Academic Practice: Engagement with the Scholarship of Teaching and Learning. </a:t>
            </a:r>
            <a:r>
              <a:rPr lang="en-GB" i="1" dirty="0"/>
              <a:t>Practice and Evidence of the Scholarship of Teaching and Learning in Higher Education</a:t>
            </a:r>
            <a:r>
              <a:rPr lang="en-GB" dirty="0"/>
              <a:t>, </a:t>
            </a:r>
            <a:r>
              <a:rPr lang="en-GB" i="1" dirty="0"/>
              <a:t>12</a:t>
            </a:r>
            <a:r>
              <a:rPr lang="en-GB" dirty="0"/>
              <a:t>(2), 165–184.</a:t>
            </a:r>
          </a:p>
          <a:p>
            <a:pPr marL="0" indent="0">
              <a:buNone/>
            </a:pPr>
            <a:r>
              <a:rPr lang="en-GB" dirty="0" err="1"/>
              <a:t>Trigwell</a:t>
            </a:r>
            <a:r>
              <a:rPr lang="en-GB" dirty="0"/>
              <a:t>, K., Martin, E., Benjamin, J., &amp; Prosser, M. (2000). Scholarship of Teaching: A model. </a:t>
            </a:r>
            <a:r>
              <a:rPr lang="en-GB" i="1" dirty="0"/>
              <a:t>Higher Education Research &amp; Development</a:t>
            </a:r>
            <a:r>
              <a:rPr lang="en-GB" dirty="0"/>
              <a:t>, </a:t>
            </a:r>
            <a:r>
              <a:rPr lang="en-GB" i="1" dirty="0"/>
              <a:t>19</a:t>
            </a:r>
            <a:r>
              <a:rPr lang="en-GB" dirty="0"/>
              <a:t>(2), 155–168.</a:t>
            </a:r>
          </a:p>
          <a:p>
            <a:endParaRPr lang="en-GB" dirty="0"/>
          </a:p>
        </p:txBody>
      </p:sp>
    </p:spTree>
    <p:extLst>
      <p:ext uri="{BB962C8B-B14F-4D97-AF65-F5344CB8AC3E}">
        <p14:creationId xmlns:p14="http://schemas.microsoft.com/office/powerpoint/2010/main" val="3923192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6" name="Rectangle 78">
            <a:extLst>
              <a:ext uri="{FF2B5EF4-FFF2-40B4-BE49-F238E27FC236}">
                <a16:creationId xmlns:a16="http://schemas.microsoft.com/office/drawing/2014/main" id="{12C63567-9A18-430B-817B-152D609F57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AD00185-BFAC-47F6-8E5E-0117AA9459E6}"/>
              </a:ext>
            </a:extLst>
          </p:cNvPr>
          <p:cNvSpPr>
            <a:spLocks noGrp="1"/>
          </p:cNvSpPr>
          <p:nvPr>
            <p:ph type="title"/>
          </p:nvPr>
        </p:nvSpPr>
        <p:spPr>
          <a:xfrm>
            <a:off x="6564019" y="554009"/>
            <a:ext cx="4789763" cy="1662878"/>
          </a:xfrm>
        </p:spPr>
        <p:txBody>
          <a:bodyPr>
            <a:normAutofit/>
          </a:bodyPr>
          <a:lstStyle/>
          <a:p>
            <a:r>
              <a:rPr lang="en-GB" sz="4000" dirty="0"/>
              <a:t>Heriot-Watt</a:t>
            </a:r>
          </a:p>
        </p:txBody>
      </p:sp>
      <p:pic>
        <p:nvPicPr>
          <p:cNvPr id="1030" name="Picture 6" descr="Heriot Watt Dubai new campus building, exterior, dusk">
            <a:extLst>
              <a:ext uri="{FF2B5EF4-FFF2-40B4-BE49-F238E27FC236}">
                <a16:creationId xmlns:a16="http://schemas.microsoft.com/office/drawing/2014/main" id="{E0449C89-8D82-4A7E-81DB-CBC983455D3B}"/>
              </a:ext>
            </a:extLst>
          </p:cNvPr>
          <p:cNvPicPr>
            <a:picLocks noChangeAspect="1" noChangeArrowheads="1"/>
          </p:cNvPicPr>
          <p:nvPr/>
        </p:nvPicPr>
        <p:blipFill rotWithShape="1">
          <a:blip r:embed="rId2" cstate="screen">
            <a:extLst>
              <a:ext uri="{28A0092B-C50C-407E-A947-70E740481C1C}">
                <a14:useLocalDpi xmlns:a14="http://schemas.microsoft.com/office/drawing/2010/main"/>
              </a:ext>
            </a:extLst>
          </a:blip>
          <a:srcRect/>
          <a:stretch/>
        </p:blipFill>
        <p:spPr bwMode="auto">
          <a:xfrm>
            <a:off x="20" y="10"/>
            <a:ext cx="3003103" cy="391288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eriot-Watt's Scottish Borders Campus">
            <a:extLst>
              <a:ext uri="{FF2B5EF4-FFF2-40B4-BE49-F238E27FC236}">
                <a16:creationId xmlns:a16="http://schemas.microsoft.com/office/drawing/2014/main" id="{A1F6188C-E320-48B0-9624-3ACEE5C3AC7D}"/>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r="-4"/>
          <a:stretch/>
        </p:blipFill>
        <p:spPr bwMode="auto">
          <a:xfrm>
            <a:off x="3180257" y="10"/>
            <a:ext cx="3016307" cy="222332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robert rendall building exterior">
            <a:extLst>
              <a:ext uri="{FF2B5EF4-FFF2-40B4-BE49-F238E27FC236}">
                <a16:creationId xmlns:a16="http://schemas.microsoft.com/office/drawing/2014/main" id="{3FE68919-D559-4AFF-9519-B44596F276A5}"/>
              </a:ext>
            </a:extLst>
          </p:cNvPr>
          <p:cNvPicPr>
            <a:picLocks noChangeAspect="1" noChangeArrowheads="1"/>
          </p:cNvPicPr>
          <p:nvPr/>
        </p:nvPicPr>
        <p:blipFill rotWithShape="1">
          <a:blip r:embed="rId4" cstate="screen">
            <a:extLst>
              <a:ext uri="{28A0092B-C50C-407E-A947-70E740481C1C}">
                <a14:useLocalDpi xmlns:a14="http://schemas.microsoft.com/office/drawing/2010/main"/>
              </a:ext>
            </a:extLst>
          </a:blip>
          <a:srcRect/>
          <a:stretch/>
        </p:blipFill>
        <p:spPr bwMode="auto">
          <a:xfrm>
            <a:off x="-1" y="4079988"/>
            <a:ext cx="3003123" cy="2778013"/>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Aerial view of Malaysia Campus">
            <a:extLst>
              <a:ext uri="{FF2B5EF4-FFF2-40B4-BE49-F238E27FC236}">
                <a16:creationId xmlns:a16="http://schemas.microsoft.com/office/drawing/2014/main" id="{F6783465-DC5E-461E-83B4-473BCE514278}"/>
              </a:ext>
            </a:extLst>
          </p:cNvPr>
          <p:cNvPicPr>
            <a:picLocks noChangeAspect="1" noChangeArrowheads="1"/>
          </p:cNvPicPr>
          <p:nvPr/>
        </p:nvPicPr>
        <p:blipFill rotWithShape="1">
          <a:blip r:embed="rId5" cstate="screen">
            <a:extLst>
              <a:ext uri="{28A0092B-C50C-407E-A947-70E740481C1C}">
                <a14:useLocalDpi xmlns:a14="http://schemas.microsoft.com/office/drawing/2010/main"/>
              </a:ext>
            </a:extLst>
          </a:blip>
          <a:srcRect/>
          <a:stretch/>
        </p:blipFill>
        <p:spPr bwMode="auto">
          <a:xfrm>
            <a:off x="3180256" y="2395057"/>
            <a:ext cx="3016307" cy="205532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GRID centre viewed across loch">
            <a:extLst>
              <a:ext uri="{FF2B5EF4-FFF2-40B4-BE49-F238E27FC236}">
                <a16:creationId xmlns:a16="http://schemas.microsoft.com/office/drawing/2014/main" id="{61255FE6-E0EF-4F29-8911-EBCC122A3327}"/>
              </a:ext>
            </a:extLst>
          </p:cNvPr>
          <p:cNvPicPr>
            <a:picLocks noChangeAspect="1" noChangeArrowheads="1"/>
          </p:cNvPicPr>
          <p:nvPr/>
        </p:nvPicPr>
        <p:blipFill rotWithShape="1">
          <a:blip r:embed="rId6" cstate="screen">
            <a:extLst>
              <a:ext uri="{28A0092B-C50C-407E-A947-70E740481C1C}">
                <a14:useLocalDpi xmlns:a14="http://schemas.microsoft.com/office/drawing/2010/main"/>
              </a:ext>
            </a:extLst>
          </a:blip>
          <a:srcRect/>
          <a:stretch/>
        </p:blipFill>
        <p:spPr bwMode="auto">
          <a:xfrm>
            <a:off x="3180257" y="4629236"/>
            <a:ext cx="3016307" cy="2228765"/>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B393AE8C-475E-4A4E-8569-9FB92B4AEF87}"/>
              </a:ext>
            </a:extLst>
          </p:cNvPr>
          <p:cNvSpPr>
            <a:spLocks noGrp="1"/>
          </p:cNvSpPr>
          <p:nvPr>
            <p:ph idx="1"/>
          </p:nvPr>
        </p:nvSpPr>
        <p:spPr>
          <a:xfrm>
            <a:off x="6564019" y="2412009"/>
            <a:ext cx="4789763" cy="3713895"/>
          </a:xfrm>
        </p:spPr>
        <p:txBody>
          <a:bodyPr>
            <a:normAutofit/>
          </a:bodyPr>
          <a:lstStyle/>
          <a:p>
            <a:r>
              <a:rPr lang="en-GB" sz="2400" dirty="0"/>
              <a:t>Scotland’s Global University</a:t>
            </a:r>
          </a:p>
          <a:p>
            <a:r>
              <a:rPr lang="en-GB" sz="2400" dirty="0"/>
              <a:t>Five campuses</a:t>
            </a:r>
          </a:p>
          <a:p>
            <a:pPr lvl="1"/>
            <a:r>
              <a:rPr lang="en-GB" sz="2000" dirty="0"/>
              <a:t>Edinburgh</a:t>
            </a:r>
          </a:p>
          <a:p>
            <a:pPr lvl="1"/>
            <a:r>
              <a:rPr lang="en-GB" sz="2000" dirty="0"/>
              <a:t>Borders</a:t>
            </a:r>
          </a:p>
          <a:p>
            <a:pPr lvl="1"/>
            <a:r>
              <a:rPr lang="en-GB" sz="2000" dirty="0"/>
              <a:t>Orkney</a:t>
            </a:r>
          </a:p>
          <a:p>
            <a:pPr lvl="1"/>
            <a:r>
              <a:rPr lang="en-GB" sz="2000" dirty="0"/>
              <a:t>Dubai</a:t>
            </a:r>
          </a:p>
          <a:p>
            <a:pPr lvl="1"/>
            <a:r>
              <a:rPr lang="en-GB" sz="2000" dirty="0"/>
              <a:t>Malaysia</a:t>
            </a:r>
          </a:p>
          <a:p>
            <a:r>
              <a:rPr lang="en-GB" sz="2400" dirty="0"/>
              <a:t>Learning &amp; Teaching Academy</a:t>
            </a:r>
          </a:p>
        </p:txBody>
      </p:sp>
    </p:spTree>
    <p:extLst>
      <p:ext uri="{BB962C8B-B14F-4D97-AF65-F5344CB8AC3E}">
        <p14:creationId xmlns:p14="http://schemas.microsoft.com/office/powerpoint/2010/main" val="729199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36EEB-F6ED-4D3B-91EC-D59BCC18F28D}"/>
              </a:ext>
            </a:extLst>
          </p:cNvPr>
          <p:cNvSpPr>
            <a:spLocks noGrp="1"/>
          </p:cNvSpPr>
          <p:nvPr>
            <p:ph type="title"/>
          </p:nvPr>
        </p:nvSpPr>
        <p:spPr>
          <a:xfrm>
            <a:off x="4333461" y="365128"/>
            <a:ext cx="7020339" cy="912830"/>
          </a:xfrm>
        </p:spPr>
        <p:txBody>
          <a:bodyPr/>
          <a:lstStyle/>
          <a:p>
            <a:pPr algn="ctr"/>
            <a:r>
              <a:rPr lang="en-GB" dirty="0"/>
              <a:t>Student Numbers*</a:t>
            </a:r>
          </a:p>
        </p:txBody>
      </p:sp>
      <p:graphicFrame>
        <p:nvGraphicFramePr>
          <p:cNvPr id="5" name="Table 5">
            <a:extLst>
              <a:ext uri="{FF2B5EF4-FFF2-40B4-BE49-F238E27FC236}">
                <a16:creationId xmlns:a16="http://schemas.microsoft.com/office/drawing/2014/main" id="{1A2D4F5E-8D53-4A21-BE6E-478C946EB252}"/>
              </a:ext>
            </a:extLst>
          </p:cNvPr>
          <p:cNvGraphicFramePr>
            <a:graphicFrameLocks noGrp="1"/>
          </p:cNvGraphicFramePr>
          <p:nvPr>
            <p:ph idx="1"/>
          </p:nvPr>
        </p:nvGraphicFramePr>
        <p:xfrm>
          <a:off x="418641" y="1277958"/>
          <a:ext cx="11215173" cy="4781977"/>
        </p:xfrm>
        <a:graphic>
          <a:graphicData uri="http://schemas.openxmlformats.org/drawingml/2006/table">
            <a:tbl>
              <a:tblPr firstRow="1" bandRow="1">
                <a:tableStyleId>{5C22544A-7EE6-4342-B048-85BDC9FD1C3A}</a:tableStyleId>
              </a:tblPr>
              <a:tblGrid>
                <a:gridCol w="2082188">
                  <a:extLst>
                    <a:ext uri="{9D8B030D-6E8A-4147-A177-3AD203B41FA5}">
                      <a16:colId xmlns:a16="http://schemas.microsoft.com/office/drawing/2014/main" val="2501133604"/>
                    </a:ext>
                  </a:extLst>
                </a:gridCol>
                <a:gridCol w="903383">
                  <a:extLst>
                    <a:ext uri="{9D8B030D-6E8A-4147-A177-3AD203B41FA5}">
                      <a16:colId xmlns:a16="http://schemas.microsoft.com/office/drawing/2014/main" val="974797113"/>
                    </a:ext>
                  </a:extLst>
                </a:gridCol>
                <a:gridCol w="1366092">
                  <a:extLst>
                    <a:ext uri="{9D8B030D-6E8A-4147-A177-3AD203B41FA5}">
                      <a16:colId xmlns:a16="http://schemas.microsoft.com/office/drawing/2014/main" val="1772251194"/>
                    </a:ext>
                  </a:extLst>
                </a:gridCol>
                <a:gridCol w="1244906">
                  <a:extLst>
                    <a:ext uri="{9D8B030D-6E8A-4147-A177-3AD203B41FA5}">
                      <a16:colId xmlns:a16="http://schemas.microsoft.com/office/drawing/2014/main" val="2078946127"/>
                    </a:ext>
                  </a:extLst>
                </a:gridCol>
                <a:gridCol w="1046602">
                  <a:extLst>
                    <a:ext uri="{9D8B030D-6E8A-4147-A177-3AD203B41FA5}">
                      <a16:colId xmlns:a16="http://schemas.microsoft.com/office/drawing/2014/main" val="3249683464"/>
                    </a:ext>
                  </a:extLst>
                </a:gridCol>
                <a:gridCol w="1167788">
                  <a:extLst>
                    <a:ext uri="{9D8B030D-6E8A-4147-A177-3AD203B41FA5}">
                      <a16:colId xmlns:a16="http://schemas.microsoft.com/office/drawing/2014/main" val="2170844989"/>
                    </a:ext>
                  </a:extLst>
                </a:gridCol>
                <a:gridCol w="1046602">
                  <a:extLst>
                    <a:ext uri="{9D8B030D-6E8A-4147-A177-3AD203B41FA5}">
                      <a16:colId xmlns:a16="http://schemas.microsoft.com/office/drawing/2014/main" val="2754647022"/>
                    </a:ext>
                  </a:extLst>
                </a:gridCol>
                <a:gridCol w="1115048">
                  <a:extLst>
                    <a:ext uri="{9D8B030D-6E8A-4147-A177-3AD203B41FA5}">
                      <a16:colId xmlns:a16="http://schemas.microsoft.com/office/drawing/2014/main" val="1522842942"/>
                    </a:ext>
                  </a:extLst>
                </a:gridCol>
                <a:gridCol w="1242564">
                  <a:extLst>
                    <a:ext uri="{9D8B030D-6E8A-4147-A177-3AD203B41FA5}">
                      <a16:colId xmlns:a16="http://schemas.microsoft.com/office/drawing/2014/main" val="3109185075"/>
                    </a:ext>
                  </a:extLst>
                </a:gridCol>
              </a:tblGrid>
              <a:tr h="1109848">
                <a:tc>
                  <a:txBody>
                    <a:bodyPr/>
                    <a:lstStyle/>
                    <a:p>
                      <a:pPr algn="ctr"/>
                      <a:endParaRPr lang="en-GB" sz="2000" dirty="0"/>
                    </a:p>
                  </a:txBody>
                  <a:tcPr anchor="ctr"/>
                </a:tc>
                <a:tc>
                  <a:txBody>
                    <a:bodyPr/>
                    <a:lstStyle/>
                    <a:p>
                      <a:pPr algn="ctr"/>
                      <a:r>
                        <a:rPr lang="en-GB" sz="2000" dirty="0"/>
                        <a:t>Dubai</a:t>
                      </a:r>
                    </a:p>
                  </a:txBody>
                  <a:tcPr anchor="ctr"/>
                </a:tc>
                <a:tc>
                  <a:txBody>
                    <a:bodyPr/>
                    <a:lstStyle/>
                    <a:p>
                      <a:pPr algn="ctr"/>
                      <a:r>
                        <a:rPr lang="en-GB" sz="2000" dirty="0"/>
                        <a:t>Edinburgh</a:t>
                      </a:r>
                    </a:p>
                  </a:txBody>
                  <a:tcPr anchor="ctr"/>
                </a:tc>
                <a:tc>
                  <a:txBody>
                    <a:bodyPr/>
                    <a:lstStyle/>
                    <a:p>
                      <a:pPr algn="ctr"/>
                      <a:r>
                        <a:rPr lang="en-GB" sz="2000" dirty="0"/>
                        <a:t>Malaysia</a:t>
                      </a:r>
                    </a:p>
                  </a:txBody>
                  <a:tcPr anchor="ctr"/>
                </a:tc>
                <a:tc>
                  <a:txBody>
                    <a:bodyPr/>
                    <a:lstStyle/>
                    <a:p>
                      <a:pPr algn="ctr"/>
                      <a:r>
                        <a:rPr lang="en-GB" sz="2000" dirty="0"/>
                        <a:t>Orkney</a:t>
                      </a:r>
                    </a:p>
                  </a:txBody>
                  <a:tcPr anchor="ctr"/>
                </a:tc>
                <a:tc>
                  <a:txBody>
                    <a:bodyPr/>
                    <a:lstStyle/>
                    <a:p>
                      <a:pPr algn="ctr"/>
                      <a:r>
                        <a:rPr lang="en-GB" sz="2000" dirty="0"/>
                        <a:t>Scottish Borders</a:t>
                      </a:r>
                    </a:p>
                  </a:txBody>
                  <a:tcPr anchor="ctr"/>
                </a:tc>
                <a:tc>
                  <a:txBody>
                    <a:bodyPr/>
                    <a:lstStyle/>
                    <a:p>
                      <a:pPr algn="ctr"/>
                      <a:r>
                        <a:rPr lang="en-GB" sz="2000" dirty="0"/>
                        <a:t>ALP</a:t>
                      </a:r>
                    </a:p>
                  </a:txBody>
                  <a:tcPr anchor="ctr"/>
                </a:tc>
                <a:tc>
                  <a:txBody>
                    <a:bodyPr/>
                    <a:lstStyle/>
                    <a:p>
                      <a:pPr algn="ctr"/>
                      <a:r>
                        <a:rPr lang="en-GB" sz="2000" dirty="0"/>
                        <a:t>IDL</a:t>
                      </a:r>
                    </a:p>
                  </a:txBody>
                  <a:tcPr anchor="ctr"/>
                </a:tc>
                <a:tc>
                  <a:txBody>
                    <a:bodyPr/>
                    <a:lstStyle/>
                    <a:p>
                      <a:pPr algn="ctr"/>
                      <a:r>
                        <a:rPr lang="en-GB" sz="2000" dirty="0"/>
                        <a:t>Total</a:t>
                      </a:r>
                    </a:p>
                  </a:txBody>
                  <a:tcPr anchor="ctr"/>
                </a:tc>
                <a:extLst>
                  <a:ext uri="{0D108BD9-81ED-4DB2-BD59-A6C34878D82A}">
                    <a16:rowId xmlns:a16="http://schemas.microsoft.com/office/drawing/2014/main" val="4154691496"/>
                  </a:ext>
                </a:extLst>
              </a:tr>
              <a:tr h="770986">
                <a:tc>
                  <a:txBody>
                    <a:bodyPr/>
                    <a:lstStyle/>
                    <a:p>
                      <a:pPr algn="ctr"/>
                      <a:r>
                        <a:rPr lang="en-GB" sz="2400" dirty="0"/>
                        <a:t>Foundation</a:t>
                      </a:r>
                    </a:p>
                  </a:txBody>
                  <a:tcPr anchor="ctr"/>
                </a:tc>
                <a:tc>
                  <a:txBody>
                    <a:bodyPr/>
                    <a:lstStyle/>
                    <a:p>
                      <a:pPr algn="ctr"/>
                      <a:r>
                        <a:rPr lang="en-GB" sz="2400" dirty="0"/>
                        <a:t>200</a:t>
                      </a:r>
                    </a:p>
                  </a:txBody>
                  <a:tcPr anchor="ctr"/>
                </a:tc>
                <a:tc>
                  <a:txBody>
                    <a:bodyPr/>
                    <a:lstStyle/>
                    <a:p>
                      <a:pPr algn="ctr"/>
                      <a:r>
                        <a:rPr lang="en-GB" sz="2400" dirty="0"/>
                        <a:t>None</a:t>
                      </a:r>
                    </a:p>
                  </a:txBody>
                  <a:tcPr anchor="ctr"/>
                </a:tc>
                <a:tc>
                  <a:txBody>
                    <a:bodyPr/>
                    <a:lstStyle/>
                    <a:p>
                      <a:pPr algn="ctr"/>
                      <a:r>
                        <a:rPr lang="en-GB" sz="2400" dirty="0"/>
                        <a:t>570</a:t>
                      </a:r>
                    </a:p>
                  </a:txBody>
                  <a:tcPr anchor="ctr"/>
                </a:tc>
                <a:tc>
                  <a:txBody>
                    <a:bodyPr/>
                    <a:lstStyle/>
                    <a:p>
                      <a:pPr algn="ctr"/>
                      <a:r>
                        <a:rPr lang="en-GB" sz="2400" dirty="0"/>
                        <a:t>None</a:t>
                      </a:r>
                    </a:p>
                  </a:txBody>
                  <a:tcPr anchor="ctr"/>
                </a:tc>
                <a:tc>
                  <a:txBody>
                    <a:bodyPr/>
                    <a:lstStyle/>
                    <a:p>
                      <a:pPr algn="ctr"/>
                      <a:r>
                        <a:rPr lang="en-GB" sz="2400" dirty="0"/>
                        <a:t>None</a:t>
                      </a:r>
                    </a:p>
                  </a:txBody>
                  <a:tcPr anchor="ctr"/>
                </a:tc>
                <a:tc>
                  <a:txBody>
                    <a:bodyPr/>
                    <a:lstStyle/>
                    <a:p>
                      <a:pPr algn="ctr"/>
                      <a:r>
                        <a:rPr lang="en-GB" sz="2400" dirty="0"/>
                        <a:t>None</a:t>
                      </a:r>
                    </a:p>
                  </a:txBody>
                  <a:tcPr anchor="ctr"/>
                </a:tc>
                <a:tc>
                  <a:txBody>
                    <a:bodyPr/>
                    <a:lstStyle/>
                    <a:p>
                      <a:pPr algn="ctr"/>
                      <a:r>
                        <a:rPr lang="en-GB" sz="2400" dirty="0"/>
                        <a:t>None</a:t>
                      </a:r>
                    </a:p>
                  </a:txBody>
                  <a:tcPr anchor="ctr"/>
                </a:tc>
                <a:tc>
                  <a:txBody>
                    <a:bodyPr/>
                    <a:lstStyle/>
                    <a:p>
                      <a:pPr algn="ctr"/>
                      <a:r>
                        <a:rPr lang="en-GB" sz="2400" b="1" dirty="0"/>
                        <a:t>770</a:t>
                      </a:r>
                    </a:p>
                  </a:txBody>
                  <a:tcPr anchor="ctr"/>
                </a:tc>
                <a:extLst>
                  <a:ext uri="{0D108BD9-81ED-4DB2-BD59-A6C34878D82A}">
                    <a16:rowId xmlns:a16="http://schemas.microsoft.com/office/drawing/2014/main" val="37113392"/>
                  </a:ext>
                </a:extLst>
              </a:tr>
              <a:tr h="1019225">
                <a:tc>
                  <a:txBody>
                    <a:bodyPr/>
                    <a:lstStyle/>
                    <a:p>
                      <a:pPr algn="ctr"/>
                      <a:r>
                        <a:rPr lang="en-GB" sz="2400" dirty="0"/>
                        <a:t>Undergraduate</a:t>
                      </a:r>
                    </a:p>
                  </a:txBody>
                  <a:tcPr anchor="ctr"/>
                </a:tc>
                <a:tc>
                  <a:txBody>
                    <a:bodyPr/>
                    <a:lstStyle/>
                    <a:p>
                      <a:pPr algn="ctr"/>
                      <a:r>
                        <a:rPr lang="en-GB" sz="2400" dirty="0"/>
                        <a:t>1910</a:t>
                      </a:r>
                    </a:p>
                  </a:txBody>
                  <a:tcPr anchor="ctr"/>
                </a:tc>
                <a:tc>
                  <a:txBody>
                    <a:bodyPr/>
                    <a:lstStyle/>
                    <a:p>
                      <a:pPr algn="ctr"/>
                      <a:r>
                        <a:rPr lang="en-GB" sz="2400" dirty="0"/>
                        <a:t>6900</a:t>
                      </a:r>
                    </a:p>
                  </a:txBody>
                  <a:tcPr anchor="ctr"/>
                </a:tc>
                <a:tc>
                  <a:txBody>
                    <a:bodyPr/>
                    <a:lstStyle/>
                    <a:p>
                      <a:pPr algn="ctr"/>
                      <a:r>
                        <a:rPr lang="en-GB" sz="2400" dirty="0"/>
                        <a:t>1525</a:t>
                      </a:r>
                    </a:p>
                  </a:txBody>
                  <a:tcPr anchor="ctr"/>
                </a:tc>
                <a:tc>
                  <a:txBody>
                    <a:bodyPr/>
                    <a:lstStyle/>
                    <a:p>
                      <a:pPr algn="ctr"/>
                      <a:r>
                        <a:rPr lang="en-GB" sz="2400" dirty="0"/>
                        <a:t>None</a:t>
                      </a:r>
                    </a:p>
                  </a:txBody>
                  <a:tcPr anchor="ctr"/>
                </a:tc>
                <a:tc>
                  <a:txBody>
                    <a:bodyPr/>
                    <a:lstStyle/>
                    <a:p>
                      <a:pPr algn="ctr"/>
                      <a:r>
                        <a:rPr lang="en-GB" sz="2400" dirty="0"/>
                        <a:t>615</a:t>
                      </a:r>
                    </a:p>
                  </a:txBody>
                  <a:tcPr anchor="ctr"/>
                </a:tc>
                <a:tc>
                  <a:txBody>
                    <a:bodyPr/>
                    <a:lstStyle/>
                    <a:p>
                      <a:pPr algn="ctr"/>
                      <a:r>
                        <a:rPr lang="en-GB" sz="2400" dirty="0"/>
                        <a:t>455</a:t>
                      </a:r>
                    </a:p>
                  </a:txBody>
                  <a:tcPr anchor="ctr"/>
                </a:tc>
                <a:tc>
                  <a:txBody>
                    <a:bodyPr/>
                    <a:lstStyle/>
                    <a:p>
                      <a:pPr algn="ctr"/>
                      <a:r>
                        <a:rPr lang="en-GB" sz="2400" dirty="0"/>
                        <a:t>&lt;5</a:t>
                      </a:r>
                    </a:p>
                  </a:txBody>
                  <a:tcPr anchor="ctr"/>
                </a:tc>
                <a:tc>
                  <a:txBody>
                    <a:bodyPr/>
                    <a:lstStyle/>
                    <a:p>
                      <a:pPr algn="ctr"/>
                      <a:r>
                        <a:rPr lang="en-GB" sz="2400" b="1" dirty="0"/>
                        <a:t>11405</a:t>
                      </a:r>
                    </a:p>
                  </a:txBody>
                  <a:tcPr anchor="ctr"/>
                </a:tc>
                <a:extLst>
                  <a:ext uri="{0D108BD9-81ED-4DB2-BD59-A6C34878D82A}">
                    <a16:rowId xmlns:a16="http://schemas.microsoft.com/office/drawing/2014/main" val="1876476793"/>
                  </a:ext>
                </a:extLst>
              </a:tr>
              <a:tr h="627306">
                <a:tc>
                  <a:txBody>
                    <a:bodyPr/>
                    <a:lstStyle/>
                    <a:p>
                      <a:pPr algn="ctr"/>
                      <a:r>
                        <a:rPr lang="en-GB" sz="2400" dirty="0"/>
                        <a:t>PGT</a:t>
                      </a:r>
                    </a:p>
                  </a:txBody>
                  <a:tcPr anchor="ctr"/>
                </a:tc>
                <a:tc>
                  <a:txBody>
                    <a:bodyPr/>
                    <a:lstStyle/>
                    <a:p>
                      <a:pPr algn="ctr"/>
                      <a:r>
                        <a:rPr lang="en-GB" sz="2400" dirty="0"/>
                        <a:t>1505</a:t>
                      </a:r>
                    </a:p>
                  </a:txBody>
                  <a:tcPr anchor="ctr"/>
                </a:tc>
                <a:tc>
                  <a:txBody>
                    <a:bodyPr/>
                    <a:lstStyle/>
                    <a:p>
                      <a:pPr algn="ctr"/>
                      <a:r>
                        <a:rPr lang="en-GB" sz="2400" dirty="0"/>
                        <a:t>1470</a:t>
                      </a:r>
                    </a:p>
                  </a:txBody>
                  <a:tcPr anchor="ctr"/>
                </a:tc>
                <a:tc>
                  <a:txBody>
                    <a:bodyPr/>
                    <a:lstStyle/>
                    <a:p>
                      <a:pPr algn="ctr"/>
                      <a:r>
                        <a:rPr lang="en-GB" sz="2400" dirty="0"/>
                        <a:t>245</a:t>
                      </a:r>
                    </a:p>
                  </a:txBody>
                  <a:tcPr anchor="ctr"/>
                </a:tc>
                <a:tc>
                  <a:txBody>
                    <a:bodyPr/>
                    <a:lstStyle/>
                    <a:p>
                      <a:pPr algn="ctr"/>
                      <a:r>
                        <a:rPr lang="en-GB" sz="2400" dirty="0"/>
                        <a:t>20</a:t>
                      </a:r>
                    </a:p>
                  </a:txBody>
                  <a:tcPr anchor="ctr"/>
                </a:tc>
                <a:tc>
                  <a:txBody>
                    <a:bodyPr/>
                    <a:lstStyle/>
                    <a:p>
                      <a:pPr algn="ctr"/>
                      <a:r>
                        <a:rPr lang="en-GB" sz="2400" dirty="0"/>
                        <a:t>30</a:t>
                      </a:r>
                    </a:p>
                  </a:txBody>
                  <a:tcPr anchor="ctr"/>
                </a:tc>
                <a:tc>
                  <a:txBody>
                    <a:bodyPr/>
                    <a:lstStyle/>
                    <a:p>
                      <a:pPr algn="ctr"/>
                      <a:r>
                        <a:rPr lang="en-GB" sz="2400" dirty="0"/>
                        <a:t>3815</a:t>
                      </a:r>
                    </a:p>
                  </a:txBody>
                  <a:tcPr anchor="ctr"/>
                </a:tc>
                <a:tc>
                  <a:txBody>
                    <a:bodyPr/>
                    <a:lstStyle/>
                    <a:p>
                      <a:pPr algn="ctr"/>
                      <a:r>
                        <a:rPr lang="en-GB" sz="2400" dirty="0"/>
                        <a:t>6620</a:t>
                      </a:r>
                    </a:p>
                  </a:txBody>
                  <a:tcPr anchor="ctr"/>
                </a:tc>
                <a:tc>
                  <a:txBody>
                    <a:bodyPr/>
                    <a:lstStyle/>
                    <a:p>
                      <a:pPr algn="ctr"/>
                      <a:r>
                        <a:rPr lang="en-GB" sz="2400" b="1" dirty="0"/>
                        <a:t>13705</a:t>
                      </a:r>
                    </a:p>
                  </a:txBody>
                  <a:tcPr anchor="ctr"/>
                </a:tc>
                <a:extLst>
                  <a:ext uri="{0D108BD9-81ED-4DB2-BD59-A6C34878D82A}">
                    <a16:rowId xmlns:a16="http://schemas.microsoft.com/office/drawing/2014/main" val="3758899069"/>
                  </a:ext>
                </a:extLst>
              </a:tr>
              <a:tr h="627306">
                <a:tc>
                  <a:txBody>
                    <a:bodyPr/>
                    <a:lstStyle/>
                    <a:p>
                      <a:pPr algn="ctr"/>
                      <a:r>
                        <a:rPr lang="en-GB" sz="2400" dirty="0"/>
                        <a:t>PGR</a:t>
                      </a:r>
                    </a:p>
                  </a:txBody>
                  <a:tcPr anchor="ctr"/>
                </a:tc>
                <a:tc>
                  <a:txBody>
                    <a:bodyPr/>
                    <a:lstStyle/>
                    <a:p>
                      <a:pPr algn="ctr"/>
                      <a:r>
                        <a:rPr lang="en-GB" sz="2400" dirty="0"/>
                        <a:t>35</a:t>
                      </a:r>
                    </a:p>
                  </a:txBody>
                  <a:tcPr anchor="ctr"/>
                </a:tc>
                <a:tc>
                  <a:txBody>
                    <a:bodyPr/>
                    <a:lstStyle/>
                    <a:p>
                      <a:pPr algn="ctr"/>
                      <a:r>
                        <a:rPr lang="en-GB" sz="2400" dirty="0"/>
                        <a:t>970</a:t>
                      </a:r>
                    </a:p>
                  </a:txBody>
                  <a:tcPr anchor="ctr"/>
                </a:tc>
                <a:tc>
                  <a:txBody>
                    <a:bodyPr/>
                    <a:lstStyle/>
                    <a:p>
                      <a:pPr algn="ctr"/>
                      <a:r>
                        <a:rPr lang="en-GB" sz="2400" dirty="0"/>
                        <a:t>&lt;5</a:t>
                      </a:r>
                    </a:p>
                  </a:txBody>
                  <a:tcPr anchor="ctr"/>
                </a:tc>
                <a:tc>
                  <a:txBody>
                    <a:bodyPr/>
                    <a:lstStyle/>
                    <a:p>
                      <a:pPr algn="ctr"/>
                      <a:r>
                        <a:rPr lang="en-GB" sz="2400" dirty="0"/>
                        <a:t>10</a:t>
                      </a:r>
                    </a:p>
                  </a:txBody>
                  <a:tcPr anchor="ctr"/>
                </a:tc>
                <a:tc>
                  <a:txBody>
                    <a:bodyPr/>
                    <a:lstStyle/>
                    <a:p>
                      <a:pPr algn="ctr"/>
                      <a:r>
                        <a:rPr lang="en-GB" sz="2400" dirty="0"/>
                        <a:t>20</a:t>
                      </a:r>
                    </a:p>
                  </a:txBody>
                  <a:tcPr anchor="ctr"/>
                </a:tc>
                <a:tc>
                  <a:txBody>
                    <a:bodyPr/>
                    <a:lstStyle/>
                    <a:p>
                      <a:pPr algn="ctr"/>
                      <a:r>
                        <a:rPr lang="en-GB" sz="2400" dirty="0"/>
                        <a:t>0</a:t>
                      </a:r>
                    </a:p>
                  </a:txBody>
                  <a:tcPr anchor="ctr"/>
                </a:tc>
                <a:tc>
                  <a:txBody>
                    <a:bodyPr/>
                    <a:lstStyle/>
                    <a:p>
                      <a:pPr algn="ctr"/>
                      <a:r>
                        <a:rPr lang="en-GB" sz="2400" dirty="0"/>
                        <a:t>395</a:t>
                      </a:r>
                    </a:p>
                  </a:txBody>
                  <a:tcPr anchor="ctr"/>
                </a:tc>
                <a:tc>
                  <a:txBody>
                    <a:bodyPr/>
                    <a:lstStyle/>
                    <a:p>
                      <a:pPr algn="ctr"/>
                      <a:r>
                        <a:rPr lang="en-GB" sz="2400" b="1" dirty="0"/>
                        <a:t>1430</a:t>
                      </a:r>
                    </a:p>
                  </a:txBody>
                  <a:tcPr anchor="ctr"/>
                </a:tc>
                <a:extLst>
                  <a:ext uri="{0D108BD9-81ED-4DB2-BD59-A6C34878D82A}">
                    <a16:rowId xmlns:a16="http://schemas.microsoft.com/office/drawing/2014/main" val="2976553605"/>
                  </a:ext>
                </a:extLst>
              </a:tr>
              <a:tr h="627306">
                <a:tc>
                  <a:txBody>
                    <a:bodyPr/>
                    <a:lstStyle/>
                    <a:p>
                      <a:pPr algn="ctr"/>
                      <a:r>
                        <a:rPr lang="en-GB" sz="2400" b="1" dirty="0"/>
                        <a:t>Total</a:t>
                      </a:r>
                    </a:p>
                  </a:txBody>
                  <a:tcPr anchor="ctr"/>
                </a:tc>
                <a:tc>
                  <a:txBody>
                    <a:bodyPr/>
                    <a:lstStyle/>
                    <a:p>
                      <a:pPr algn="ctr" fontAlgn="b"/>
                      <a:r>
                        <a:rPr lang="en-GB" sz="2400" b="1" i="0" u="none" strike="noStrike" dirty="0">
                          <a:solidFill>
                            <a:srgbClr val="000000"/>
                          </a:solidFill>
                          <a:effectLst/>
                          <a:latin typeface="Calibri" panose="020F0502020204030204" pitchFamily="34" charset="0"/>
                        </a:rPr>
                        <a:t>3650</a:t>
                      </a:r>
                    </a:p>
                  </a:txBody>
                  <a:tcPr marL="6350" marR="6350" marT="6350" marB="0" anchor="ctr"/>
                </a:tc>
                <a:tc>
                  <a:txBody>
                    <a:bodyPr/>
                    <a:lstStyle/>
                    <a:p>
                      <a:pPr algn="ctr" fontAlgn="b"/>
                      <a:r>
                        <a:rPr lang="en-GB" sz="2400" b="1" i="0" u="none" strike="noStrike" dirty="0">
                          <a:solidFill>
                            <a:srgbClr val="000000"/>
                          </a:solidFill>
                          <a:effectLst/>
                          <a:latin typeface="Calibri" panose="020F0502020204030204" pitchFamily="34" charset="0"/>
                        </a:rPr>
                        <a:t>9340</a:t>
                      </a:r>
                    </a:p>
                  </a:txBody>
                  <a:tcPr marL="6350" marR="6350" marT="6350" marB="0" anchor="ctr"/>
                </a:tc>
                <a:tc>
                  <a:txBody>
                    <a:bodyPr/>
                    <a:lstStyle/>
                    <a:p>
                      <a:pPr algn="ctr" fontAlgn="b"/>
                      <a:r>
                        <a:rPr lang="en-GB" sz="2400" b="1" i="0" u="none" strike="noStrike" dirty="0">
                          <a:solidFill>
                            <a:srgbClr val="000000"/>
                          </a:solidFill>
                          <a:effectLst/>
                          <a:latin typeface="Calibri" panose="020F0502020204030204" pitchFamily="34" charset="0"/>
                        </a:rPr>
                        <a:t>2340</a:t>
                      </a:r>
                    </a:p>
                  </a:txBody>
                  <a:tcPr marL="6350" marR="6350" marT="6350" marB="0" anchor="ctr"/>
                </a:tc>
                <a:tc>
                  <a:txBody>
                    <a:bodyPr/>
                    <a:lstStyle/>
                    <a:p>
                      <a:pPr algn="ctr" fontAlgn="b"/>
                      <a:r>
                        <a:rPr lang="en-GB" sz="2400" b="1" i="0" u="none" strike="noStrike" dirty="0">
                          <a:solidFill>
                            <a:srgbClr val="000000"/>
                          </a:solidFill>
                          <a:effectLst/>
                          <a:latin typeface="Calibri" panose="020F0502020204030204" pitchFamily="34" charset="0"/>
                        </a:rPr>
                        <a:t>30</a:t>
                      </a:r>
                    </a:p>
                  </a:txBody>
                  <a:tcPr marL="6350" marR="6350" marT="6350" marB="0" anchor="ctr"/>
                </a:tc>
                <a:tc>
                  <a:txBody>
                    <a:bodyPr/>
                    <a:lstStyle/>
                    <a:p>
                      <a:pPr algn="ctr" fontAlgn="b"/>
                      <a:r>
                        <a:rPr lang="en-GB" sz="2400" b="1" i="0" u="none" strike="noStrike" dirty="0">
                          <a:solidFill>
                            <a:srgbClr val="000000"/>
                          </a:solidFill>
                          <a:effectLst/>
                          <a:latin typeface="Calibri" panose="020F0502020204030204" pitchFamily="34" charset="0"/>
                        </a:rPr>
                        <a:t>665</a:t>
                      </a:r>
                    </a:p>
                  </a:txBody>
                  <a:tcPr marL="6350" marR="6350" marT="6350" marB="0" anchor="ctr"/>
                </a:tc>
                <a:tc>
                  <a:txBody>
                    <a:bodyPr/>
                    <a:lstStyle/>
                    <a:p>
                      <a:pPr algn="ctr" fontAlgn="b"/>
                      <a:r>
                        <a:rPr lang="en-GB" sz="2400" b="1" i="0" u="none" strike="noStrike" dirty="0">
                          <a:solidFill>
                            <a:srgbClr val="000000"/>
                          </a:solidFill>
                          <a:effectLst/>
                          <a:latin typeface="Calibri" panose="020F0502020204030204" pitchFamily="34" charset="0"/>
                        </a:rPr>
                        <a:t>4270</a:t>
                      </a:r>
                    </a:p>
                  </a:txBody>
                  <a:tcPr marL="6350" marR="6350" marT="6350" marB="0" anchor="ctr"/>
                </a:tc>
                <a:tc>
                  <a:txBody>
                    <a:bodyPr/>
                    <a:lstStyle/>
                    <a:p>
                      <a:pPr algn="ctr" fontAlgn="b"/>
                      <a:r>
                        <a:rPr lang="en-GB" sz="2400" b="1" i="0" u="none" strike="noStrike" dirty="0">
                          <a:solidFill>
                            <a:srgbClr val="000000"/>
                          </a:solidFill>
                          <a:effectLst/>
                          <a:latin typeface="Calibri" panose="020F0502020204030204" pitchFamily="34" charset="0"/>
                        </a:rPr>
                        <a:t>7015</a:t>
                      </a:r>
                    </a:p>
                  </a:txBody>
                  <a:tcPr marL="6350" marR="6350" marT="6350" marB="0" anchor="ctr"/>
                </a:tc>
                <a:tc>
                  <a:txBody>
                    <a:bodyPr/>
                    <a:lstStyle/>
                    <a:p>
                      <a:pPr algn="ctr" fontAlgn="b"/>
                      <a:r>
                        <a:rPr lang="en-GB" sz="2400" b="1" i="0" u="none" strike="noStrike" dirty="0">
                          <a:solidFill>
                            <a:srgbClr val="000000"/>
                          </a:solidFill>
                          <a:effectLst/>
                          <a:latin typeface="Calibri" panose="020F0502020204030204" pitchFamily="34" charset="0"/>
                        </a:rPr>
                        <a:t>27310</a:t>
                      </a:r>
                    </a:p>
                  </a:txBody>
                  <a:tcPr marL="6350" marR="6350" marT="6350" marB="0" anchor="ctr"/>
                </a:tc>
                <a:extLst>
                  <a:ext uri="{0D108BD9-81ED-4DB2-BD59-A6C34878D82A}">
                    <a16:rowId xmlns:a16="http://schemas.microsoft.com/office/drawing/2014/main" val="1512366094"/>
                  </a:ext>
                </a:extLst>
              </a:tr>
            </a:tbl>
          </a:graphicData>
        </a:graphic>
      </p:graphicFrame>
      <p:sp>
        <p:nvSpPr>
          <p:cNvPr id="6" name="TextBox 5">
            <a:extLst>
              <a:ext uri="{FF2B5EF4-FFF2-40B4-BE49-F238E27FC236}">
                <a16:creationId xmlns:a16="http://schemas.microsoft.com/office/drawing/2014/main" id="{2F3BA854-0401-4D3F-9B24-639DD8DA7C85}"/>
              </a:ext>
            </a:extLst>
          </p:cNvPr>
          <p:cNvSpPr txBox="1"/>
          <p:nvPr/>
        </p:nvSpPr>
        <p:spPr>
          <a:xfrm>
            <a:off x="253388" y="6290631"/>
            <a:ext cx="11743981" cy="369332"/>
          </a:xfrm>
          <a:prstGeom prst="rect">
            <a:avLst/>
          </a:prstGeom>
          <a:noFill/>
        </p:spPr>
        <p:txBody>
          <a:bodyPr wrap="square" rtlCol="0">
            <a:spAutoFit/>
          </a:bodyPr>
          <a:lstStyle/>
          <a:p>
            <a:pPr marL="285750" indent="-285750">
              <a:buFont typeface="Arial" panose="020B0604020202020204" pitchFamily="34" charset="0"/>
              <a:buChar char="•"/>
            </a:pPr>
            <a:r>
              <a:rPr lang="en-GB" dirty="0"/>
              <a:t>Full data available at </a:t>
            </a:r>
            <a:r>
              <a:rPr lang="en-GB" dirty="0">
                <a:hlinkClick r:id="rId2"/>
              </a:rPr>
              <a:t>https://www.hw.ac.uk/uk/services/docs/information-governance/AnnualStatistics2019-20.pdf</a:t>
            </a:r>
            <a:endParaRPr lang="en-GB" dirty="0"/>
          </a:p>
        </p:txBody>
      </p:sp>
    </p:spTree>
    <p:extLst>
      <p:ext uri="{BB962C8B-B14F-4D97-AF65-F5344CB8AC3E}">
        <p14:creationId xmlns:p14="http://schemas.microsoft.com/office/powerpoint/2010/main" val="1346366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713E20D9-D647-45F3-8D7B-3B8E3823444B}"/>
              </a:ext>
            </a:extLst>
          </p:cNvPr>
          <p:cNvSpPr>
            <a:spLocks noGrp="1"/>
          </p:cNvSpPr>
          <p:nvPr>
            <p:ph type="sldNum" sz="quarter" idx="12"/>
          </p:nvPr>
        </p:nvSpPr>
        <p:spPr/>
        <p:txBody>
          <a:bodyPr/>
          <a:lstStyle/>
          <a:p>
            <a:fld id="{191E7B16-C11D-48A6-9FE1-93A9A96AC7E6}" type="slidenum">
              <a:rPr lang="en-GB" smtClean="0"/>
              <a:pPr/>
              <a:t>4</a:t>
            </a:fld>
            <a:endParaRPr lang="en-GB"/>
          </a:p>
        </p:txBody>
      </p:sp>
      <p:sp>
        <p:nvSpPr>
          <p:cNvPr id="8" name="Speech Bubble: Rectangle with Corners Rounded 7">
            <a:extLst>
              <a:ext uri="{FF2B5EF4-FFF2-40B4-BE49-F238E27FC236}">
                <a16:creationId xmlns:a16="http://schemas.microsoft.com/office/drawing/2014/main" id="{7FC2E026-5BC8-4F23-8854-D3DDFBC78CFD}"/>
              </a:ext>
            </a:extLst>
          </p:cNvPr>
          <p:cNvSpPr/>
          <p:nvPr/>
        </p:nvSpPr>
        <p:spPr>
          <a:xfrm>
            <a:off x="462337" y="1302178"/>
            <a:ext cx="11024170" cy="1815881"/>
          </a:xfrm>
          <a:prstGeom prst="wedgeRoundRectCallout">
            <a:avLst>
              <a:gd name="adj1" fmla="val -20833"/>
              <a:gd name="adj2" fmla="val 5023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200" b="1"/>
              <a:t>Focus on: </a:t>
            </a:r>
            <a:r>
              <a:rPr lang="en-GB" sz="3200"/>
              <a:t> </a:t>
            </a:r>
            <a:r>
              <a:rPr lang="en-GB" sz="3200" dirty="0"/>
              <a:t>“Strengthening our Global Learning Community:</a:t>
            </a:r>
          </a:p>
          <a:p>
            <a:pPr algn="ctr"/>
            <a:r>
              <a:rPr lang="en-GB" sz="3200" dirty="0"/>
              <a:t> Resilience in Action”</a:t>
            </a:r>
          </a:p>
        </p:txBody>
      </p:sp>
      <p:sp>
        <p:nvSpPr>
          <p:cNvPr id="6" name="Title 1">
            <a:extLst>
              <a:ext uri="{FF2B5EF4-FFF2-40B4-BE49-F238E27FC236}">
                <a16:creationId xmlns:a16="http://schemas.microsoft.com/office/drawing/2014/main" id="{58EE554C-F991-4EA5-AF85-8E3A3B5576C5}"/>
              </a:ext>
            </a:extLst>
          </p:cNvPr>
          <p:cNvSpPr>
            <a:spLocks noGrp="1"/>
          </p:cNvSpPr>
          <p:nvPr>
            <p:ph type="title"/>
          </p:nvPr>
        </p:nvSpPr>
        <p:spPr>
          <a:xfrm>
            <a:off x="5208998" y="365128"/>
            <a:ext cx="6144802" cy="754756"/>
          </a:xfrm>
        </p:spPr>
        <p:txBody>
          <a:bodyPr>
            <a:normAutofit fontScale="90000"/>
          </a:bodyPr>
          <a:lstStyle/>
          <a:p>
            <a:pPr algn="ctr"/>
            <a:r>
              <a:rPr lang="en-GB" dirty="0"/>
              <a:t>Our Enhancement Theme Approach</a:t>
            </a:r>
          </a:p>
        </p:txBody>
      </p:sp>
      <p:sp>
        <p:nvSpPr>
          <p:cNvPr id="2" name="TextBox 1">
            <a:extLst>
              <a:ext uri="{FF2B5EF4-FFF2-40B4-BE49-F238E27FC236}">
                <a16:creationId xmlns:a16="http://schemas.microsoft.com/office/drawing/2014/main" id="{228BC55A-9674-4E2C-9EDB-43D7E1CA4429}"/>
              </a:ext>
            </a:extLst>
          </p:cNvPr>
          <p:cNvSpPr txBox="1"/>
          <p:nvPr/>
        </p:nvSpPr>
        <p:spPr>
          <a:xfrm>
            <a:off x="583915" y="3300353"/>
            <a:ext cx="11024170" cy="1384995"/>
          </a:xfrm>
          <a:prstGeom prst="rect">
            <a:avLst/>
          </a:prstGeom>
          <a:noFill/>
        </p:spPr>
        <p:txBody>
          <a:bodyPr wrap="square" rtlCol="0">
            <a:spAutoFit/>
          </a:bodyPr>
          <a:lstStyle/>
          <a:p>
            <a:r>
              <a:rPr lang="en-GB" sz="2800" b="1" dirty="0"/>
              <a:t>Action:</a:t>
            </a:r>
            <a:r>
              <a:rPr lang="en-GB" sz="2800" dirty="0"/>
              <a:t> “A collective effort to consider what our global learning community may look like by 2025 and how collaborative action can support staff and students across contexts and shape institutional process and practice.”</a:t>
            </a:r>
          </a:p>
        </p:txBody>
      </p:sp>
      <p:sp>
        <p:nvSpPr>
          <p:cNvPr id="10" name="Speech Bubble: Rectangle with Corners Rounded 9">
            <a:extLst>
              <a:ext uri="{FF2B5EF4-FFF2-40B4-BE49-F238E27FC236}">
                <a16:creationId xmlns:a16="http://schemas.microsoft.com/office/drawing/2014/main" id="{CA884904-5DDE-45FA-9D56-01E367DF5D0F}"/>
              </a:ext>
            </a:extLst>
          </p:cNvPr>
          <p:cNvSpPr/>
          <p:nvPr/>
        </p:nvSpPr>
        <p:spPr>
          <a:xfrm>
            <a:off x="462337" y="4975733"/>
            <a:ext cx="11024170" cy="1815881"/>
          </a:xfrm>
          <a:prstGeom prst="wedgeRoundRectCallout">
            <a:avLst>
              <a:gd name="adj1" fmla="val -20833"/>
              <a:gd name="adj2" fmla="val 50232"/>
              <a:gd name="adj3" fmla="val 16667"/>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t>Outcome: </a:t>
            </a:r>
            <a:r>
              <a:rPr lang="en-GB" sz="3200" dirty="0"/>
              <a:t>HWU staff and students feel they belong to, and are inspired by, a global community that empowers them to flourish in their work and learning.</a:t>
            </a:r>
          </a:p>
        </p:txBody>
      </p:sp>
    </p:spTree>
    <p:extLst>
      <p:ext uri="{BB962C8B-B14F-4D97-AF65-F5344CB8AC3E}">
        <p14:creationId xmlns:p14="http://schemas.microsoft.com/office/powerpoint/2010/main" val="2157350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8EE554C-F991-4EA5-AF85-8E3A3B5576C5}"/>
              </a:ext>
            </a:extLst>
          </p:cNvPr>
          <p:cNvSpPr>
            <a:spLocks noGrp="1"/>
          </p:cNvSpPr>
          <p:nvPr>
            <p:ph type="title"/>
          </p:nvPr>
        </p:nvSpPr>
        <p:spPr/>
        <p:txBody>
          <a:bodyPr>
            <a:normAutofit/>
          </a:bodyPr>
          <a:lstStyle/>
          <a:p>
            <a:pPr algn="ctr"/>
            <a:r>
              <a:rPr lang="en-GB" dirty="0"/>
              <a:t>Our Enhancement Theme Approach</a:t>
            </a:r>
          </a:p>
        </p:txBody>
      </p:sp>
      <p:sp>
        <p:nvSpPr>
          <p:cNvPr id="3" name="Content Placeholder 2">
            <a:extLst>
              <a:ext uri="{FF2B5EF4-FFF2-40B4-BE49-F238E27FC236}">
                <a16:creationId xmlns:a16="http://schemas.microsoft.com/office/drawing/2014/main" id="{0BC3951E-E2B8-44F5-ABEA-B3AE9D7919C7}"/>
              </a:ext>
            </a:extLst>
          </p:cNvPr>
          <p:cNvSpPr>
            <a:spLocks noGrp="1"/>
          </p:cNvSpPr>
          <p:nvPr>
            <p:ph sz="half" idx="1"/>
          </p:nvPr>
        </p:nvSpPr>
        <p:spPr>
          <a:xfrm>
            <a:off x="601894" y="1825625"/>
            <a:ext cx="5181600" cy="4351338"/>
          </a:xfrm>
        </p:spPr>
        <p:txBody>
          <a:bodyPr>
            <a:normAutofit lnSpcReduction="10000"/>
          </a:bodyPr>
          <a:lstStyle/>
          <a:p>
            <a:pPr marL="0" indent="0" algn="ctr">
              <a:buNone/>
            </a:pPr>
            <a:r>
              <a:rPr lang="en-GB" sz="3400" b="1" dirty="0"/>
              <a:t>Overarching Themes</a:t>
            </a:r>
          </a:p>
          <a:p>
            <a:pPr marL="457200" indent="-457200">
              <a:buFont typeface="+mj-lt"/>
              <a:buAutoNum type="arabicPeriod"/>
            </a:pPr>
            <a:r>
              <a:rPr lang="en-GB" sz="3400" dirty="0"/>
              <a:t>Resilient pedagogies</a:t>
            </a:r>
          </a:p>
          <a:p>
            <a:pPr marL="457200" indent="-457200">
              <a:buFont typeface="+mj-lt"/>
              <a:buAutoNum type="arabicPeriod"/>
            </a:pPr>
            <a:r>
              <a:rPr lang="en-GB" sz="3400" dirty="0"/>
              <a:t>Resilient teaching teams</a:t>
            </a:r>
          </a:p>
          <a:p>
            <a:pPr marL="457200" indent="-457200">
              <a:buFont typeface="+mj-lt"/>
              <a:buAutoNum type="arabicPeriod"/>
            </a:pPr>
            <a:r>
              <a:rPr lang="en-GB" sz="3400" dirty="0"/>
              <a:t>Student Action for Resilience</a:t>
            </a:r>
          </a:p>
          <a:p>
            <a:pPr marL="457200" indent="-457200">
              <a:buFont typeface="+mj-lt"/>
              <a:buAutoNum type="arabicPeriod"/>
            </a:pPr>
            <a:r>
              <a:rPr lang="en-GB" sz="3400" dirty="0"/>
              <a:t>Local resilience, global change</a:t>
            </a:r>
          </a:p>
          <a:p>
            <a:pPr marL="457200" indent="-457200">
              <a:buFont typeface="+mj-lt"/>
              <a:buAutoNum type="arabicPeriod"/>
            </a:pPr>
            <a:r>
              <a:rPr lang="en-GB" sz="3400" dirty="0"/>
              <a:t>Enabling resilience, Creating Connection</a:t>
            </a:r>
          </a:p>
          <a:p>
            <a:pPr marL="457200" indent="-457200">
              <a:buFont typeface="+mj-lt"/>
              <a:buAutoNum type="arabicPeriod"/>
            </a:pPr>
            <a:endParaRPr lang="en-GB" dirty="0"/>
          </a:p>
        </p:txBody>
      </p:sp>
      <p:sp>
        <p:nvSpPr>
          <p:cNvPr id="4" name="Content Placeholder 3">
            <a:extLst>
              <a:ext uri="{FF2B5EF4-FFF2-40B4-BE49-F238E27FC236}">
                <a16:creationId xmlns:a16="http://schemas.microsoft.com/office/drawing/2014/main" id="{274417D2-1E36-4DC0-ACD8-DF32525C3DAA}"/>
              </a:ext>
            </a:extLst>
          </p:cNvPr>
          <p:cNvSpPr>
            <a:spLocks noGrp="1"/>
          </p:cNvSpPr>
          <p:nvPr>
            <p:ph sz="half" idx="2"/>
          </p:nvPr>
        </p:nvSpPr>
        <p:spPr>
          <a:xfrm>
            <a:off x="5905072" y="1847852"/>
            <a:ext cx="5181600" cy="4351338"/>
          </a:xfrm>
        </p:spPr>
        <p:txBody>
          <a:bodyPr>
            <a:normAutofit lnSpcReduction="10000"/>
          </a:bodyPr>
          <a:lstStyle/>
          <a:p>
            <a:pPr marL="0" indent="0" algn="ctr">
              <a:buNone/>
            </a:pPr>
            <a:r>
              <a:rPr lang="en-GB" sz="3200" b="1" dirty="0"/>
              <a:t>Approaches include</a:t>
            </a:r>
          </a:p>
          <a:p>
            <a:r>
              <a:rPr lang="en-GB" sz="3200" dirty="0"/>
              <a:t>Institutionally commissioned work</a:t>
            </a:r>
          </a:p>
          <a:p>
            <a:r>
              <a:rPr lang="en-GB" sz="3200" dirty="0"/>
              <a:t>Special Interest clusters</a:t>
            </a:r>
          </a:p>
          <a:p>
            <a:r>
              <a:rPr lang="en-GB" sz="3200" dirty="0"/>
              <a:t>Focus on elements</a:t>
            </a:r>
          </a:p>
          <a:p>
            <a:r>
              <a:rPr lang="en-GB" sz="3200" dirty="0"/>
              <a:t>Mini-projects</a:t>
            </a:r>
          </a:p>
          <a:p>
            <a:endParaRPr lang="en-GB" dirty="0"/>
          </a:p>
          <a:p>
            <a:pPr marL="457200" indent="-457200">
              <a:buFont typeface="+mj-lt"/>
              <a:buAutoNum type="alphaLcParenR"/>
            </a:pPr>
            <a:endParaRPr lang="en-GB" dirty="0"/>
          </a:p>
        </p:txBody>
      </p:sp>
      <p:sp>
        <p:nvSpPr>
          <p:cNvPr id="5" name="Slide Number Placeholder 4">
            <a:extLst>
              <a:ext uri="{FF2B5EF4-FFF2-40B4-BE49-F238E27FC236}">
                <a16:creationId xmlns:a16="http://schemas.microsoft.com/office/drawing/2014/main" id="{713E20D9-D647-45F3-8D7B-3B8E3823444B}"/>
              </a:ext>
            </a:extLst>
          </p:cNvPr>
          <p:cNvSpPr>
            <a:spLocks noGrp="1"/>
          </p:cNvSpPr>
          <p:nvPr>
            <p:ph type="sldNum" sz="quarter" idx="12"/>
          </p:nvPr>
        </p:nvSpPr>
        <p:spPr/>
        <p:txBody>
          <a:bodyPr/>
          <a:lstStyle/>
          <a:p>
            <a:fld id="{191E7B16-C11D-48A6-9FE1-93A9A96AC7E6}" type="slidenum">
              <a:rPr lang="en-GB" smtClean="0"/>
              <a:pPr/>
              <a:t>5</a:t>
            </a:fld>
            <a:endParaRPr lang="en-GB"/>
          </a:p>
        </p:txBody>
      </p:sp>
    </p:spTree>
    <p:extLst>
      <p:ext uri="{BB962C8B-B14F-4D97-AF65-F5344CB8AC3E}">
        <p14:creationId xmlns:p14="http://schemas.microsoft.com/office/powerpoint/2010/main" val="3129074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02D16-BFBF-4FAF-B475-F37AF03214B5}"/>
              </a:ext>
            </a:extLst>
          </p:cNvPr>
          <p:cNvSpPr>
            <a:spLocks noGrp="1"/>
          </p:cNvSpPr>
          <p:nvPr>
            <p:ph type="title"/>
          </p:nvPr>
        </p:nvSpPr>
        <p:spPr>
          <a:xfrm>
            <a:off x="5449952" y="365125"/>
            <a:ext cx="6264967" cy="1325563"/>
          </a:xfrm>
        </p:spPr>
        <p:txBody>
          <a:bodyPr/>
          <a:lstStyle/>
          <a:p>
            <a:r>
              <a:rPr lang="en-GB" dirty="0"/>
              <a:t>What are mini-projects?</a:t>
            </a:r>
          </a:p>
        </p:txBody>
      </p:sp>
      <p:sp>
        <p:nvSpPr>
          <p:cNvPr id="3" name="Content Placeholder 2">
            <a:extLst>
              <a:ext uri="{FF2B5EF4-FFF2-40B4-BE49-F238E27FC236}">
                <a16:creationId xmlns:a16="http://schemas.microsoft.com/office/drawing/2014/main" id="{2B106ABB-3063-46AF-9B26-54C1385CF7AF}"/>
              </a:ext>
            </a:extLst>
          </p:cNvPr>
          <p:cNvSpPr>
            <a:spLocks noGrp="1"/>
          </p:cNvSpPr>
          <p:nvPr>
            <p:ph idx="1"/>
          </p:nvPr>
        </p:nvSpPr>
        <p:spPr>
          <a:xfrm>
            <a:off x="4391106" y="1536064"/>
            <a:ext cx="7802214" cy="5032375"/>
          </a:xfrm>
        </p:spPr>
        <p:txBody>
          <a:bodyPr>
            <a:normAutofit/>
          </a:bodyPr>
          <a:lstStyle/>
          <a:p>
            <a:r>
              <a:rPr lang="en-GB" dirty="0"/>
              <a:t>Opportunity for individuals or small teams to realise an innovative project</a:t>
            </a:r>
          </a:p>
          <a:p>
            <a:pPr lvl="1"/>
            <a:r>
              <a:rPr lang="en-GB" dirty="0"/>
              <a:t>Small scale funding (up to £1500) per project</a:t>
            </a:r>
          </a:p>
          <a:p>
            <a:pPr lvl="2"/>
            <a:r>
              <a:rPr lang="en-GB" dirty="0"/>
              <a:t>£6000 from QAA Scotland plus top up funding from Schools (HWU)</a:t>
            </a:r>
          </a:p>
          <a:p>
            <a:pPr lvl="1"/>
            <a:r>
              <a:rPr lang="en-GB" dirty="0"/>
              <a:t>Make a practical difference to student experience</a:t>
            </a:r>
          </a:p>
          <a:p>
            <a:pPr lvl="1"/>
            <a:r>
              <a:rPr lang="en-GB" dirty="0"/>
              <a:t>Evaluation of project</a:t>
            </a:r>
          </a:p>
          <a:p>
            <a:pPr lvl="2"/>
            <a:r>
              <a:rPr lang="en-GB" dirty="0"/>
              <a:t>Progress update and end of project report</a:t>
            </a:r>
          </a:p>
          <a:p>
            <a:pPr lvl="1"/>
            <a:r>
              <a:rPr lang="en-GB" dirty="0"/>
              <a:t>Dissemination of project</a:t>
            </a:r>
          </a:p>
          <a:p>
            <a:pPr lvl="2"/>
            <a:r>
              <a:rPr lang="en-GB" dirty="0"/>
              <a:t>Learning &amp; Teaching Week presentation</a:t>
            </a:r>
          </a:p>
          <a:p>
            <a:pPr lvl="2"/>
            <a:r>
              <a:rPr lang="en-GB" dirty="0"/>
              <a:t>Sharing Scholarship in Practice session</a:t>
            </a:r>
          </a:p>
          <a:p>
            <a:pPr lvl="2"/>
            <a:r>
              <a:rPr lang="en-GB" dirty="0"/>
              <a:t>External dissemination </a:t>
            </a:r>
          </a:p>
          <a:p>
            <a:pPr marL="914400" lvl="2" indent="0" algn="r">
              <a:buNone/>
            </a:pPr>
            <a:r>
              <a:rPr lang="en-GB" sz="1700" dirty="0"/>
              <a:t>(</a:t>
            </a:r>
            <a:r>
              <a:rPr lang="en-GB" sz="1700" dirty="0" err="1"/>
              <a:t>Glassick</a:t>
            </a:r>
            <a:r>
              <a:rPr lang="en-GB" sz="1700" dirty="0"/>
              <a:t>, Huber &amp; </a:t>
            </a:r>
            <a:r>
              <a:rPr lang="en-GB" sz="1700" dirty="0" err="1"/>
              <a:t>Maeroff</a:t>
            </a:r>
            <a:r>
              <a:rPr lang="en-GB" sz="1700" dirty="0"/>
              <a:t>, 1997; </a:t>
            </a:r>
            <a:r>
              <a:rPr lang="en-GB" sz="1700" dirty="0" err="1"/>
              <a:t>Felten</a:t>
            </a:r>
            <a:r>
              <a:rPr lang="en-GB" sz="1700" dirty="0"/>
              <a:t>, 2013)</a:t>
            </a:r>
          </a:p>
          <a:p>
            <a:endParaRPr lang="en-GB" dirty="0"/>
          </a:p>
        </p:txBody>
      </p:sp>
    </p:spTree>
    <p:extLst>
      <p:ext uri="{BB962C8B-B14F-4D97-AF65-F5344CB8AC3E}">
        <p14:creationId xmlns:p14="http://schemas.microsoft.com/office/powerpoint/2010/main" val="889513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05D85-3590-4285-B30E-B3A2EFAD4F3E}"/>
              </a:ext>
            </a:extLst>
          </p:cNvPr>
          <p:cNvSpPr>
            <a:spLocks noGrp="1"/>
          </p:cNvSpPr>
          <p:nvPr>
            <p:ph type="title"/>
          </p:nvPr>
        </p:nvSpPr>
        <p:spPr/>
        <p:txBody>
          <a:bodyPr/>
          <a:lstStyle/>
          <a:p>
            <a:r>
              <a:rPr lang="en-GB" dirty="0"/>
              <a:t>Rationale for mini-projects</a:t>
            </a:r>
          </a:p>
        </p:txBody>
      </p:sp>
      <p:sp>
        <p:nvSpPr>
          <p:cNvPr id="3" name="Content Placeholder 2">
            <a:extLst>
              <a:ext uri="{FF2B5EF4-FFF2-40B4-BE49-F238E27FC236}">
                <a16:creationId xmlns:a16="http://schemas.microsoft.com/office/drawing/2014/main" id="{64BA2E70-A2C8-4726-9EDD-2BBEACD3BDB0}"/>
              </a:ext>
            </a:extLst>
          </p:cNvPr>
          <p:cNvSpPr>
            <a:spLocks noGrp="1"/>
          </p:cNvSpPr>
          <p:nvPr>
            <p:ph idx="1"/>
          </p:nvPr>
        </p:nvSpPr>
        <p:spPr>
          <a:xfrm>
            <a:off x="490329" y="1550503"/>
            <a:ext cx="10982739" cy="4626459"/>
          </a:xfrm>
        </p:spPr>
        <p:txBody>
          <a:bodyPr>
            <a:normAutofit fontScale="92500" lnSpcReduction="20000"/>
          </a:bodyPr>
          <a:lstStyle/>
          <a:p>
            <a:r>
              <a:rPr lang="en-GB" dirty="0"/>
              <a:t>Encourages </a:t>
            </a:r>
            <a:r>
              <a:rPr lang="en-GB" dirty="0" err="1"/>
              <a:t>SoTL</a:t>
            </a:r>
            <a:r>
              <a:rPr lang="en-GB" dirty="0"/>
              <a:t> (</a:t>
            </a:r>
            <a:r>
              <a:rPr lang="en-GB" dirty="0" err="1"/>
              <a:t>Trigwell</a:t>
            </a:r>
            <a:r>
              <a:rPr lang="en-GB" dirty="0"/>
              <a:t> et al, 2000)</a:t>
            </a:r>
          </a:p>
          <a:p>
            <a:pPr lvl="1"/>
            <a:r>
              <a:rPr lang="en-GB" i="1" dirty="0"/>
              <a:t>Informed</a:t>
            </a:r>
            <a:r>
              <a:rPr lang="en-GB" dirty="0"/>
              <a:t>:</a:t>
            </a:r>
            <a:r>
              <a:rPr lang="en-GB" i="1" dirty="0"/>
              <a:t> </a:t>
            </a:r>
            <a:r>
              <a:rPr lang="en-GB" dirty="0"/>
              <a:t>Familiarity with literature</a:t>
            </a:r>
          </a:p>
          <a:p>
            <a:pPr lvl="1"/>
            <a:r>
              <a:rPr lang="en-GB" i="1" dirty="0"/>
              <a:t>Communication</a:t>
            </a:r>
            <a:r>
              <a:rPr lang="en-GB" dirty="0"/>
              <a:t>: Opportunity to disseminate internally and externally</a:t>
            </a:r>
          </a:p>
          <a:p>
            <a:pPr lvl="1"/>
            <a:r>
              <a:rPr lang="en-GB" i="1" dirty="0"/>
              <a:t>Reflection</a:t>
            </a:r>
            <a:r>
              <a:rPr lang="en-GB" dirty="0"/>
              <a:t>: Opportunity to reflect in- and on-action (Schön, 1983)</a:t>
            </a:r>
          </a:p>
          <a:p>
            <a:pPr lvl="1"/>
            <a:r>
              <a:rPr lang="en-GB" i="1" dirty="0"/>
              <a:t>Conception</a:t>
            </a:r>
            <a:r>
              <a:rPr lang="en-GB" dirty="0"/>
              <a:t>: Leads to a learner-centred view of teaching and learning (Tierney, 2017)</a:t>
            </a:r>
          </a:p>
          <a:p>
            <a:pPr lvl="1"/>
            <a:r>
              <a:rPr lang="en-GB" dirty="0"/>
              <a:t>Carry out planned project with evaluation (</a:t>
            </a:r>
            <a:r>
              <a:rPr lang="en-GB" dirty="0" err="1"/>
              <a:t>Glassick</a:t>
            </a:r>
            <a:r>
              <a:rPr lang="en-GB" dirty="0"/>
              <a:t>, Huber &amp; </a:t>
            </a:r>
            <a:r>
              <a:rPr lang="en-GB" dirty="0" err="1"/>
              <a:t>Maeroff</a:t>
            </a:r>
            <a:r>
              <a:rPr lang="en-GB" dirty="0"/>
              <a:t>, 1997; </a:t>
            </a:r>
            <a:r>
              <a:rPr lang="en-GB" dirty="0" err="1"/>
              <a:t>Felten</a:t>
            </a:r>
            <a:r>
              <a:rPr lang="en-GB" dirty="0"/>
              <a:t>, 2013)</a:t>
            </a:r>
          </a:p>
          <a:p>
            <a:pPr lvl="2"/>
            <a:r>
              <a:rPr lang="en-GB" dirty="0"/>
              <a:t>Student-led projects</a:t>
            </a:r>
          </a:p>
          <a:p>
            <a:pPr lvl="2"/>
            <a:r>
              <a:rPr lang="en-GB" dirty="0"/>
              <a:t>Professional services-led projects</a:t>
            </a:r>
          </a:p>
          <a:p>
            <a:pPr lvl="2"/>
            <a:r>
              <a:rPr lang="en-GB" dirty="0"/>
              <a:t>Alumni, employers, local community involvement</a:t>
            </a:r>
          </a:p>
          <a:p>
            <a:pPr marL="914400" lvl="2" indent="0">
              <a:buNone/>
            </a:pPr>
            <a:endParaRPr lang="en-GB" dirty="0"/>
          </a:p>
          <a:p>
            <a:r>
              <a:rPr lang="en-GB" dirty="0"/>
              <a:t>Raises the profile of Teaching and Learning within the institution </a:t>
            </a:r>
            <a:br>
              <a:rPr lang="en-GB" dirty="0"/>
            </a:br>
            <a:r>
              <a:rPr lang="en-GB" dirty="0"/>
              <a:t>(</a:t>
            </a:r>
            <a:r>
              <a:rPr lang="nb-NO" dirty="0"/>
              <a:t>Blackmore &amp; </a:t>
            </a:r>
            <a:r>
              <a:rPr lang="nb-NO" dirty="0" err="1"/>
              <a:t>Kandiko</a:t>
            </a:r>
            <a:r>
              <a:rPr lang="nb-NO" dirty="0"/>
              <a:t>, 2011, p. 405; </a:t>
            </a:r>
            <a:r>
              <a:rPr lang="en-GB" dirty="0"/>
              <a:t>Tierney, 2016, p. 209)</a:t>
            </a:r>
          </a:p>
          <a:p>
            <a:r>
              <a:rPr lang="en-GB" dirty="0"/>
              <a:t>Aligns with institutional strategy (HWU, Strategy 2025)</a:t>
            </a:r>
          </a:p>
          <a:p>
            <a:pPr lvl="1"/>
            <a:r>
              <a:rPr lang="en-GB" dirty="0"/>
              <a:t>Empowers individuals to enact the strategy in positive and creative ways</a:t>
            </a:r>
          </a:p>
        </p:txBody>
      </p:sp>
    </p:spTree>
    <p:extLst>
      <p:ext uri="{BB962C8B-B14F-4D97-AF65-F5344CB8AC3E}">
        <p14:creationId xmlns:p14="http://schemas.microsoft.com/office/powerpoint/2010/main" val="1446587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D06FB35-5D8D-4781-95A0-3483313D1A3E}"/>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352924" y="39756"/>
            <a:ext cx="6619876" cy="6566274"/>
          </a:xfrm>
          <a:prstGeom prst="rect">
            <a:avLst/>
          </a:prstGeom>
        </p:spPr>
      </p:pic>
      <p:sp>
        <p:nvSpPr>
          <p:cNvPr id="2" name="Title 1">
            <a:extLst>
              <a:ext uri="{FF2B5EF4-FFF2-40B4-BE49-F238E27FC236}">
                <a16:creationId xmlns:a16="http://schemas.microsoft.com/office/drawing/2014/main" id="{23D05D85-3590-4285-B30E-B3A2EFAD4F3E}"/>
              </a:ext>
            </a:extLst>
          </p:cNvPr>
          <p:cNvSpPr>
            <a:spLocks noGrp="1"/>
          </p:cNvSpPr>
          <p:nvPr>
            <p:ph type="title"/>
          </p:nvPr>
        </p:nvSpPr>
        <p:spPr>
          <a:xfrm>
            <a:off x="665917" y="2869786"/>
            <a:ext cx="3495265" cy="893832"/>
          </a:xfrm>
        </p:spPr>
        <p:txBody>
          <a:bodyPr>
            <a:normAutofit fontScale="90000"/>
          </a:bodyPr>
          <a:lstStyle/>
          <a:p>
            <a:r>
              <a:rPr lang="en-GB" sz="3200" dirty="0"/>
              <a:t>Strategy 2025: Shaping Tomorrow Together</a:t>
            </a:r>
          </a:p>
        </p:txBody>
      </p:sp>
      <p:sp>
        <p:nvSpPr>
          <p:cNvPr id="3" name="Content Placeholder 2">
            <a:extLst>
              <a:ext uri="{FF2B5EF4-FFF2-40B4-BE49-F238E27FC236}">
                <a16:creationId xmlns:a16="http://schemas.microsoft.com/office/drawing/2014/main" id="{64BA2E70-A2C8-4726-9EDD-2BBEACD3BDB0}"/>
              </a:ext>
            </a:extLst>
          </p:cNvPr>
          <p:cNvSpPr>
            <a:spLocks noGrp="1"/>
          </p:cNvSpPr>
          <p:nvPr>
            <p:ph idx="1"/>
          </p:nvPr>
        </p:nvSpPr>
        <p:spPr>
          <a:xfrm>
            <a:off x="838200" y="6533321"/>
            <a:ext cx="10515600" cy="412267"/>
          </a:xfrm>
        </p:spPr>
        <p:txBody>
          <a:bodyPr>
            <a:normAutofit fontScale="55000" lnSpcReduction="20000"/>
          </a:bodyPr>
          <a:lstStyle/>
          <a:p>
            <a:pPr marL="0" indent="0">
              <a:buNone/>
            </a:pPr>
            <a:r>
              <a:rPr lang="en-GB" dirty="0"/>
              <a:t>HWU Strategy, Shaping Tomorrow Together: https://strategy2025.hw.ac.uk/wp-content/uploads/2019/06/Strategy_2025.pdf</a:t>
            </a:r>
          </a:p>
        </p:txBody>
      </p:sp>
    </p:spTree>
    <p:extLst>
      <p:ext uri="{BB962C8B-B14F-4D97-AF65-F5344CB8AC3E}">
        <p14:creationId xmlns:p14="http://schemas.microsoft.com/office/powerpoint/2010/main" val="999002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4">
            <a:extLst>
              <a:ext uri="{FF2B5EF4-FFF2-40B4-BE49-F238E27FC236}">
                <a16:creationId xmlns:a16="http://schemas.microsoft.com/office/drawing/2014/main" id="{F25848DC-5CCA-4247-B0A3-3A4EB40D0161}"/>
              </a:ext>
            </a:extLst>
          </p:cNvPr>
          <p:cNvGraphicFramePr>
            <a:graphicFrameLocks/>
          </p:cNvGraphicFramePr>
          <p:nvPr>
            <p:extLst>
              <p:ext uri="{D42A27DB-BD31-4B8C-83A1-F6EECF244321}">
                <p14:modId xmlns:p14="http://schemas.microsoft.com/office/powerpoint/2010/main" val="4153084031"/>
              </p:ext>
            </p:extLst>
          </p:nvPr>
        </p:nvGraphicFramePr>
        <p:xfrm>
          <a:off x="844827" y="2029089"/>
          <a:ext cx="10515600" cy="1381760"/>
        </p:xfrm>
        <a:graphic>
          <a:graphicData uri="http://schemas.openxmlformats.org/drawingml/2006/table">
            <a:tbl>
              <a:tblPr firstRow="1" bandRow="1">
                <a:tableStyleId>{5C22544A-7EE6-4342-B048-85BDC9FD1C3A}</a:tableStyleId>
              </a:tblPr>
              <a:tblGrid>
                <a:gridCol w="2792896">
                  <a:extLst>
                    <a:ext uri="{9D8B030D-6E8A-4147-A177-3AD203B41FA5}">
                      <a16:colId xmlns:a16="http://schemas.microsoft.com/office/drawing/2014/main" val="2743278301"/>
                    </a:ext>
                  </a:extLst>
                </a:gridCol>
                <a:gridCol w="7722704">
                  <a:extLst>
                    <a:ext uri="{9D8B030D-6E8A-4147-A177-3AD203B41FA5}">
                      <a16:colId xmlns:a16="http://schemas.microsoft.com/office/drawing/2014/main" val="405898950"/>
                    </a:ext>
                  </a:extLst>
                </a:gridCol>
              </a:tblGrid>
              <a:tr h="370840">
                <a:tc>
                  <a:txBody>
                    <a:bodyPr/>
                    <a:lstStyle/>
                    <a:p>
                      <a:r>
                        <a:rPr lang="en-GB" dirty="0"/>
                        <a:t>Lead</a:t>
                      </a:r>
                    </a:p>
                  </a:txBody>
                  <a:tcPr/>
                </a:tc>
                <a:tc>
                  <a:txBody>
                    <a:bodyPr/>
                    <a:lstStyle/>
                    <a:p>
                      <a:r>
                        <a:rPr lang="en-GB" sz="1800" kern="1200" dirty="0">
                          <a:solidFill>
                            <a:schemeClr val="bg1"/>
                          </a:solidFill>
                          <a:latin typeface="+mn-lt"/>
                          <a:ea typeface="+mn-ea"/>
                          <a:cs typeface="+mn-cs"/>
                        </a:rPr>
                        <a:t>Project Title</a:t>
                      </a:r>
                    </a:p>
                  </a:txBody>
                  <a:tcPr/>
                </a:tc>
                <a:extLst>
                  <a:ext uri="{0D108BD9-81ED-4DB2-BD59-A6C34878D82A}">
                    <a16:rowId xmlns:a16="http://schemas.microsoft.com/office/drawing/2014/main" val="3827236834"/>
                  </a:ext>
                </a:extLst>
              </a:tr>
              <a:tr h="370840">
                <a:tc>
                  <a:txBody>
                    <a:bodyPr/>
                    <a:lstStyle/>
                    <a:p>
                      <a:r>
                        <a:rPr lang="en-GB" dirty="0"/>
                        <a:t>George Jaramillo &amp; Angela Cassidy</a:t>
                      </a:r>
                    </a:p>
                  </a:txBody>
                  <a:tcPr/>
                </a:tc>
                <a:tc>
                  <a:txBody>
                    <a:bodyPr/>
                    <a:lstStyle/>
                    <a:p>
                      <a:r>
                        <a:rPr lang="en-GB" sz="1800" kern="1200" dirty="0">
                          <a:solidFill>
                            <a:schemeClr val="dk1"/>
                          </a:solidFill>
                          <a:latin typeface="+mn-lt"/>
                          <a:ea typeface="+mn-ea"/>
                          <a:cs typeface="+mn-cs"/>
                        </a:rPr>
                        <a:t>Knitted </a:t>
                      </a:r>
                      <a:r>
                        <a:rPr lang="en-GB" sz="1800" kern="1200" dirty="0" err="1">
                          <a:solidFill>
                            <a:schemeClr val="dk1"/>
                          </a:solidFill>
                          <a:latin typeface="+mn-lt"/>
                          <a:ea typeface="+mn-ea"/>
                          <a:cs typeface="+mn-cs"/>
                        </a:rPr>
                        <a:t>Tomographies</a:t>
                      </a:r>
                      <a:r>
                        <a:rPr lang="en-GB" sz="1800" kern="1200" dirty="0">
                          <a:solidFill>
                            <a:schemeClr val="dk1"/>
                          </a:solidFill>
                          <a:latin typeface="+mn-lt"/>
                          <a:ea typeface="+mn-ea"/>
                          <a:cs typeface="+mn-cs"/>
                        </a:rPr>
                        <a:t>:  Material translations of place in Galashiels – Linking students with the community</a:t>
                      </a:r>
                    </a:p>
                  </a:txBody>
                  <a:tcPr/>
                </a:tc>
                <a:extLst>
                  <a:ext uri="{0D108BD9-81ED-4DB2-BD59-A6C34878D82A}">
                    <a16:rowId xmlns:a16="http://schemas.microsoft.com/office/drawing/2014/main" val="401403807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Grace Smith</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kern="1200" dirty="0">
                          <a:solidFill>
                            <a:schemeClr val="dk1"/>
                          </a:solidFill>
                          <a:effectLst/>
                          <a:latin typeface="+mn-lt"/>
                          <a:ea typeface="+mn-ea"/>
                          <a:cs typeface="+mn-cs"/>
                        </a:rPr>
                        <a:t>Textiles &amp; Design Online Workshop – Student-designed workshop for schools</a:t>
                      </a:r>
                      <a:endParaRPr lang="en-GB" sz="1800" b="0" kern="1200" dirty="0">
                        <a:solidFill>
                          <a:schemeClr val="dk1"/>
                        </a:solidFill>
                        <a:latin typeface="+mn-lt"/>
                        <a:ea typeface="+mn-ea"/>
                        <a:cs typeface="+mn-cs"/>
                      </a:endParaRPr>
                    </a:p>
                  </a:txBody>
                  <a:tcPr/>
                </a:tc>
                <a:extLst>
                  <a:ext uri="{0D108BD9-81ED-4DB2-BD59-A6C34878D82A}">
                    <a16:rowId xmlns:a16="http://schemas.microsoft.com/office/drawing/2014/main" val="3019586577"/>
                  </a:ext>
                </a:extLst>
              </a:tr>
            </a:tbl>
          </a:graphicData>
        </a:graphic>
      </p:graphicFrame>
      <p:sp>
        <p:nvSpPr>
          <p:cNvPr id="7" name="TextBox 6">
            <a:extLst>
              <a:ext uri="{FF2B5EF4-FFF2-40B4-BE49-F238E27FC236}">
                <a16:creationId xmlns:a16="http://schemas.microsoft.com/office/drawing/2014/main" id="{76EEA7A9-C365-4410-90B0-2A0E76286DB5}"/>
              </a:ext>
            </a:extLst>
          </p:cNvPr>
          <p:cNvSpPr txBox="1"/>
          <p:nvPr/>
        </p:nvSpPr>
        <p:spPr>
          <a:xfrm>
            <a:off x="825500" y="1409700"/>
            <a:ext cx="4813300" cy="461665"/>
          </a:xfrm>
          <a:prstGeom prst="rect">
            <a:avLst/>
          </a:prstGeom>
          <a:noFill/>
        </p:spPr>
        <p:txBody>
          <a:bodyPr wrap="square" rtlCol="0">
            <a:spAutoFit/>
          </a:bodyPr>
          <a:lstStyle/>
          <a:p>
            <a:r>
              <a:rPr lang="en-GB" sz="2400" dirty="0"/>
              <a:t>Connecting beyond our campuses</a:t>
            </a:r>
          </a:p>
        </p:txBody>
      </p:sp>
      <p:pic>
        <p:nvPicPr>
          <p:cNvPr id="9" name="Picture 8" descr="Graphical user interface, website&#10;&#10;Description automatically generated">
            <a:extLst>
              <a:ext uri="{FF2B5EF4-FFF2-40B4-BE49-F238E27FC236}">
                <a16:creationId xmlns:a16="http://schemas.microsoft.com/office/drawing/2014/main" id="{854A531B-29FB-4B26-9416-CA4879EA1E65}"/>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44827" y="4008580"/>
            <a:ext cx="4867619" cy="2693496"/>
          </a:xfrm>
          <a:prstGeom prst="rect">
            <a:avLst/>
          </a:prstGeom>
        </p:spPr>
      </p:pic>
      <p:pic>
        <p:nvPicPr>
          <p:cNvPr id="13" name="Picture 12" descr="A picture containing table, indoor&#10;&#10;Description automatically generated">
            <a:extLst>
              <a:ext uri="{FF2B5EF4-FFF2-40B4-BE49-F238E27FC236}">
                <a16:creationId xmlns:a16="http://schemas.microsoft.com/office/drawing/2014/main" id="{D1BE7A37-5EE3-4E35-878C-88000F4FBFA4}"/>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6787170" y="4003607"/>
            <a:ext cx="4547982" cy="2698469"/>
          </a:xfrm>
          <a:prstGeom prst="rect">
            <a:avLst/>
          </a:prstGeom>
        </p:spPr>
      </p:pic>
    </p:spTree>
    <p:extLst>
      <p:ext uri="{BB962C8B-B14F-4D97-AF65-F5344CB8AC3E}">
        <p14:creationId xmlns:p14="http://schemas.microsoft.com/office/powerpoint/2010/main" val="21522411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1021</Words>
  <Application>Microsoft Office PowerPoint</Application>
  <PresentationFormat>Widescreen</PresentationFormat>
  <Paragraphs>230</Paragraphs>
  <Slides>15</Slides>
  <Notes>1</Notes>
  <HiddenSlides>0</HiddenSlides>
  <MMClips>1</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15</vt:i4>
      </vt:variant>
    </vt:vector>
  </HeadingPairs>
  <TitlesOfParts>
    <vt:vector size="21" baseType="lpstr">
      <vt:lpstr>-apple-system</vt:lpstr>
      <vt:lpstr>Arial</vt:lpstr>
      <vt:lpstr>Calibri</vt:lpstr>
      <vt:lpstr>Calibri Light</vt:lpstr>
      <vt:lpstr>Office Theme</vt:lpstr>
      <vt:lpstr>Custom Design</vt:lpstr>
      <vt:lpstr>Strengthening our Global Learning Community: Resilience in Action</vt:lpstr>
      <vt:lpstr>Heriot-Watt</vt:lpstr>
      <vt:lpstr>Student Numbers*</vt:lpstr>
      <vt:lpstr>Our Enhancement Theme Approach</vt:lpstr>
      <vt:lpstr>Our Enhancement Theme Approach</vt:lpstr>
      <vt:lpstr>What are mini-projects?</vt:lpstr>
      <vt:lpstr>Rationale for mini-projects</vt:lpstr>
      <vt:lpstr>Strategy 2025: Shaping Tomorrow Together</vt:lpstr>
      <vt:lpstr>PowerPoint Presentation</vt:lpstr>
      <vt:lpstr>PowerPoint Presentation</vt:lpstr>
      <vt:lpstr>Impact of the projects</vt:lpstr>
      <vt:lpstr>Student engagement</vt:lpstr>
      <vt:lpstr>Take home message</vt:lpstr>
      <vt:lpstr>Further Resources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our Global Learning Community Resilience in Action</dc:title>
  <dc:creator>Dr Anne Tierney, Assistant Professor Dr Rob Daley, Assistant Professor, Learning and Teaching Academy, Heriot Watt University</dc:creator>
  <cp:lastModifiedBy/>
  <cp:revision>1</cp:revision>
  <dcterms:created xsi:type="dcterms:W3CDTF">2022-08-09T12:41:30Z</dcterms:created>
  <dcterms:modified xsi:type="dcterms:W3CDTF">2022-08-09T12:42:45Z</dcterms:modified>
</cp:coreProperties>
</file>