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99" r:id="rId2"/>
    <p:sldId id="287" r:id="rId3"/>
    <p:sldId id="292" r:id="rId4"/>
    <p:sldId id="294" r:id="rId5"/>
    <p:sldId id="293" r:id="rId6"/>
    <p:sldId id="298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41" userDrawn="1">
          <p15:clr>
            <a:srgbClr val="A4A3A4"/>
          </p15:clr>
        </p15:guide>
        <p15:guide id="2" pos="27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21333A"/>
    <a:srgbClr val="1A2B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98" autoAdjust="0"/>
    <p:restoredTop sz="96374" autoAdjust="0"/>
  </p:normalViewPr>
  <p:slideViewPr>
    <p:cSldViewPr snapToGrid="0">
      <p:cViewPr varScale="1">
        <p:scale>
          <a:sx n="128" d="100"/>
          <a:sy n="128" d="100"/>
        </p:scale>
        <p:origin x="490" y="41"/>
      </p:cViewPr>
      <p:guideLst>
        <p:guide orient="horz" pos="441"/>
        <p:guide pos="2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84E3295-A7E3-C841-9F01-20325E6AFBD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986713-326A-9742-BB68-70F9D4B2BB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701110-B4C2-2542-AA73-905FDF78942A}" type="datetimeFigureOut">
              <a:rPr lang="en-GB" smtClean="0"/>
              <a:t>09/08/2022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EB0FD0-BADA-B943-8064-FAAD3F8A40E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B06C1C-EE5F-1440-9560-A1C62C4449E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F0D73-E069-D74B-9203-C5201F35FC0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394371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hf ftr="0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FD324736-99FF-A348-A4B0-9889FA92956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11150" y="1052622"/>
            <a:ext cx="8520600" cy="3872425"/>
          </a:xfrm>
        </p:spPr>
        <p:txBody>
          <a:bodyPr lIns="90000"/>
          <a:lstStyle>
            <a:lvl1pPr marL="276225" marR="0" indent="-27622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Pct val="85000"/>
              <a:buFont typeface="Wingdings" panose="05000000000000000000" pitchFamily="2" charset="2"/>
              <a:buChar char="§"/>
              <a:tabLst/>
              <a:defRPr sz="2400">
                <a:solidFill>
                  <a:schemeClr val="tx1"/>
                </a:solidFill>
              </a:defRPr>
            </a:lvl1pPr>
            <a:lvl2pPr marL="571500" indent="0">
              <a:buNone/>
              <a:defRPr/>
            </a:lvl2pPr>
            <a:lvl3pPr marL="1041400" indent="0">
              <a:buNone/>
              <a:defRPr/>
            </a:lvl3pPr>
            <a:lvl4pPr marL="1511300" indent="0">
              <a:buNone/>
              <a:defRPr/>
            </a:lvl4pPr>
          </a:lstStyle>
          <a:p>
            <a:pPr lvl="0"/>
            <a:r>
              <a:rPr lang="en-GB" dirty="0"/>
              <a:t>Click to add bullet text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59ECC025-1176-1D4B-A706-61D76C6E85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700" y="218453"/>
            <a:ext cx="8520600" cy="64384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title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26FDB7-5C0E-470F-B345-F9106A468C64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520118" y="1335764"/>
            <a:ext cx="4234775" cy="3249206"/>
          </a:xfrm>
        </p:spPr>
        <p:txBody>
          <a:bodyPr/>
          <a:lstStyle/>
          <a:p>
            <a:r>
              <a:rPr lang="en-US" dirty="0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00332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E3C18381-673F-8A45-A129-63B3097CC2F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11150" y="1052622"/>
            <a:ext cx="8520600" cy="3872425"/>
          </a:xfrm>
        </p:spPr>
        <p:txBody>
          <a:bodyPr lIns="90000"/>
          <a:lstStyle>
            <a:lvl1pPr marL="10160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>
                <a:srgbClr val="434343"/>
              </a:buClr>
              <a:buSzPts val="2000"/>
              <a:buFont typeface="Arial" panose="020B0604020202020204" pitchFamily="34" charset="0"/>
              <a:buNone/>
              <a:tabLst/>
              <a:defRPr sz="2800">
                <a:solidFill>
                  <a:schemeClr val="tx1"/>
                </a:solidFill>
              </a:defRPr>
            </a:lvl1pPr>
            <a:lvl2pPr marL="571500" indent="0">
              <a:buNone/>
              <a:defRPr/>
            </a:lvl2pPr>
            <a:lvl3pPr marL="1041400" indent="0">
              <a:buNone/>
              <a:defRPr/>
            </a:lvl3pPr>
            <a:lvl4pPr marL="1511300" indent="0">
              <a:buNone/>
              <a:defRPr/>
            </a:lvl4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1251D9C-BA04-EF4E-809C-F5C2E7AB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8453"/>
            <a:ext cx="8520600" cy="64384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63273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D102DBD0-EE33-2245-B165-53000FB4296B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3922162" y="1056905"/>
            <a:ext cx="4910138" cy="3868142"/>
          </a:xfrm>
        </p:spPr>
        <p:txBody>
          <a:bodyPr/>
          <a:lstStyle>
            <a:lvl1pPr marL="10160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chart</a:t>
            </a:r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4695658-41CC-AA4A-BEBB-72B1F46E186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11700" y="1056904"/>
            <a:ext cx="3393525" cy="3868143"/>
          </a:xfrm>
        </p:spPr>
        <p:txBody>
          <a:bodyPr/>
          <a:lstStyle>
            <a:lvl1pPr marL="101600" indent="0">
              <a:lnSpc>
                <a:spcPct val="100000"/>
              </a:lnSpc>
              <a:spcAft>
                <a:spcPts val="1200"/>
              </a:spcAft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22B4D4C-1314-5D42-A898-9CCE11CEE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8453"/>
            <a:ext cx="8520600" cy="64384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162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1_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29C771BC-E326-6643-95A5-26B5F9D126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1700" y="1056904"/>
            <a:ext cx="3877679" cy="3868143"/>
          </a:xfrm>
        </p:spPr>
        <p:txBody>
          <a:bodyPr/>
          <a:lstStyle>
            <a:lvl1pPr marL="201613" indent="-201613">
              <a:lnSpc>
                <a:spcPct val="100000"/>
              </a:lnSpc>
              <a:spcAft>
                <a:spcPts val="1200"/>
              </a:spcAft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for bullet points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67951CC-8CFC-7D41-9D92-03805D44A6B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572000" y="1058347"/>
            <a:ext cx="4260300" cy="3460489"/>
          </a:xfrm>
        </p:spPr>
        <p:txBody>
          <a:bodyPr/>
          <a:lstStyle>
            <a:lvl1pPr marL="10160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add icons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A62843B1-DF8D-414B-966D-B87D3E086B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700" y="218453"/>
            <a:ext cx="8520600" cy="64384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for title header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69843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 preserve="1" userDrawn="1">
  <p:cSld name="1_Caption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88390A7E-BD9A-2542-A25D-B61EF78F7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8453"/>
            <a:ext cx="8520600" cy="64384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1" name="Text Placeholder 8">
            <a:extLst>
              <a:ext uri="{FF2B5EF4-FFF2-40B4-BE49-F238E27FC236}">
                <a16:creationId xmlns:a16="http://schemas.microsoft.com/office/drawing/2014/main" id="{29C771BC-E326-6643-95A5-26B5F9D1269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11700" y="1056904"/>
            <a:ext cx="3393525" cy="3868143"/>
          </a:xfrm>
        </p:spPr>
        <p:txBody>
          <a:bodyPr/>
          <a:lstStyle>
            <a:lvl1pPr marL="558800" indent="-457200"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  <a:buSzPct val="84000"/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GB" dirty="0"/>
              <a:t>Bullet text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667951CC-8CFC-7D41-9D92-03805D44A6B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22162" y="1056904"/>
            <a:ext cx="4910138" cy="3868142"/>
          </a:xfrm>
        </p:spPr>
        <p:txBody>
          <a:bodyPr/>
          <a:lstStyle>
            <a:lvl1pPr marL="10160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0276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dia Placeholder 4">
            <a:extLst>
              <a:ext uri="{FF2B5EF4-FFF2-40B4-BE49-F238E27FC236}">
                <a16:creationId xmlns:a16="http://schemas.microsoft.com/office/drawing/2014/main" id="{E72A6271-8FD0-D549-AC18-DC09D52765D7}"/>
              </a:ext>
            </a:extLst>
          </p:cNvPr>
          <p:cNvSpPr>
            <a:spLocks noGrp="1"/>
          </p:cNvSpPr>
          <p:nvPr>
            <p:ph type="media" sz="quarter" idx="11"/>
          </p:nvPr>
        </p:nvSpPr>
        <p:spPr>
          <a:xfrm>
            <a:off x="311700" y="1056904"/>
            <a:ext cx="8520600" cy="3721051"/>
          </a:xfrm>
        </p:spPr>
        <p:txBody>
          <a:bodyPr/>
          <a:lstStyle>
            <a:lvl1pPr marL="101600" indent="0">
              <a:buNone/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media</a:t>
            </a:r>
            <a:endParaRPr lang="en-GB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3B5686ED-2CD3-C646-97A0-2F78A53EB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218453"/>
            <a:ext cx="8520600" cy="64384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782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 hasCustomPrompt="1"/>
          </p:nvPr>
        </p:nvSpPr>
        <p:spPr>
          <a:xfrm>
            <a:off x="311699" y="196126"/>
            <a:ext cx="4749399" cy="1951652"/>
          </a:xfrm>
          <a:prstGeom prst="rect">
            <a:avLst/>
          </a:prstGeom>
        </p:spPr>
        <p:txBody>
          <a:bodyPr spcFirstLastPara="1" wrap="square" lIns="90000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3200" b="1"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r>
              <a:rPr lang="en-GB" dirty="0"/>
              <a:t>The end.</a:t>
            </a:r>
            <a:endParaRPr dirty="0"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2250891"/>
            <a:ext cx="4749398" cy="2273261"/>
          </a:xfrm>
          <a:prstGeom prst="rect">
            <a:avLst/>
          </a:prstGeom>
        </p:spPr>
        <p:txBody>
          <a:bodyPr spcFirstLastPara="1" wrap="square" lIns="90000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pic>
        <p:nvPicPr>
          <p:cNvPr id="13" name="Google Shape;13;p2" descr="Edinburgh College logo."/>
          <p:cNvPicPr preferRelativeResize="0"/>
          <p:nvPr/>
        </p:nvPicPr>
        <p:blipFill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30500" y="196125"/>
            <a:ext cx="1008926" cy="100892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8B32D7E7-CAB1-A04D-9CDF-62CBBC3BF7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5225"/>
            <a:ext cx="9144000" cy="393900"/>
            <a:chOff x="0" y="4735225"/>
            <a:chExt cx="9144000" cy="393900"/>
          </a:xfrm>
        </p:grpSpPr>
        <p:sp>
          <p:nvSpPr>
            <p:cNvPr id="8" name="Google Shape;10;p2">
              <a:extLst>
                <a:ext uri="{FF2B5EF4-FFF2-40B4-BE49-F238E27FC236}">
                  <a16:creationId xmlns:a16="http://schemas.microsoft.com/office/drawing/2014/main" id="{5963A448-C9A3-9E4D-92DE-979ECEF6B5A8}"/>
                </a:ext>
              </a:extLst>
            </p:cNvPr>
            <p:cNvSpPr/>
            <p:nvPr/>
          </p:nvSpPr>
          <p:spPr>
            <a:xfrm>
              <a:off x="0" y="4735225"/>
              <a:ext cx="9144000" cy="393900"/>
            </a:xfrm>
            <a:prstGeom prst="rect">
              <a:avLst/>
            </a:prstGeom>
            <a:solidFill>
              <a:srgbClr val="21333A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  <a:reflection endPos="30000" dist="38100" dir="5400000" fadeDir="5400012" sy="-100000" algn="bl" rotWithShape="0"/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pic>
          <p:nvPicPr>
            <p:cNvPr id="9" name="Google Shape;14;p2">
              <a:extLst>
                <a:ext uri="{FF2B5EF4-FFF2-40B4-BE49-F238E27FC236}">
                  <a16:creationId xmlns:a16="http://schemas.microsoft.com/office/drawing/2014/main" id="{ADA04CFE-091E-164D-8EE2-B76618024697}"/>
                </a:ext>
              </a:extLst>
            </p:cNvPr>
            <p:cNvPicPr preferRelativeResize="0"/>
            <p:nvPr/>
          </p:nvPicPr>
          <p:blipFill rotWithShape="1">
            <a:blip r:embed="rId3" cstate="screen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3422462" y="4844162"/>
              <a:ext cx="2299076" cy="187675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2973063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18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029900"/>
            <a:ext cx="8520600" cy="3587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000"/>
              <a:buChar char="●"/>
              <a:defRPr sz="2000">
                <a:solidFill>
                  <a:srgbClr val="434343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800"/>
              <a:buChar char="○"/>
              <a:defRPr sz="1800">
                <a:solidFill>
                  <a:srgbClr val="434343"/>
                </a:solidFill>
              </a:defRPr>
            </a:lvl2pPr>
            <a:lvl3pPr marL="1371600" lvl="2" indent="-330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600"/>
              <a:buChar char="■"/>
              <a:defRPr sz="1600">
                <a:solidFill>
                  <a:srgbClr val="434343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●"/>
              <a:defRPr>
                <a:solidFill>
                  <a:srgbClr val="434343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400"/>
              <a:buChar char="○"/>
              <a:defRPr>
                <a:solidFill>
                  <a:srgbClr val="434343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400"/>
              <a:buChar char="■"/>
              <a:defRPr>
                <a:solidFill>
                  <a:srgbClr val="434343"/>
                </a:solidFill>
              </a:defRPr>
            </a:lvl9pPr>
          </a:lstStyle>
          <a:p>
            <a:endParaRPr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E8A36F-1625-694B-B6F3-BED2D628C7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774900" y="4714356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A6BB7B-04B0-6A4A-A0B2-BB9F7F545DFF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8" r:id="rId1"/>
    <p:sldLayoutId id="2147483662" r:id="rId2"/>
    <p:sldLayoutId id="2147483659" r:id="rId3"/>
    <p:sldLayoutId id="2147483664" r:id="rId4"/>
    <p:sldLayoutId id="2147483661" r:id="rId5"/>
    <p:sldLayoutId id="2147483660" r:id="rId6"/>
    <p:sldLayoutId id="214748366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3200" b="1" i="0" u="none" strike="noStrike" cap="none">
          <a:solidFill>
            <a:srgbClr val="000000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lang="en-GB" sz="2800" b="0" i="0" u="none" strike="noStrike" cap="none" dirty="0" smtClean="0">
          <a:solidFill>
            <a:schemeClr val="tx1"/>
          </a:solidFill>
          <a:latin typeface="Arial" panose="020B0604020202020204" pitchFamily="34" charset="0"/>
          <a:ea typeface="Arial" panose="020B0604020202020204" pitchFamily="34" charset="0"/>
          <a:cs typeface="Arial" panose="020B0604020202020204" pitchFamily="34" charset="0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fc.ac.uk/web/FILES/Review/Review_of_Coherent_Provision_and_Sustainability_-_Progress_Update_-_March_2021_-_Phase_2_report.pdf" TargetMode="External"/><Relationship Id="rId3" Type="http://schemas.openxmlformats.org/officeDocument/2006/relationships/image" Target="../media/image10.png"/><Relationship Id="rId7" Type="http://schemas.openxmlformats.org/officeDocument/2006/relationships/hyperlink" Target="http://www.sfc.ac.uk/web/FILES/corporatepublications_sfccp052020/Review_of_Coherent_Provision_and_Sustainability_Phaae_1_Report.pdf" TargetMode="External"/><Relationship Id="rId2" Type="http://schemas.openxmlformats.org/officeDocument/2006/relationships/hyperlink" Target="https://scqf.org.uk/media/eumcksg2/micro-credentials-report-final-19032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fc.ac.uk/review/review.aspx" TargetMode="External"/><Relationship Id="rId5" Type="http://schemas.openxmlformats.org/officeDocument/2006/relationships/hyperlink" Target="http://www.sfc.ac.uk/web/FILES/committeepapers_05032020/RKEC_20_01_Cumberford-Little.pdf" TargetMode="External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399BA91-1255-4A25-8850-FF661F3957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59" y="1584004"/>
            <a:ext cx="3218967" cy="126807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B2C805F-9CAE-4053-94C6-E68E6769F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9115" y="190568"/>
            <a:ext cx="3218967" cy="153022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6B52418-B858-412D-B632-14F0DC371D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0217" y="1474266"/>
            <a:ext cx="2450804" cy="148755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4736E27-E1EB-4BA7-8C8E-FBC30641E5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97845" y="1807575"/>
            <a:ext cx="3200677" cy="157290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6CE54F1-7986-45FA-B490-58BE79EF0A0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0195" y="3058867"/>
            <a:ext cx="2914141" cy="134733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93CBADF-10CB-4D53-8DB1-94D1C51A585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42029" y="3131462"/>
            <a:ext cx="2517866" cy="148755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642BF3-100A-4373-87CE-A00EB30E7B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393652" y="3616740"/>
            <a:ext cx="2809061" cy="92476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3C40539-4D14-40D4-B964-C70881053CD4}"/>
              </a:ext>
            </a:extLst>
          </p:cNvPr>
          <p:cNvSpPr/>
          <p:nvPr/>
        </p:nvSpPr>
        <p:spPr>
          <a:xfrm>
            <a:off x="404946" y="519159"/>
            <a:ext cx="2534195" cy="695003"/>
          </a:xfrm>
          <a:prstGeom prst="rect">
            <a:avLst/>
          </a:prstGeom>
          <a:solidFill>
            <a:srgbClr val="0033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College Microcredentials Consortium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AFFE7E-7366-46C5-A46A-F81115ACF35B}"/>
              </a:ext>
            </a:extLst>
          </p:cNvPr>
          <p:cNvSpPr/>
          <p:nvPr/>
        </p:nvSpPr>
        <p:spPr>
          <a:xfrm>
            <a:off x="6398522" y="549679"/>
            <a:ext cx="2534195" cy="695003"/>
          </a:xfrm>
          <a:prstGeom prst="rect">
            <a:avLst/>
          </a:prstGeom>
          <a:solidFill>
            <a:srgbClr val="0033CC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Kerry Heathcote</a:t>
            </a:r>
          </a:p>
          <a:p>
            <a:pPr algn="ctr"/>
            <a:r>
              <a:rPr lang="en-GB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June 09 2022</a:t>
            </a:r>
          </a:p>
          <a:p>
            <a:pPr algn="ctr"/>
            <a:endParaRPr lang="en-GB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434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CB742C6-D8E2-46E1-8014-6F52607DB04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063" y="400671"/>
            <a:ext cx="2388115" cy="4167441"/>
          </a:xfrm>
          <a:ln w="28575">
            <a:solidFill>
              <a:schemeClr val="tx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/>
            <a:endParaRPr lang="en-GB" sz="16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ctr"/>
            <a:r>
              <a:rPr lang="en-GB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Exploration of Recognition for    Micro-credentials: </a:t>
            </a:r>
            <a:r>
              <a:rPr lang="en-GB" sz="16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Project Group Report</a:t>
            </a:r>
            <a:r>
              <a:rPr lang="en-GB" sz="1600" dirty="0">
                <a:solidFill>
                  <a:srgbClr val="0070C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                                     </a:t>
            </a:r>
            <a:r>
              <a:rPr lang="en-GB" sz="16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October 2020 -   March 2021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92734B-BB71-4A97-910F-243C3FEF9028}"/>
              </a:ext>
            </a:extLst>
          </p:cNvPr>
          <p:cNvSpPr/>
          <p:nvPr/>
        </p:nvSpPr>
        <p:spPr>
          <a:xfrm>
            <a:off x="4256962" y="2207393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endParaRPr lang="en-GB" sz="1200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6CF194-3CE4-4733-AB4D-37ACAF32B7F1}"/>
              </a:ext>
            </a:extLst>
          </p:cNvPr>
          <p:cNvGrpSpPr/>
          <p:nvPr/>
        </p:nvGrpSpPr>
        <p:grpSpPr>
          <a:xfrm>
            <a:off x="815843" y="2583778"/>
            <a:ext cx="938554" cy="1470204"/>
            <a:chOff x="815843" y="2583778"/>
            <a:chExt cx="938554" cy="147020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E1D944B1-FF06-4CF5-ABE1-0C863D8F50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15843" y="2583778"/>
              <a:ext cx="938554" cy="621475"/>
            </a:xfrm>
            <a:prstGeom prst="rect">
              <a:avLst/>
            </a:prstGeom>
          </p:spPr>
        </p:pic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D3C2092-44CA-4A73-AC63-2D8146C13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64011" y="3408646"/>
              <a:ext cx="842218" cy="645336"/>
            </a:xfrm>
            <a:prstGeom prst="rect">
              <a:avLst/>
            </a:prstGeom>
          </p:spPr>
        </p:pic>
      </p:grpSp>
      <p:sp>
        <p:nvSpPr>
          <p:cNvPr id="6" name="Rectangle 5">
            <a:extLst>
              <a:ext uri="{FF2B5EF4-FFF2-40B4-BE49-F238E27FC236}">
                <a16:creationId xmlns:a16="http://schemas.microsoft.com/office/drawing/2014/main" id="{B4E1F71A-110E-49B7-93A1-C5559A6FD969}"/>
              </a:ext>
            </a:extLst>
          </p:cNvPr>
          <p:cNvSpPr/>
          <p:nvPr/>
        </p:nvSpPr>
        <p:spPr>
          <a:xfrm>
            <a:off x="3182466" y="499232"/>
            <a:ext cx="57412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GB" sz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en-GB" sz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algn="just"/>
            <a:endParaRPr lang="en-GB" sz="12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95F4F02-E944-4D62-940A-0661632A0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72311"/>
              </p:ext>
            </p:extLst>
          </p:nvPr>
        </p:nvGraphicFramePr>
        <p:xfrm>
          <a:off x="2649021" y="400671"/>
          <a:ext cx="6349784" cy="416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9784">
                  <a:extLst>
                    <a:ext uri="{9D8B030D-6E8A-4147-A177-3AD203B41FA5}">
                      <a16:colId xmlns:a16="http://schemas.microsoft.com/office/drawing/2014/main" val="2341126105"/>
                    </a:ext>
                  </a:extLst>
                </a:gridCol>
              </a:tblGrid>
              <a:tr h="7901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Background:</a:t>
                      </a: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 February 2020 – the </a:t>
                      </a:r>
                      <a:r>
                        <a:rPr lang="en-GB" sz="120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Cumberford Little Report</a:t>
                      </a:r>
                      <a:r>
                        <a:rPr lang="en-GB" sz="1200" dirty="0">
                          <a:solidFill>
                            <a:schemeClr val="bg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 </a:t>
                      </a: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identified a number of actions to respond to changes in the skills system and the wish from employers to have recognition from smaller pieces of learning. </a:t>
                      </a:r>
                    </a:p>
                  </a:txBody>
                  <a:tcPr anchor="ctr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7201196"/>
                  </a:ext>
                </a:extLst>
              </a:tr>
              <a:tr h="8759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Economic challenges in the shape of Brexit and COVID-19 have resulted in unprecedented change and a negative impact on Scotland’s productivity, driving the need for ever greater College partnerships and collaboration with industry.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658296"/>
                  </a:ext>
                </a:extLst>
              </a:tr>
              <a:tr h="11413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The Scottish Funding Council, at the request of Scottish Ministers, launched a consultation in Summer 2020, entitled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Review of Coherent Provision and Sustainability</a:t>
                      </a: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, which provided an opportunity for everyone interested in tertiary education, skills, research and innovation in Scotland, to consider what the future could or should look like at a time of great uncertainty.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0498039"/>
                  </a:ext>
                </a:extLst>
              </a:tr>
              <a:tr h="13599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The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Phase One Report </a:t>
                      </a: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published in October 2020, summarised the responses from across the education sector and amongst those areas highlighted as essential for an integrated tertiary system were the need for a responsive digital infrastructure and a responsive system which supported flexible entry and certificated exit points, along with “stackable” qualifications and micro-credentials with currency across providers and post-graduate offers. The </a:t>
                      </a:r>
                      <a:r>
                        <a:rPr lang="en-GB" sz="1200" dirty="0">
                          <a:solidFill>
                            <a:schemeClr val="tx1"/>
                          </a:solidFill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March 2021 Update </a:t>
                      </a:r>
                      <a:r>
                        <a:rPr lang="en-GB" sz="120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has since been published.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349729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08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EBF9D1-8A4B-41D1-995A-2AEFC8144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6244703"/>
              </p:ext>
            </p:extLst>
          </p:nvPr>
        </p:nvGraphicFramePr>
        <p:xfrm>
          <a:off x="251630" y="186885"/>
          <a:ext cx="3753042" cy="4630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3042">
                  <a:extLst>
                    <a:ext uri="{9D8B030D-6E8A-4147-A177-3AD203B41FA5}">
                      <a16:colId xmlns:a16="http://schemas.microsoft.com/office/drawing/2014/main" val="1853972463"/>
                    </a:ext>
                  </a:extLst>
                </a:gridCol>
              </a:tblGrid>
              <a:tr h="1157705">
                <a:tc>
                  <a:txBody>
                    <a:bodyPr/>
                    <a:lstStyle/>
                    <a:p>
                      <a:pPr algn="l"/>
                      <a:endParaRPr lang="en-GB" b="1" dirty="0"/>
                    </a:p>
                    <a:p>
                      <a:r>
                        <a:rPr lang="en-GB" sz="18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Identified Key Factors: </a:t>
                      </a:r>
                    </a:p>
                    <a:p>
                      <a:r>
                        <a:rPr lang="en-GB" sz="1800" b="1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Employer Consultation</a:t>
                      </a:r>
                    </a:p>
                    <a:p>
                      <a:endParaRPr lang="en-GB" b="1" dirty="0"/>
                    </a:p>
                  </a:txBody>
                  <a:tcPr anchor="ctr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39166"/>
                  </a:ext>
                </a:extLst>
              </a:tr>
              <a:tr h="1157705">
                <a:tc>
                  <a:txBody>
                    <a:bodyPr/>
                    <a:lstStyle/>
                    <a:p>
                      <a:endParaRPr lang="en-GB" b="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r>
                        <a:rPr lang="en-GB" b="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Ensure the work is targeted at the sectors most in need and/or ready to deliver</a:t>
                      </a:r>
                    </a:p>
                    <a:p>
                      <a:endParaRPr lang="en-GB" b="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166418"/>
                  </a:ext>
                </a:extLst>
              </a:tr>
              <a:tr h="1157705">
                <a:tc>
                  <a:txBody>
                    <a:bodyPr/>
                    <a:lstStyle/>
                    <a:p>
                      <a:endParaRPr lang="en-GB" b="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r>
                        <a:rPr lang="en-GB" b="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Identify a small group of colleges to take the pilot forward in a timely manner</a:t>
                      </a:r>
                    </a:p>
                    <a:p>
                      <a:endParaRPr lang="en-GB" b="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704627"/>
                  </a:ext>
                </a:extLst>
              </a:tr>
              <a:tr h="1157705">
                <a:tc>
                  <a:txBody>
                    <a:bodyPr/>
                    <a:lstStyle/>
                    <a:p>
                      <a:endParaRPr lang="en-GB" b="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  <a:p>
                      <a:r>
                        <a:rPr lang="en-GB" b="0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Identify other key organisations / potential stakeholders for input / involvement</a:t>
                      </a:r>
                    </a:p>
                    <a:p>
                      <a:endParaRPr lang="en-GB" b="0" dirty="0">
                        <a:latin typeface="Lato" panose="020F0502020204030203" pitchFamily="34" charset="0"/>
                        <a:ea typeface="Lato" panose="020F0502020204030203" pitchFamily="34" charset="0"/>
                        <a:cs typeface="Lato" panose="020F0502020204030203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5655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24D177F8-48B3-4B4A-A221-B8DEE837AFBD}"/>
              </a:ext>
            </a:extLst>
          </p:cNvPr>
          <p:cNvSpPr/>
          <p:nvPr/>
        </p:nvSpPr>
        <p:spPr>
          <a:xfrm>
            <a:off x="4151509" y="186885"/>
            <a:ext cx="4634069" cy="4630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en-GB" sz="1100" b="1" dirty="0">
              <a:solidFill>
                <a:schemeClr val="tx1"/>
              </a:solidFill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118 employer responses received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96% agree that micro-credentials could aid learner progression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93% agree they could help deal with new processes / change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90% agree they would result in standards of consistency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89% confirmed a largely online delivery method is preferred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89% need to be delivered </a:t>
            </a:r>
            <a:r>
              <a:rPr lang="en-GB" sz="1100" i="1" u="sng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and</a:t>
            </a: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assessed largely online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87% agree that making these ‘stackable’ is important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84% agree that government funding is important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83% agree micro-credentials could address existing skills gaps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77% confirmed a definite interest in offering micro-credentials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73% have over 100 employees.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73% want formal recognition for micro-credentials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64% confirmed changed processes following the pandemic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63% currently deliver in-house bespoke training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In-house funded currently (67 respondents)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FWDF funded currently (51 respondents)</a:t>
            </a:r>
          </a:p>
          <a:p>
            <a:endParaRPr lang="en-GB" sz="1100" b="1" dirty="0">
              <a:solidFill>
                <a:schemeClr val="tx1"/>
              </a:solidFill>
            </a:endParaRPr>
          </a:p>
          <a:p>
            <a:endParaRPr lang="en-GB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461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6759714-C689-4011-A40D-C61D59B37501}"/>
              </a:ext>
            </a:extLst>
          </p:cNvPr>
          <p:cNvSpPr/>
          <p:nvPr/>
        </p:nvSpPr>
        <p:spPr>
          <a:xfrm>
            <a:off x="150315" y="487238"/>
            <a:ext cx="3390622" cy="389120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Priority areas:</a:t>
            </a:r>
          </a:p>
          <a:p>
            <a:endParaRPr lang="en-GB" sz="400" b="1" dirty="0">
              <a:solidFill>
                <a:schemeClr val="tx1"/>
              </a:solidFill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Leadership &amp; Management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Soft Skills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Employability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Digital Skills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Change Management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Post-Pandemic Change / Return to Work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Health and Safety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Customer Service Excellence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Remote Working Support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Mental Health Support /Awareness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Assertiveness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Day Care – Children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Microsoft Office Packages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2079607-4E3B-4FA6-82B1-65727868B5E6}"/>
              </a:ext>
            </a:extLst>
          </p:cNvPr>
          <p:cNvSpPr/>
          <p:nvPr/>
        </p:nvSpPr>
        <p:spPr>
          <a:xfrm>
            <a:off x="3690974" y="1181378"/>
            <a:ext cx="5226096" cy="319706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Unique features: </a:t>
            </a:r>
          </a:p>
          <a:p>
            <a:endParaRPr lang="en-GB" sz="1100" b="1" dirty="0">
              <a:solidFill>
                <a:schemeClr val="tx1"/>
              </a:solidFill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‘Connectivity’ towards a bigger qualification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A stackable ‘building blocks’ approach towards job movement.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A focus on addressing skills gaps /imbalance of skills and job availability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Provide a solution to address change quickly; remove bureaucracy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Includes a digital offer in both delivery and assessment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Quick to market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Accessible to all: employed / unemployed / wishing to retrain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Flexibility: start dates, mode and format of delivery and assessment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en-GB" sz="1100" dirty="0">
                <a:solidFill>
                  <a:schemeClr val="tx1"/>
                </a:solidFill>
              </a:rPr>
              <a:t>Personalisation of offer for employers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A953D0D-8385-4CAE-9BE2-774916E550CB}"/>
              </a:ext>
            </a:extLst>
          </p:cNvPr>
          <p:cNvSpPr/>
          <p:nvPr/>
        </p:nvSpPr>
        <p:spPr>
          <a:xfrm>
            <a:off x="3690974" y="626110"/>
            <a:ext cx="5226096" cy="369332"/>
          </a:xfrm>
          <a:prstGeom prst="rect">
            <a:avLst/>
          </a:prstGeom>
          <a:solidFill>
            <a:srgbClr val="0033CC"/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Identified Key Factors: Reported by Employers</a:t>
            </a:r>
          </a:p>
        </p:txBody>
      </p:sp>
    </p:spTree>
    <p:extLst>
      <p:ext uri="{BB962C8B-B14F-4D97-AF65-F5344CB8AC3E}">
        <p14:creationId xmlns:p14="http://schemas.microsoft.com/office/powerpoint/2010/main" val="2222846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4EBF9D1-8A4B-41D1-995A-2AEFC81448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688023"/>
              </p:ext>
            </p:extLst>
          </p:nvPr>
        </p:nvGraphicFramePr>
        <p:xfrm>
          <a:off x="253341" y="675930"/>
          <a:ext cx="5853545" cy="3894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53545">
                  <a:extLst>
                    <a:ext uri="{9D8B030D-6E8A-4147-A177-3AD203B41FA5}">
                      <a16:colId xmlns:a16="http://schemas.microsoft.com/office/drawing/2014/main" val="1853972463"/>
                    </a:ext>
                  </a:extLst>
                </a:gridCol>
              </a:tblGrid>
              <a:tr h="268239">
                <a:tc>
                  <a:txBody>
                    <a:bodyPr/>
                    <a:lstStyle/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Review of Potential Model for Skills Recognition</a:t>
                      </a:r>
                    </a:p>
                  </a:txBody>
                  <a:tcPr anchor="ctr"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2139166"/>
                  </a:ext>
                </a:extLst>
              </a:tr>
              <a:tr h="598266">
                <a:tc>
                  <a:txBody>
                    <a:bodyPr/>
                    <a:lstStyle/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Explore the need for recognition and credit-rating requirements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06166418"/>
                  </a:ext>
                </a:extLst>
              </a:tr>
              <a:tr h="598266">
                <a:tc>
                  <a:txBody>
                    <a:bodyPr/>
                    <a:lstStyle/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Establish a working group of colleges / stakeholders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9704627"/>
                  </a:ext>
                </a:extLst>
              </a:tr>
              <a:tr h="598266">
                <a:tc>
                  <a:txBody>
                    <a:bodyPr/>
                    <a:lstStyle/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Identify the type and nature of programmes: do these already exist? </a:t>
                      </a:r>
                    </a:p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Do additional courses require development?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42375655"/>
                  </a:ext>
                </a:extLst>
              </a:tr>
              <a:tr h="598266">
                <a:tc>
                  <a:txBody>
                    <a:bodyPr/>
                    <a:lstStyle/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Consider: digital pedagogy; delivery methods; assessment strategies; quality assurance of online/hybrid/face-to-face models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5757438"/>
                  </a:ext>
                </a:extLst>
              </a:tr>
              <a:tr h="598266">
                <a:tc>
                  <a:txBody>
                    <a:bodyPr/>
                    <a:lstStyle/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Review certification options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03108049"/>
                  </a:ext>
                </a:extLst>
              </a:tr>
              <a:tr h="598266">
                <a:tc>
                  <a:txBody>
                    <a:bodyPr/>
                    <a:lstStyle/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Review the principles and quality assurance of the SCQF: </a:t>
                      </a:r>
                    </a:p>
                    <a:p>
                      <a:r>
                        <a:rPr lang="en-GB" dirty="0">
                          <a:latin typeface="Lato" panose="020F0502020204030203" pitchFamily="34" charset="0"/>
                          <a:ea typeface="Lato" panose="020F0502020204030203" pitchFamily="34" charset="0"/>
                          <a:cs typeface="Lato" panose="020F0502020204030203" pitchFamily="34" charset="0"/>
                        </a:rPr>
                        <a:t>are adaptations required?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3041865"/>
                  </a:ext>
                </a:extLst>
              </a:tr>
            </a:tbl>
          </a:graphicData>
        </a:graphic>
      </p:graphicFrame>
      <p:grpSp>
        <p:nvGrpSpPr>
          <p:cNvPr id="17" name="Group 16">
            <a:extLst>
              <a:ext uri="{FF2B5EF4-FFF2-40B4-BE49-F238E27FC236}">
                <a16:creationId xmlns:a16="http://schemas.microsoft.com/office/drawing/2014/main" id="{52B8276D-2DA9-466C-A31F-9D3979140805}"/>
              </a:ext>
            </a:extLst>
          </p:cNvPr>
          <p:cNvGrpSpPr/>
          <p:nvPr/>
        </p:nvGrpSpPr>
        <p:grpSpPr>
          <a:xfrm>
            <a:off x="6244046" y="979056"/>
            <a:ext cx="2416628" cy="3520768"/>
            <a:chOff x="6244046" y="979056"/>
            <a:chExt cx="2416628" cy="3520768"/>
          </a:xfrm>
          <a:solidFill>
            <a:srgbClr val="0033CC"/>
          </a:solidFill>
        </p:grpSpPr>
        <p:sp>
          <p:nvSpPr>
            <p:cNvPr id="10" name="Arrow: Right 9">
              <a:extLst>
                <a:ext uri="{FF2B5EF4-FFF2-40B4-BE49-F238E27FC236}">
                  <a16:creationId xmlns:a16="http://schemas.microsoft.com/office/drawing/2014/main" id="{07393A35-DCB1-417E-9088-A506F6588D67}"/>
                </a:ext>
              </a:extLst>
            </p:cNvPr>
            <p:cNvSpPr/>
            <p:nvPr/>
          </p:nvSpPr>
          <p:spPr>
            <a:xfrm>
              <a:off x="6244046" y="979056"/>
              <a:ext cx="2416628" cy="540260"/>
            </a:xfrm>
            <a:prstGeom prst="rightArrow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COMPLETE</a:t>
              </a:r>
            </a:p>
          </p:txBody>
        </p:sp>
        <p:sp>
          <p:nvSpPr>
            <p:cNvPr id="12" name="Arrow: Right 11">
              <a:extLst>
                <a:ext uri="{FF2B5EF4-FFF2-40B4-BE49-F238E27FC236}">
                  <a16:creationId xmlns:a16="http://schemas.microsoft.com/office/drawing/2014/main" id="{FB471853-308B-4C92-8EB9-E7B290106E08}"/>
                </a:ext>
              </a:extLst>
            </p:cNvPr>
            <p:cNvSpPr/>
            <p:nvPr/>
          </p:nvSpPr>
          <p:spPr>
            <a:xfrm>
              <a:off x="6244046" y="1586643"/>
              <a:ext cx="2416628" cy="540260"/>
            </a:xfrm>
            <a:prstGeom prst="rightArrow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COMPLETE</a:t>
              </a:r>
            </a:p>
          </p:txBody>
        </p:sp>
        <p:sp>
          <p:nvSpPr>
            <p:cNvPr id="13" name="Arrow: Right 12">
              <a:extLst>
                <a:ext uri="{FF2B5EF4-FFF2-40B4-BE49-F238E27FC236}">
                  <a16:creationId xmlns:a16="http://schemas.microsoft.com/office/drawing/2014/main" id="{4C1BF2A0-D58D-4900-B6D0-4106006B064F}"/>
                </a:ext>
              </a:extLst>
            </p:cNvPr>
            <p:cNvSpPr/>
            <p:nvPr/>
          </p:nvSpPr>
          <p:spPr>
            <a:xfrm>
              <a:off x="6244046" y="2194230"/>
              <a:ext cx="2416628" cy="540260"/>
            </a:xfrm>
            <a:prstGeom prst="rightArrow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ONGOING</a:t>
              </a:r>
            </a:p>
          </p:txBody>
        </p:sp>
        <p:sp>
          <p:nvSpPr>
            <p:cNvPr id="14" name="Arrow: Right 13">
              <a:extLst>
                <a:ext uri="{FF2B5EF4-FFF2-40B4-BE49-F238E27FC236}">
                  <a16:creationId xmlns:a16="http://schemas.microsoft.com/office/drawing/2014/main" id="{B82F3A23-2239-4B44-B03E-0B6DE359246C}"/>
                </a:ext>
              </a:extLst>
            </p:cNvPr>
            <p:cNvSpPr/>
            <p:nvPr/>
          </p:nvSpPr>
          <p:spPr>
            <a:xfrm>
              <a:off x="6244046" y="2783708"/>
              <a:ext cx="2416628" cy="540260"/>
            </a:xfrm>
            <a:prstGeom prst="rightArrow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ONGOING</a:t>
              </a:r>
            </a:p>
          </p:txBody>
        </p:sp>
        <p:sp>
          <p:nvSpPr>
            <p:cNvPr id="15" name="Arrow: Right 14">
              <a:extLst>
                <a:ext uri="{FF2B5EF4-FFF2-40B4-BE49-F238E27FC236}">
                  <a16:creationId xmlns:a16="http://schemas.microsoft.com/office/drawing/2014/main" id="{C2035CF0-3D10-440F-B6D6-20C72A34FC21}"/>
                </a:ext>
              </a:extLst>
            </p:cNvPr>
            <p:cNvSpPr/>
            <p:nvPr/>
          </p:nvSpPr>
          <p:spPr>
            <a:xfrm>
              <a:off x="6244046" y="3371636"/>
              <a:ext cx="2416628" cy="540260"/>
            </a:xfrm>
            <a:prstGeom prst="rightArrow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COMPLETE</a:t>
              </a:r>
            </a:p>
          </p:txBody>
        </p:sp>
        <p:sp>
          <p:nvSpPr>
            <p:cNvPr id="16" name="Arrow: Right 15">
              <a:extLst>
                <a:ext uri="{FF2B5EF4-FFF2-40B4-BE49-F238E27FC236}">
                  <a16:creationId xmlns:a16="http://schemas.microsoft.com/office/drawing/2014/main" id="{2C78C39D-C52B-4426-A455-A247E32AAD61}"/>
                </a:ext>
              </a:extLst>
            </p:cNvPr>
            <p:cNvSpPr/>
            <p:nvPr/>
          </p:nvSpPr>
          <p:spPr>
            <a:xfrm>
              <a:off x="6244046" y="3959564"/>
              <a:ext cx="2416628" cy="540260"/>
            </a:xfrm>
            <a:prstGeom prst="rightArrow">
              <a:avLst/>
            </a:prstGeom>
            <a:grpFill/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COMPLETE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04015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F18EE52-559E-4B9E-B1B2-A1C21A3810DE}"/>
              </a:ext>
            </a:extLst>
          </p:cNvPr>
          <p:cNvSpPr/>
          <p:nvPr/>
        </p:nvSpPr>
        <p:spPr>
          <a:xfrm>
            <a:off x="3215474" y="971550"/>
            <a:ext cx="5737608" cy="32004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1600" b="1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Review and evaluate the ‘proof-of-concept’ exercise.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1600" b="1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Credit-rate and publish micro-credentials for use.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1600" b="1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Work with The QAA and HEI partners on the tertiary model.</a:t>
            </a:r>
          </a:p>
          <a:p>
            <a:pPr marL="285750" indent="-285750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en-GB" sz="1600" b="1" dirty="0">
                <a:solidFill>
                  <a:schemeClr val="tx1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Ensure access and upskilling for employment, for all. </a:t>
            </a:r>
          </a:p>
          <a:p>
            <a:endParaRPr lang="en-GB" b="1" dirty="0">
              <a:solidFill>
                <a:schemeClr val="tx1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E887DAF-2874-4B92-A59A-A4679A093B8F}"/>
              </a:ext>
            </a:extLst>
          </p:cNvPr>
          <p:cNvGrpSpPr/>
          <p:nvPr/>
        </p:nvGrpSpPr>
        <p:grpSpPr>
          <a:xfrm>
            <a:off x="496388" y="993886"/>
            <a:ext cx="2625937" cy="3178064"/>
            <a:chOff x="496388" y="993886"/>
            <a:chExt cx="2625937" cy="3178064"/>
          </a:xfrm>
        </p:grpSpPr>
        <p:sp>
          <p:nvSpPr>
            <p:cNvPr id="5" name="Arrow: Right 4">
              <a:extLst>
                <a:ext uri="{FF2B5EF4-FFF2-40B4-BE49-F238E27FC236}">
                  <a16:creationId xmlns:a16="http://schemas.microsoft.com/office/drawing/2014/main" id="{F033B354-857A-4511-BE83-CB04EEE55F92}"/>
                </a:ext>
              </a:extLst>
            </p:cNvPr>
            <p:cNvSpPr/>
            <p:nvPr/>
          </p:nvSpPr>
          <p:spPr>
            <a:xfrm>
              <a:off x="568536" y="1906643"/>
              <a:ext cx="2553789" cy="1330213"/>
            </a:xfrm>
            <a:prstGeom prst="rightArrow">
              <a:avLst/>
            </a:prstGeom>
            <a:solidFill>
              <a:srgbClr val="0033CC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/>
                <a:t>NEXT STEPS</a:t>
              </a:r>
            </a:p>
          </p:txBody>
        </p:sp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0D10C102-1D98-45F4-A94B-4256DF7D45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6388" y="993886"/>
              <a:ext cx="2391109" cy="866896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2BB8B14-CC9E-4AF9-AEBC-FDB36780B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96388" y="3305054"/>
              <a:ext cx="2391109" cy="866896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 prst="angle"/>
            </a:sp3d>
          </p:spPr>
        </p:pic>
      </p:grpSp>
    </p:spTree>
    <p:extLst>
      <p:ext uri="{BB962C8B-B14F-4D97-AF65-F5344CB8AC3E}">
        <p14:creationId xmlns:p14="http://schemas.microsoft.com/office/powerpoint/2010/main" val="185991113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EC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213841"/>
      </a:accent1>
      <a:accent2>
        <a:srgbClr val="B2B2B2"/>
      </a:accent2>
      <a:accent3>
        <a:srgbClr val="9A81BA"/>
      </a:accent3>
      <a:accent4>
        <a:srgbClr val="F4956D"/>
      </a:accent4>
      <a:accent5>
        <a:srgbClr val="D55E65"/>
      </a:accent5>
      <a:accent6>
        <a:srgbClr val="000000"/>
      </a:accent6>
      <a:hlink>
        <a:srgbClr val="00A3FF"/>
      </a:hlink>
      <a:folHlink>
        <a:srgbClr val="7F7F7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SSIBILITY POWERPOINT TEMPLATE.potx" id="{4B8E952D-513E-43FE-8CC0-53042A58162F}" vid="{87951621-2429-47D8-B985-179A967947B0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ACCESSIBILITY POWERPOINT TEMPLATE (002)</Template>
  <TotalTime>0</TotalTime>
  <Words>672</Words>
  <Application>Microsoft Office PowerPoint</Application>
  <PresentationFormat>On-screen Show (16:9)</PresentationFormat>
  <Paragraphs>85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Lato</vt:lpstr>
      <vt:lpstr>Wingdings</vt:lpstr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Exploring the potential of micro-credentials and digital badging for tertiary education, widening access and employers</dc:title>
  <dc:creator>Kerry Heathcote, Assistant Principal Quality and Improvement, Edinburgh College</dc:creator>
  <cp:lastModifiedBy/>
  <cp:revision>1</cp:revision>
  <dcterms:created xsi:type="dcterms:W3CDTF">2022-08-09T12:38:15Z</dcterms:created>
  <dcterms:modified xsi:type="dcterms:W3CDTF">2022-08-09T12:38:31Z</dcterms:modified>
</cp:coreProperties>
</file>