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 id="2147483700" r:id="rId2"/>
    <p:sldMasterId id="2147483708" r:id="rId3"/>
  </p:sldMasterIdLst>
  <p:notesMasterIdLst>
    <p:notesMasterId r:id="rId39"/>
  </p:notesMasterIdLst>
  <p:sldIdLst>
    <p:sldId id="284" r:id="rId4"/>
    <p:sldId id="258" r:id="rId5"/>
    <p:sldId id="256" r:id="rId6"/>
    <p:sldId id="338" r:id="rId7"/>
    <p:sldId id="344" r:id="rId8"/>
    <p:sldId id="346" r:id="rId9"/>
    <p:sldId id="343" r:id="rId10"/>
    <p:sldId id="345" r:id="rId11"/>
    <p:sldId id="347" r:id="rId12"/>
    <p:sldId id="348" r:id="rId13"/>
    <p:sldId id="349" r:id="rId14"/>
    <p:sldId id="260" r:id="rId15"/>
    <p:sldId id="355" r:id="rId16"/>
    <p:sldId id="374" r:id="rId17"/>
    <p:sldId id="351" r:id="rId18"/>
    <p:sldId id="352" r:id="rId19"/>
    <p:sldId id="359" r:id="rId20"/>
    <p:sldId id="360" r:id="rId21"/>
    <p:sldId id="353" r:id="rId22"/>
    <p:sldId id="361" r:id="rId23"/>
    <p:sldId id="362" r:id="rId24"/>
    <p:sldId id="363" r:id="rId25"/>
    <p:sldId id="364" r:id="rId26"/>
    <p:sldId id="365" r:id="rId27"/>
    <p:sldId id="366" r:id="rId28"/>
    <p:sldId id="367" r:id="rId29"/>
    <p:sldId id="368" r:id="rId30"/>
    <p:sldId id="371" r:id="rId31"/>
    <p:sldId id="370" r:id="rId32"/>
    <p:sldId id="358" r:id="rId33"/>
    <p:sldId id="372" r:id="rId34"/>
    <p:sldId id="276" r:id="rId35"/>
    <p:sldId id="369" r:id="rId36"/>
    <p:sldId id="373" r:id="rId37"/>
    <p:sldId id="275"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6" autoAdjust="0"/>
    <p:restoredTop sz="94660"/>
  </p:normalViewPr>
  <p:slideViewPr>
    <p:cSldViewPr snapToGrid="0">
      <p:cViewPr varScale="1">
        <p:scale>
          <a:sx n="90" d="100"/>
          <a:sy n="90" d="100"/>
        </p:scale>
        <p:origin x="60" y="2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8554C-3F8A-43AC-ACA3-AB0F837B54F7}" type="datetimeFigureOut">
              <a:rPr lang="en-GB" smtClean="0"/>
              <a:t>09/08/2022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72EBF-1ABE-499C-B69C-B971E0248E0A}" type="slidenum">
              <a:rPr lang="en-GB" smtClean="0"/>
              <a:t>‹#›</a:t>
            </a:fld>
            <a:endParaRPr lang="en-GB"/>
          </a:p>
        </p:txBody>
      </p:sp>
    </p:spTree>
    <p:extLst>
      <p:ext uri="{BB962C8B-B14F-4D97-AF65-F5344CB8AC3E}">
        <p14:creationId xmlns:p14="http://schemas.microsoft.com/office/powerpoint/2010/main" val="290830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2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6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86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79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50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70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19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74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599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37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b19f6593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b19f6593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675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36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093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9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15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340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69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285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24E74E-9F91-524C-9C81-BFEE9EB1BE5C}" type="slidenum">
              <a:rPr lang="en-US" smtClean="0"/>
              <a:t>32</a:t>
            </a:fld>
            <a:endParaRPr lang="en-US"/>
          </a:p>
        </p:txBody>
      </p:sp>
    </p:spTree>
    <p:extLst>
      <p:ext uri="{BB962C8B-B14F-4D97-AF65-F5344CB8AC3E}">
        <p14:creationId xmlns:p14="http://schemas.microsoft.com/office/powerpoint/2010/main" val="1280459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1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34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3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62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55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72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06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91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24E74E-9F91-524C-9C81-BFEE9EB1BE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708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6510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3566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7470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65DEAA-FCB6-BD47-87DB-7BD4AB2A41CF}"/>
              </a:ext>
            </a:extLst>
          </p:cNvPr>
          <p:cNvCxnSpPr>
            <a:cxnSpLocks/>
          </p:cNvCxnSpPr>
          <p:nvPr userDrawn="1"/>
        </p:nvCxnSpPr>
        <p:spPr>
          <a:xfrm>
            <a:off x="11433071" y="6151709"/>
            <a:ext cx="0" cy="159457"/>
          </a:xfrm>
          <a:prstGeom prst="line">
            <a:avLst/>
          </a:prstGeom>
          <a:ln w="38100">
            <a:solidFill>
              <a:srgbClr val="E9531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0361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1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11A2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361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65DEAA-FCB6-BD47-87DB-7BD4AB2A41CF}"/>
              </a:ext>
            </a:extLst>
          </p:cNvPr>
          <p:cNvCxnSpPr>
            <a:cxnSpLocks/>
          </p:cNvCxnSpPr>
          <p:nvPr userDrawn="1"/>
        </p:nvCxnSpPr>
        <p:spPr>
          <a:xfrm>
            <a:off x="11433071" y="6151707"/>
            <a:ext cx="0" cy="159457"/>
          </a:xfrm>
          <a:prstGeom prst="line">
            <a:avLst/>
          </a:prstGeom>
          <a:ln w="38100">
            <a:solidFill>
              <a:srgbClr val="E9531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7199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7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400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68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17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55746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6971F-260D-BF45-9056-2AE2603F884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A0D21EF-622E-2D42-8796-D78996507C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B72646-F761-D949-9B8F-56E1C048E345}"/>
              </a:ext>
            </a:extLst>
          </p:cNvPr>
          <p:cNvSpPr>
            <a:spLocks noGrp="1"/>
          </p:cNvSpPr>
          <p:nvPr>
            <p:ph type="sldNum" sz="quarter" idx="12"/>
          </p:nvPr>
        </p:nvSpPr>
        <p:spPr/>
        <p:txBody>
          <a:bodyPr/>
          <a:lstStyle/>
          <a:p>
            <a:fld id="{FFD3A427-11B3-E149-AFE3-B2B9DD7D998B}" type="slidenum">
              <a:rPr lang="en-US" smtClean="0"/>
              <a:t>‹#›</a:t>
            </a:fld>
            <a:endParaRPr lang="en-US"/>
          </a:p>
        </p:txBody>
      </p:sp>
    </p:spTree>
    <p:extLst>
      <p:ext uri="{BB962C8B-B14F-4D97-AF65-F5344CB8AC3E}">
        <p14:creationId xmlns:p14="http://schemas.microsoft.com/office/powerpoint/2010/main" val="3671490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1">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71705B-92B9-4F6E-B087-AD8591354B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4" y="0"/>
            <a:ext cx="12190271"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p:nvSpPr>
        <p:spPr>
          <a:xfrm>
            <a:off x="1" y="0"/>
            <a:ext cx="12191999" cy="6858000"/>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9" name="Title 1"/>
          <p:cNvSpPr>
            <a:spLocks noGrp="1"/>
          </p:cNvSpPr>
          <p:nvPr>
            <p:ph type="title" hasCustomPrompt="1"/>
          </p:nvPr>
        </p:nvSpPr>
        <p:spPr>
          <a:xfrm>
            <a:off x="584200" y="2930238"/>
            <a:ext cx="9144000" cy="603538"/>
          </a:xfrm>
          <a:noFill/>
        </p:spPr>
        <p:txBody>
          <a:bodyPr lIns="0" tIns="0" rIns="0" bIns="0" anchor="b" anchorCtr="0">
            <a:spAutoFit/>
          </a:bodyPr>
          <a:lstStyle>
            <a:lvl1pPr>
              <a:defRPr sz="3921"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2"/>
            <a:ext cx="9144000" cy="362123"/>
          </a:xfrm>
          <a:noFill/>
        </p:spPr>
        <p:txBody>
          <a:bodyPr wrap="square" lIns="0" tIns="0" rIns="0" bIns="0">
            <a:spAutoFit/>
          </a:bodyPr>
          <a:lstStyle>
            <a:lvl1pPr marL="0" indent="0">
              <a:spcBef>
                <a:spcPts val="0"/>
              </a:spcBef>
              <a:buNone/>
              <a:defRPr sz="2353"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0" name="Picture 9" descr="Microsoft Logo">
            <a:extLst>
              <a:ext uri="{FF2B5EF4-FFF2-40B4-BE49-F238E27FC236}">
                <a16:creationId xmlns:a16="http://schemas.microsoft.com/office/drawing/2014/main" id="{36A04549-C22C-44B1-8E5C-5EDAE57779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1499" y="582055"/>
            <a:ext cx="1377645" cy="301842"/>
          </a:xfrm>
          <a:prstGeom prst="rect">
            <a:avLst/>
          </a:prstGeom>
        </p:spPr>
      </p:pic>
    </p:spTree>
    <p:extLst>
      <p:ext uri="{BB962C8B-B14F-4D97-AF65-F5344CB8AC3E}">
        <p14:creationId xmlns:p14="http://schemas.microsoft.com/office/powerpoint/2010/main" val="544518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Slide 1">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A65875-42A2-46F8-A0B6-2B0D2101FFA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userDrawn="1"/>
        </p:nvSpPr>
        <p:spPr>
          <a:xfrm>
            <a:off x="1" y="0"/>
            <a:ext cx="12191999"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65"/>
          </a:p>
        </p:txBody>
      </p:sp>
      <p:sp>
        <p:nvSpPr>
          <p:cNvPr id="9" name="Title 1"/>
          <p:cNvSpPr>
            <a:spLocks noGrp="1"/>
          </p:cNvSpPr>
          <p:nvPr>
            <p:ph type="title" hasCustomPrompt="1"/>
          </p:nvPr>
        </p:nvSpPr>
        <p:spPr>
          <a:xfrm>
            <a:off x="584200" y="2930238"/>
            <a:ext cx="9144000" cy="603538"/>
          </a:xfrm>
          <a:noFill/>
        </p:spPr>
        <p:txBody>
          <a:bodyPr lIns="0" tIns="0" rIns="0" bIns="0" anchor="b" anchorCtr="0">
            <a:spAutoFit/>
          </a:bodyPr>
          <a:lstStyle>
            <a:lvl1pPr>
              <a:defRPr sz="3921"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2"/>
            <a:ext cx="9144000" cy="362123"/>
          </a:xfrm>
          <a:noFill/>
        </p:spPr>
        <p:txBody>
          <a:bodyPr wrap="square" lIns="0" tIns="0" rIns="0" bIns="0">
            <a:spAutoFit/>
          </a:bodyPr>
          <a:lstStyle>
            <a:lvl1pPr marL="0" indent="0">
              <a:spcBef>
                <a:spcPts val="0"/>
              </a:spcBef>
              <a:buNone/>
              <a:defRPr sz="2353"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0" name="Picture 9" descr="Microsoft Logo">
            <a:extLst>
              <a:ext uri="{FF2B5EF4-FFF2-40B4-BE49-F238E27FC236}">
                <a16:creationId xmlns:a16="http://schemas.microsoft.com/office/drawing/2014/main" id="{36A04549-C22C-44B1-8E5C-5EDAE57779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1499" y="582055"/>
            <a:ext cx="1377645" cy="301842"/>
          </a:xfrm>
          <a:prstGeom prst="rect">
            <a:avLst/>
          </a:prstGeom>
        </p:spPr>
      </p:pic>
    </p:spTree>
    <p:extLst>
      <p:ext uri="{BB962C8B-B14F-4D97-AF65-F5344CB8AC3E}">
        <p14:creationId xmlns:p14="http://schemas.microsoft.com/office/powerpoint/2010/main" val="2720906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Title Slide 1">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083AC8-F73F-47BC-870E-F7F1B6FE3DD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81083AC8-F73F-47BC-870E-F7F1B6FE3D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BBE42B-6938-4FA0-BB10-9F245E7D7BD6}"/>
              </a:ext>
            </a:extLst>
          </p:cNvPr>
          <p:cNvSpPr/>
          <p:nvPr userDrawn="1">
            <p:custDataLst>
              <p:tags r:id="rId2"/>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32472" fontAlgn="base">
              <a:spcBef>
                <a:spcPct val="0"/>
              </a:spcBef>
              <a:spcAft>
                <a:spcPct val="0"/>
              </a:spcAft>
            </a:pPr>
            <a:endParaRPr lang="en-US" sz="3921" b="1" i="0" baseline="0" err="1">
              <a:gradFill>
                <a:gsLst>
                  <a:gs pos="0">
                    <a:srgbClr val="FFFFFF"/>
                  </a:gs>
                  <a:gs pos="100000">
                    <a:srgbClr val="FFFFFF"/>
                  </a:gs>
                </a:gsLst>
                <a:lin ang="5400000" scaled="0"/>
              </a:gradFill>
              <a:latin typeface="Segoe UI Semibold" panose="020B0702040204020203" pitchFamily="34" charset="0"/>
              <a:ea typeface="+mn-ea"/>
              <a:cs typeface="Segoe UI" pitchFamily="34" charset="0"/>
              <a:sym typeface="Segoe UI Semibold" panose="020B0702040204020203" pitchFamily="34" charset="0"/>
            </a:endParaRPr>
          </a:p>
        </p:txBody>
      </p:sp>
      <p:pic>
        <p:nvPicPr>
          <p:cNvPr id="12" name="Picture 11">
            <a:extLst>
              <a:ext uri="{FF2B5EF4-FFF2-40B4-BE49-F238E27FC236}">
                <a16:creationId xmlns:a16="http://schemas.microsoft.com/office/drawing/2014/main" id="{F865829F-E5A5-40F9-9CDB-EA9F8CED50A2}"/>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userDrawn="1"/>
        </p:nvSpPr>
        <p:spPr>
          <a:xfrm>
            <a:off x="1" y="0"/>
            <a:ext cx="12191999"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65"/>
          </a:p>
        </p:txBody>
      </p:sp>
      <p:sp>
        <p:nvSpPr>
          <p:cNvPr id="9" name="Title 1"/>
          <p:cNvSpPr>
            <a:spLocks noGrp="1"/>
          </p:cNvSpPr>
          <p:nvPr>
            <p:ph type="title" hasCustomPrompt="1"/>
          </p:nvPr>
        </p:nvSpPr>
        <p:spPr>
          <a:xfrm>
            <a:off x="584200" y="2930238"/>
            <a:ext cx="9144000" cy="603538"/>
          </a:xfrm>
          <a:noFill/>
        </p:spPr>
        <p:txBody>
          <a:bodyPr lIns="0" tIns="0" rIns="0" bIns="0" anchor="b" anchorCtr="0">
            <a:spAutoFit/>
          </a:bodyPr>
          <a:lstStyle>
            <a:lvl1pPr>
              <a:defRPr sz="3921"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2"/>
            <a:ext cx="9144000" cy="362123"/>
          </a:xfrm>
          <a:noFill/>
        </p:spPr>
        <p:txBody>
          <a:bodyPr wrap="square" lIns="0" tIns="0" rIns="0" bIns="0">
            <a:spAutoFit/>
          </a:bodyPr>
          <a:lstStyle>
            <a:lvl1pPr marL="0" indent="0">
              <a:spcBef>
                <a:spcPts val="0"/>
              </a:spcBef>
              <a:buNone/>
              <a:defRPr sz="2353"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0" name="Picture 9" descr="Microsoft Logo">
            <a:extLst>
              <a:ext uri="{FF2B5EF4-FFF2-40B4-BE49-F238E27FC236}">
                <a16:creationId xmlns:a16="http://schemas.microsoft.com/office/drawing/2014/main" id="{36A04549-C22C-44B1-8E5C-5EDAE577796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1499" y="582055"/>
            <a:ext cx="1377645" cy="301842"/>
          </a:xfrm>
          <a:prstGeom prst="rect">
            <a:avLst/>
          </a:prstGeom>
        </p:spPr>
      </p:pic>
    </p:spTree>
    <p:extLst>
      <p:ext uri="{BB962C8B-B14F-4D97-AF65-F5344CB8AC3E}">
        <p14:creationId xmlns:p14="http://schemas.microsoft.com/office/powerpoint/2010/main" val="1631903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1">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91DB7-8604-4320-8FD5-6AB43D5A0A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userDrawn="1"/>
        </p:nvSpPr>
        <p:spPr>
          <a:xfrm>
            <a:off x="1" y="0"/>
            <a:ext cx="12191999"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9" name="Title 1"/>
          <p:cNvSpPr>
            <a:spLocks noGrp="1"/>
          </p:cNvSpPr>
          <p:nvPr>
            <p:ph type="title" hasCustomPrompt="1"/>
          </p:nvPr>
        </p:nvSpPr>
        <p:spPr>
          <a:xfrm>
            <a:off x="584200" y="3756423"/>
            <a:ext cx="9144000" cy="615553"/>
          </a:xfrm>
          <a:noFill/>
        </p:spPr>
        <p:txBody>
          <a:bodyPr lIns="0" tIns="0" rIns="0" bIns="0" anchor="b" anchorCtr="0">
            <a:spAutoFit/>
          </a:bodyPr>
          <a:lstStyle>
            <a:lvl1pPr>
              <a:defRPr sz="40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4800602"/>
            <a:ext cx="9144000" cy="369332"/>
          </a:xfrm>
          <a:noFill/>
        </p:spPr>
        <p:txBody>
          <a:bodyPr wrap="square" lIns="0" tIns="0" rIns="0" bIns="0">
            <a:spAutoFit/>
          </a:bodyPr>
          <a:lstStyle>
            <a:lvl1pPr marL="0" indent="0">
              <a:spcBef>
                <a:spcPts val="0"/>
              </a:spcBef>
              <a:buNone/>
              <a:defRPr sz="24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582055"/>
            <a:ext cx="1377645" cy="299314"/>
          </a:xfrm>
          <a:prstGeom prst="rect">
            <a:avLst/>
          </a:prstGeom>
        </p:spPr>
      </p:pic>
    </p:spTree>
    <p:extLst>
      <p:ext uri="{BB962C8B-B14F-4D97-AF65-F5344CB8AC3E}">
        <p14:creationId xmlns:p14="http://schemas.microsoft.com/office/powerpoint/2010/main" val="28240614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itle Slide 1">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083AC8-F73F-47BC-870E-F7F1B6FE3DD7}"/>
              </a:ext>
            </a:extLst>
          </p:cNvPr>
          <p:cNvGraphicFramePr>
            <a:graphicFrameLocks noChangeAspect="1"/>
          </p:cNvGraphicFramePr>
          <p:nvPr userDrawn="1">
            <p:custDataLst>
              <p:tags r:id="rId1"/>
            </p:custDataLst>
            <p:extLst>
              <p:ext uri="{D42A27DB-BD31-4B8C-83A1-F6EECF244321}">
                <p14:modId xmlns:p14="http://schemas.microsoft.com/office/powerpoint/2010/main" val="256825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81083AC8-F73F-47BC-870E-F7F1B6FE3D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BBE42B-6938-4FA0-BB10-9F245E7D7BD6}"/>
              </a:ext>
            </a:extLst>
          </p:cNvPr>
          <p:cNvSpPr/>
          <p:nvPr userDrawn="1">
            <p:custDataLst>
              <p:tags r:id="rId2"/>
            </p:custDataLst>
          </p:nvPr>
        </p:nvSpPr>
        <p:spPr bwMode="auto">
          <a:xfrm>
            <a:off x="0" y="0"/>
            <a:ext cx="158750" cy="158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32472" fontAlgn="base">
              <a:spcBef>
                <a:spcPct val="0"/>
              </a:spcBef>
              <a:spcAft>
                <a:spcPct val="0"/>
              </a:spcAft>
            </a:pPr>
            <a:endParaRPr lang="en-US" sz="3921" b="1" i="0" baseline="0" err="1">
              <a:gradFill>
                <a:gsLst>
                  <a:gs pos="0">
                    <a:srgbClr val="FFFFFF"/>
                  </a:gs>
                  <a:gs pos="100000">
                    <a:srgbClr val="FFFFFF"/>
                  </a:gs>
                </a:gsLst>
                <a:lin ang="5400000" scaled="0"/>
              </a:gradFill>
              <a:latin typeface="Segoe UI Semibold" panose="020B0702040204020203" pitchFamily="34" charset="0"/>
              <a:ea typeface="+mn-ea"/>
              <a:cs typeface="Segoe UI" pitchFamily="34" charset="0"/>
              <a:sym typeface="Segoe UI Semibold" panose="020B0702040204020203" pitchFamily="34" charset="0"/>
            </a:endParaRPr>
          </a:p>
        </p:txBody>
      </p:sp>
      <p:pic>
        <p:nvPicPr>
          <p:cNvPr id="12" name="Picture 11">
            <a:extLst>
              <a:ext uri="{FF2B5EF4-FFF2-40B4-BE49-F238E27FC236}">
                <a16:creationId xmlns:a16="http://schemas.microsoft.com/office/drawing/2014/main" id="{F865829F-E5A5-40F9-9CDB-EA9F8CED50A2}"/>
              </a:ext>
              <a:ext uri="{C183D7F6-B498-43B3-948B-1728B52AA6E4}">
                <adec:decorative xmlns:adec="http://schemas.microsoft.com/office/drawing/2017/decorative" val="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userDrawn="1"/>
        </p:nvSpPr>
        <p:spPr>
          <a:xfrm>
            <a:off x="1" y="0"/>
            <a:ext cx="12191999"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65"/>
          </a:p>
        </p:txBody>
      </p:sp>
      <p:sp>
        <p:nvSpPr>
          <p:cNvPr id="9" name="Title 1"/>
          <p:cNvSpPr>
            <a:spLocks noGrp="1"/>
          </p:cNvSpPr>
          <p:nvPr>
            <p:ph type="title" hasCustomPrompt="1"/>
          </p:nvPr>
        </p:nvSpPr>
        <p:spPr>
          <a:xfrm>
            <a:off x="584200" y="2930238"/>
            <a:ext cx="9144000" cy="603538"/>
          </a:xfrm>
          <a:noFill/>
        </p:spPr>
        <p:txBody>
          <a:bodyPr lIns="0" tIns="0" rIns="0" bIns="0" anchor="b" anchorCtr="0">
            <a:spAutoFit/>
          </a:bodyPr>
          <a:lstStyle>
            <a:lvl1pPr>
              <a:defRPr sz="3921"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2"/>
            <a:ext cx="9144000" cy="362123"/>
          </a:xfrm>
          <a:noFill/>
        </p:spPr>
        <p:txBody>
          <a:bodyPr wrap="square" lIns="0" tIns="0" rIns="0" bIns="0">
            <a:spAutoFit/>
          </a:bodyPr>
          <a:lstStyle>
            <a:lvl1pPr marL="0" indent="0">
              <a:spcBef>
                <a:spcPts val="0"/>
              </a:spcBef>
              <a:buNone/>
              <a:defRPr sz="2353"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0" name="Picture 9" descr="Microsoft Logo">
            <a:extLst>
              <a:ext uri="{FF2B5EF4-FFF2-40B4-BE49-F238E27FC236}">
                <a16:creationId xmlns:a16="http://schemas.microsoft.com/office/drawing/2014/main" id="{36A04549-C22C-44B1-8E5C-5EDAE577796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71499" y="582055"/>
            <a:ext cx="1377645" cy="301842"/>
          </a:xfrm>
          <a:prstGeom prst="rect">
            <a:avLst/>
          </a:prstGeom>
        </p:spPr>
      </p:pic>
    </p:spTree>
    <p:extLst>
      <p:ext uri="{BB962C8B-B14F-4D97-AF65-F5344CB8AC3E}">
        <p14:creationId xmlns:p14="http://schemas.microsoft.com/office/powerpoint/2010/main" val="2432683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Slide 1">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91DB7-8604-4320-8FD5-6AB43D5A0AF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p:nvSpPr>
        <p:spPr>
          <a:xfrm>
            <a:off x="1" y="0"/>
            <a:ext cx="12191999"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9" name="Title 1"/>
          <p:cNvSpPr>
            <a:spLocks noGrp="1"/>
          </p:cNvSpPr>
          <p:nvPr>
            <p:ph type="title" hasCustomPrompt="1"/>
          </p:nvPr>
        </p:nvSpPr>
        <p:spPr>
          <a:xfrm>
            <a:off x="584200" y="3756423"/>
            <a:ext cx="9144000" cy="615553"/>
          </a:xfrm>
          <a:noFill/>
        </p:spPr>
        <p:txBody>
          <a:bodyPr lIns="0" tIns="0" rIns="0" bIns="0" anchor="b" anchorCtr="0">
            <a:spAutoFit/>
          </a:bodyPr>
          <a:lstStyle>
            <a:lvl1pPr>
              <a:defRPr sz="40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4800602"/>
            <a:ext cx="9144000" cy="369332"/>
          </a:xfrm>
          <a:noFill/>
        </p:spPr>
        <p:txBody>
          <a:bodyPr wrap="square" lIns="0" tIns="0" rIns="0" bIns="0">
            <a:spAutoFit/>
          </a:bodyPr>
          <a:lstStyle>
            <a:lvl1pPr marL="0" indent="0">
              <a:spcBef>
                <a:spcPts val="0"/>
              </a:spcBef>
              <a:buNone/>
              <a:defRPr sz="24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582055"/>
            <a:ext cx="1377645" cy="299314"/>
          </a:xfrm>
          <a:prstGeom prst="rect">
            <a:avLst/>
          </a:prstGeom>
        </p:spPr>
      </p:pic>
    </p:spTree>
    <p:extLst>
      <p:ext uri="{BB962C8B-B14F-4D97-AF65-F5344CB8AC3E}">
        <p14:creationId xmlns:p14="http://schemas.microsoft.com/office/powerpoint/2010/main" val="3878584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Slide 1">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EDD9B-3B9F-4A4B-A37D-2B480A3F5A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p:nvSpPr>
        <p:spPr>
          <a:xfrm>
            <a:off x="1" y="0"/>
            <a:ext cx="12191999"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9" name="Title 1"/>
          <p:cNvSpPr>
            <a:spLocks noGrp="1"/>
          </p:cNvSpPr>
          <p:nvPr>
            <p:ph type="title" hasCustomPrompt="1"/>
          </p:nvPr>
        </p:nvSpPr>
        <p:spPr>
          <a:xfrm>
            <a:off x="584200" y="3565923"/>
            <a:ext cx="9144000" cy="615553"/>
          </a:xfrm>
          <a:noFill/>
        </p:spPr>
        <p:txBody>
          <a:bodyPr lIns="0" tIns="0" rIns="0" bIns="0" anchor="b" anchorCtr="0">
            <a:spAutoFit/>
          </a:bodyPr>
          <a:lstStyle>
            <a:lvl1pPr>
              <a:defRPr sz="40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4610102"/>
            <a:ext cx="9144000" cy="369332"/>
          </a:xfrm>
          <a:noFill/>
        </p:spPr>
        <p:txBody>
          <a:bodyPr wrap="square" lIns="0" tIns="0" rIns="0" bIns="0">
            <a:spAutoFit/>
          </a:bodyPr>
          <a:lstStyle>
            <a:lvl1pPr marL="0" indent="0">
              <a:spcBef>
                <a:spcPts val="0"/>
              </a:spcBef>
              <a:buNone/>
              <a:defRPr sz="24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582055"/>
            <a:ext cx="1377645" cy="299314"/>
          </a:xfrm>
          <a:prstGeom prst="rect">
            <a:avLst/>
          </a:prstGeom>
        </p:spPr>
      </p:pic>
    </p:spTree>
    <p:extLst>
      <p:ext uri="{BB962C8B-B14F-4D97-AF65-F5344CB8AC3E}">
        <p14:creationId xmlns:p14="http://schemas.microsoft.com/office/powerpoint/2010/main" val="40089146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Title Slide 1">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2A7209-04A0-4653-BC0F-B5E37238C3F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1"/>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65"/>
          </a:p>
        </p:txBody>
      </p:sp>
      <p:sp>
        <p:nvSpPr>
          <p:cNvPr id="9" name="Title 1"/>
          <p:cNvSpPr>
            <a:spLocks noGrp="1"/>
          </p:cNvSpPr>
          <p:nvPr>
            <p:ph type="title" hasCustomPrompt="1"/>
          </p:nvPr>
        </p:nvSpPr>
        <p:spPr>
          <a:xfrm>
            <a:off x="584200" y="3565923"/>
            <a:ext cx="9144000" cy="615553"/>
          </a:xfrm>
          <a:noFill/>
        </p:spPr>
        <p:txBody>
          <a:bodyPr lIns="0" tIns="0" rIns="0" bIns="0" anchor="b" anchorCtr="0">
            <a:spAutoFit/>
          </a:bodyPr>
          <a:lstStyle>
            <a:lvl1pPr>
              <a:defRPr sz="40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4610102"/>
            <a:ext cx="9144000" cy="369332"/>
          </a:xfrm>
          <a:noFill/>
        </p:spPr>
        <p:txBody>
          <a:bodyPr wrap="square" lIns="0" tIns="0" rIns="0" bIns="0">
            <a:spAutoFit/>
          </a:bodyPr>
          <a:lstStyle>
            <a:lvl1pPr marL="0" indent="0">
              <a:spcBef>
                <a:spcPts val="0"/>
              </a:spcBef>
              <a:buNone/>
              <a:defRPr sz="24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582055"/>
            <a:ext cx="1377645" cy="299314"/>
          </a:xfrm>
          <a:prstGeom prst="rect">
            <a:avLst/>
          </a:prstGeom>
        </p:spPr>
      </p:pic>
    </p:spTree>
    <p:extLst>
      <p:ext uri="{BB962C8B-B14F-4D97-AF65-F5344CB8AC3E}">
        <p14:creationId xmlns:p14="http://schemas.microsoft.com/office/powerpoint/2010/main" val="268679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Title Slide 1">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1F94F9-3CA6-4014-9C90-80496B4B9B3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82AB1171-8510-48C0-A873-2742771AAB6E}"/>
              </a:ext>
              <a:ext uri="{C183D7F6-B498-43B3-948B-1728B52AA6E4}">
                <adec:decorative xmlns:adec="http://schemas.microsoft.com/office/drawing/2017/decorative" val="1"/>
              </a:ext>
            </a:extLst>
          </p:cNvPr>
          <p:cNvSpPr/>
          <p:nvPr/>
        </p:nvSpPr>
        <p:spPr>
          <a:xfrm>
            <a:off x="1" y="0"/>
            <a:ext cx="12191999"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582055"/>
            <a:ext cx="1377645" cy="299314"/>
          </a:xfrm>
          <a:prstGeom prst="rect">
            <a:avLst/>
          </a:prstGeom>
        </p:spPr>
      </p:pic>
      <p:sp>
        <p:nvSpPr>
          <p:cNvPr id="9" name="Title 1"/>
          <p:cNvSpPr>
            <a:spLocks noGrp="1"/>
          </p:cNvSpPr>
          <p:nvPr>
            <p:ph type="title" hasCustomPrompt="1"/>
          </p:nvPr>
        </p:nvSpPr>
        <p:spPr>
          <a:xfrm>
            <a:off x="584200" y="3756423"/>
            <a:ext cx="9144000" cy="615553"/>
          </a:xfrm>
          <a:noFill/>
        </p:spPr>
        <p:txBody>
          <a:bodyPr lIns="0" tIns="0" rIns="0" bIns="0" anchor="b" anchorCtr="0">
            <a:spAutoFit/>
          </a:bodyPr>
          <a:lstStyle>
            <a:lvl1pPr>
              <a:defRPr sz="40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4800602"/>
            <a:ext cx="9144000" cy="369332"/>
          </a:xfrm>
          <a:noFill/>
        </p:spPr>
        <p:txBody>
          <a:bodyPr wrap="square" lIns="0" tIns="0" rIns="0" bIns="0">
            <a:spAutoFit/>
          </a:bodyPr>
          <a:lstStyle>
            <a:lvl1pPr marL="0" indent="0">
              <a:spcBef>
                <a:spcPts val="0"/>
              </a:spcBef>
              <a:buNone/>
              <a:defRPr sz="2400" spc="0" baseline="0">
                <a:solidFill>
                  <a:schemeClr val="bg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977556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1415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2EE3CFD-4B69-4C21-ACB8-DC1CDDE1CB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4" y="0"/>
            <a:ext cx="12190271" cy="6858000"/>
          </a:xfrm>
          <a:prstGeom prst="rect">
            <a:avLst/>
          </a:prstGeom>
        </p:spPr>
      </p:pic>
      <p:sp>
        <p:nvSpPr>
          <p:cNvPr id="15" name="Rectangle 14">
            <a:extLst>
              <a:ext uri="{FF2B5EF4-FFF2-40B4-BE49-F238E27FC236}">
                <a16:creationId xmlns:a16="http://schemas.microsoft.com/office/drawing/2014/main" id="{2CEB188C-4BCF-4437-B18E-444993FBC482}"/>
              </a:ext>
              <a:ext uri="{C183D7F6-B498-43B3-948B-1728B52AA6E4}">
                <adec:decorative xmlns:adec="http://schemas.microsoft.com/office/drawing/2017/decorative" val="1"/>
              </a:ext>
            </a:extLst>
          </p:cNvPr>
          <p:cNvSpPr/>
          <p:nvPr/>
        </p:nvSpPr>
        <p:spPr bwMode="auto">
          <a:xfrm>
            <a:off x="0" y="0"/>
            <a:ext cx="12192000" cy="6858000"/>
          </a:xfrm>
          <a:prstGeom prst="rect">
            <a:avLst/>
          </a:prstGeom>
          <a:solidFill>
            <a:schemeClr val="accent1">
              <a:alpha val="59000"/>
            </a:schemeClr>
          </a:solidFill>
          <a:ln w="28575" cap="sq" cmpd="sng" algn="ctr">
            <a:noFill/>
            <a:prstDash val="solid"/>
            <a:miter lim="800000"/>
            <a:headEnd type="none" w="med" len="med"/>
            <a:tailEnd type="none" w="med" len="med"/>
          </a:ln>
          <a:effectLst/>
        </p:spPr>
        <p:txBody>
          <a:bodyPr vert="horz" wrap="square" lIns="89642" tIns="44821" rIns="89642" bIns="44821" numCol="1" rtlCol="0" anchor="t" anchorCtr="0" compatLnSpc="1">
            <a:prstTxWarp prst="textNoShape">
              <a:avLst/>
            </a:prstTxWarp>
          </a:bodyPr>
          <a:lstStyle/>
          <a:p>
            <a:pPr marL="0" marR="0" lvl="0" indent="0" defTabSz="896386" eaLnBrk="1" fontAlgn="auto" latinLnBrk="0" hangingPunct="1">
              <a:lnSpc>
                <a:spcPct val="100000"/>
              </a:lnSpc>
              <a:spcBef>
                <a:spcPts val="0"/>
              </a:spcBef>
              <a:spcAft>
                <a:spcPts val="0"/>
              </a:spcAft>
              <a:buClrTx/>
              <a:buSzTx/>
              <a:buFontTx/>
              <a:buNone/>
              <a:tabLst/>
              <a:defRPr/>
            </a:pPr>
            <a:endParaRPr kumimoji="0" lang="en-GB" sz="1765" b="0" i="0" u="none" strike="noStrike" kern="0" cap="none" spc="0" normalizeH="0" baseline="0" noProof="0">
              <a:ln>
                <a:noFill/>
              </a:ln>
              <a:solidFill>
                <a:srgbClr val="FFFFFF"/>
              </a:solidFill>
              <a:effectLst/>
              <a:uLnTx/>
              <a:uFillTx/>
              <a:latin typeface="Segoe UI"/>
              <a:ea typeface="+mn-ea"/>
              <a:cs typeface="+mn-cs"/>
            </a:endParaRPr>
          </a:p>
        </p:txBody>
      </p:sp>
      <p:sp>
        <p:nvSpPr>
          <p:cNvPr id="9" name="Title 1"/>
          <p:cNvSpPr>
            <a:spLocks noGrp="1"/>
          </p:cNvSpPr>
          <p:nvPr>
            <p:ph type="title" hasCustomPrompt="1"/>
          </p:nvPr>
        </p:nvSpPr>
        <p:spPr>
          <a:xfrm>
            <a:off x="584200" y="1089483"/>
            <a:ext cx="9144000" cy="2551728"/>
          </a:xfrm>
          <a:noFill/>
        </p:spPr>
        <p:txBody>
          <a:bodyPr wrap="square" lIns="0" tIns="0" rIns="0" bIns="0" anchor="b" anchorCtr="0">
            <a:noAutofit/>
          </a:bodyPr>
          <a:lstStyle>
            <a:lvl1pPr>
              <a:defRPr sz="3921" spc="-50" baseline="0">
                <a:solidFill>
                  <a:schemeClr val="bg1"/>
                </a:solidFill>
                <a:latin typeface="+mj-lt"/>
                <a:cs typeface="Segoe UI" panose="020B0502040204020203" pitchFamily="34" charset="0"/>
              </a:defRPr>
            </a:lvl1pPr>
          </a:lstStyle>
          <a:p>
            <a:r>
              <a:rPr lang="en-US"/>
              <a:t>Event name or presentation title </a:t>
            </a:r>
          </a:p>
        </p:txBody>
      </p:sp>
      <p:pic>
        <p:nvPicPr>
          <p:cNvPr id="11" name="Picture 10" descr="Microsoft Logo">
            <a:extLst>
              <a:ext uri="{FF2B5EF4-FFF2-40B4-BE49-F238E27FC236}">
                <a16:creationId xmlns:a16="http://schemas.microsoft.com/office/drawing/2014/main" id="{569C55A8-993A-4267-A7BF-F42E3037CE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27" t="27034" r="10384" b="26311"/>
          <a:stretch/>
        </p:blipFill>
        <p:spPr>
          <a:xfrm>
            <a:off x="572994" y="6136086"/>
            <a:ext cx="1409840" cy="306309"/>
          </a:xfrm>
          <a:prstGeom prst="rect">
            <a:avLst/>
          </a:prstGeom>
        </p:spPr>
      </p:pic>
      <p:sp>
        <p:nvSpPr>
          <p:cNvPr id="5" name="Text Placeholder 4"/>
          <p:cNvSpPr>
            <a:spLocks noGrp="1"/>
          </p:cNvSpPr>
          <p:nvPr>
            <p:ph type="body" sz="quarter" idx="12" hasCustomPrompt="1"/>
          </p:nvPr>
        </p:nvSpPr>
        <p:spPr>
          <a:xfrm>
            <a:off x="584200" y="4069836"/>
            <a:ext cx="9144000" cy="362123"/>
          </a:xfrm>
          <a:noFill/>
        </p:spPr>
        <p:txBody>
          <a:bodyPr wrap="square" lIns="0" tIns="0" rIns="0" bIns="0">
            <a:spAutoFit/>
          </a:bodyPr>
          <a:lstStyle>
            <a:lvl1pPr marL="0" indent="0">
              <a:spcBef>
                <a:spcPts val="0"/>
              </a:spcBef>
              <a:buNone/>
              <a:defRPr sz="2353" spc="0" baseline="0">
                <a:solidFill>
                  <a:schemeClr val="bg1"/>
                </a:solidFill>
                <a:latin typeface="+mn-lt"/>
                <a:cs typeface="Segoe UI" panose="020B0502040204020203" pitchFamily="34" charset="0"/>
              </a:defRPr>
            </a:lvl1pPr>
          </a:lstStyle>
          <a:p>
            <a:pPr lvl="0"/>
            <a:r>
              <a:rPr lang="en-US"/>
              <a:t>Speaker name or subtitle text</a:t>
            </a:r>
          </a:p>
        </p:txBody>
      </p:sp>
      <p:cxnSp>
        <p:nvCxnSpPr>
          <p:cNvPr id="16" name="Straight Connector 15">
            <a:extLst>
              <a:ext uri="{FF2B5EF4-FFF2-40B4-BE49-F238E27FC236}">
                <a16:creationId xmlns:a16="http://schemas.microsoft.com/office/drawing/2014/main" id="{883BD07C-5E3E-4826-9629-776589B95617}"/>
              </a:ext>
              <a:ext uri="{C183D7F6-B498-43B3-948B-1728B52AA6E4}">
                <adec:decorative xmlns:adec="http://schemas.microsoft.com/office/drawing/2017/decorative" val="1"/>
              </a:ext>
            </a:extLst>
          </p:cNvPr>
          <p:cNvCxnSpPr>
            <a:cxnSpLocks/>
          </p:cNvCxnSpPr>
          <p:nvPr/>
        </p:nvCxnSpPr>
        <p:spPr>
          <a:xfrm>
            <a:off x="597617" y="3864977"/>
            <a:ext cx="91305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613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6390" y="1408646"/>
            <a:ext cx="11018520" cy="4738028"/>
          </a:xfrm>
        </p:spPr>
        <p:txBody>
          <a:bodyPr wrap="square">
            <a:noAutofit/>
          </a:bodyPr>
          <a:lstStyle>
            <a:lvl1pPr marL="0" indent="0">
              <a:buNone/>
              <a:defRPr>
                <a:solidFill>
                  <a:schemeClr val="tx1"/>
                </a:solidFill>
              </a:defRPr>
            </a:lvl1pPr>
            <a:lvl2pPr marL="228512" indent="0">
              <a:buNone/>
              <a:defRPr>
                <a:solidFill>
                  <a:schemeClr val="tx1"/>
                </a:solidFill>
              </a:defRPr>
            </a:lvl2pPr>
            <a:lvl3pPr marL="457025" indent="0">
              <a:buNone/>
              <a:defRPr>
                <a:solidFill>
                  <a:schemeClr val="tx1"/>
                </a:solidFill>
              </a:defRPr>
            </a:lvl3pPr>
            <a:lvl4pPr marL="685537" indent="0">
              <a:buNone/>
              <a:defRPr>
                <a:solidFill>
                  <a:schemeClr val="tx1"/>
                </a:solidFill>
              </a:defRPr>
            </a:lvl4pPr>
            <a:lvl5pPr marL="914049" indent="0">
              <a:buNone/>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75080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584200" y="1407089"/>
            <a:ext cx="11018520" cy="47395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469562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099"/>
            <a:ext cx="5212080" cy="4711574"/>
          </a:xfrm>
        </p:spPr>
        <p:txBody>
          <a:bodyPr wrap="square">
            <a:noAutofit/>
          </a:bodyPr>
          <a:lstStyle>
            <a:lvl1pPr marL="0" indent="0">
              <a:spcBef>
                <a:spcPts val="1222"/>
              </a:spcBef>
              <a:buClr>
                <a:schemeClr val="tx1"/>
              </a:buClr>
              <a:buFont typeface="Wingdings" panose="05000000000000000000" pitchFamily="2" charset="2"/>
              <a:buNone/>
              <a:defRPr sz="3137" b="0">
                <a:solidFill>
                  <a:schemeClr val="tx1"/>
                </a:solidFill>
                <a:latin typeface="Segoe UI Semilight" panose="020B0402040204020203" pitchFamily="34" charset="0"/>
                <a:cs typeface="Segoe UI Semilight" panose="020B0402040204020203" pitchFamily="34" charset="0"/>
              </a:defRPr>
            </a:lvl1pPr>
            <a:lvl2pPr marL="255490" indent="0">
              <a:buFont typeface="Wingdings" panose="05000000000000000000" pitchFamily="2" charset="2"/>
              <a:buNone/>
              <a:defRPr sz="2353" b="0">
                <a:solidFill>
                  <a:schemeClr val="tx1"/>
                </a:solidFill>
              </a:defRPr>
            </a:lvl2pPr>
            <a:lvl3pPr marL="450677" indent="0">
              <a:buFont typeface="Wingdings" panose="05000000000000000000" pitchFamily="2" charset="2"/>
              <a:buNone/>
              <a:tabLst/>
              <a:defRPr sz="1765" b="0">
                <a:solidFill>
                  <a:schemeClr val="tx1"/>
                </a:solidFill>
              </a:defRPr>
            </a:lvl3pPr>
            <a:lvl4pPr marL="652212" indent="0">
              <a:buFont typeface="Wingdings" panose="05000000000000000000" pitchFamily="2" charset="2"/>
              <a:buNone/>
              <a:defRPr sz="1568" b="0">
                <a:solidFill>
                  <a:schemeClr val="tx1"/>
                </a:solidFill>
              </a:defRPr>
            </a:lvl4pPr>
            <a:lvl5pPr marL="853747" indent="0">
              <a:buFont typeface="Wingdings" panose="05000000000000000000" pitchFamily="2" charset="2"/>
              <a:buNone/>
              <a:tabLst/>
              <a:defRPr sz="1568"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3" y="1435099"/>
            <a:ext cx="5212080" cy="4711574"/>
          </a:xfrm>
        </p:spPr>
        <p:txBody>
          <a:bodyPr wrap="square">
            <a:noAutofit/>
          </a:bodyPr>
          <a:lstStyle>
            <a:lvl1pPr marL="0" indent="0">
              <a:spcBef>
                <a:spcPts val="1222"/>
              </a:spcBef>
              <a:buClr>
                <a:schemeClr val="tx1"/>
              </a:buClr>
              <a:buFont typeface="Wingdings" panose="05000000000000000000" pitchFamily="2" charset="2"/>
              <a:buNone/>
              <a:defRPr sz="3137" b="0">
                <a:solidFill>
                  <a:schemeClr val="tx1"/>
                </a:solidFill>
                <a:latin typeface="Segoe UI Semilight" panose="020B0402040204020203" pitchFamily="34" charset="0"/>
                <a:cs typeface="Segoe UI Semilight" panose="020B0402040204020203" pitchFamily="34" charset="0"/>
              </a:defRPr>
            </a:lvl1pPr>
            <a:lvl2pPr marL="255490" indent="0">
              <a:buFont typeface="Wingdings" panose="05000000000000000000" pitchFamily="2" charset="2"/>
              <a:buNone/>
              <a:defRPr sz="2353" b="0">
                <a:solidFill>
                  <a:schemeClr val="tx1"/>
                </a:solidFill>
              </a:defRPr>
            </a:lvl2pPr>
            <a:lvl3pPr marL="450677" indent="0">
              <a:buFont typeface="Wingdings" panose="05000000000000000000" pitchFamily="2" charset="2"/>
              <a:buNone/>
              <a:tabLst/>
              <a:defRPr sz="1765" b="0">
                <a:solidFill>
                  <a:schemeClr val="tx1"/>
                </a:solidFill>
              </a:defRPr>
            </a:lvl3pPr>
            <a:lvl4pPr marL="652212" indent="0">
              <a:buFont typeface="Wingdings" panose="05000000000000000000" pitchFamily="2" charset="2"/>
              <a:buNone/>
              <a:defRPr sz="1568" b="0">
                <a:solidFill>
                  <a:schemeClr val="tx1"/>
                </a:solidFill>
              </a:defRPr>
            </a:lvl4pPr>
            <a:lvl5pPr marL="853747" indent="0">
              <a:buFont typeface="Wingdings" panose="05000000000000000000" pitchFamily="2" charset="2"/>
              <a:buNone/>
              <a:tabLst/>
              <a:defRPr sz="1568"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9771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7480"/>
            <a:ext cx="5212080" cy="4709193"/>
          </a:xfrm>
        </p:spPr>
        <p:txBody>
          <a:bodyPr wrap="square">
            <a:noAutofit/>
          </a:bodyPr>
          <a:lstStyle>
            <a:lvl1pPr marL="231685" indent="-231685">
              <a:spcBef>
                <a:spcPts val="1222"/>
              </a:spcBef>
              <a:buClr>
                <a:schemeClr val="tx1"/>
              </a:buClr>
              <a:buFont typeface="Wingdings" panose="05000000000000000000" pitchFamily="2" charset="2"/>
              <a:buChar char=""/>
              <a:defRPr sz="3137" b="0">
                <a:solidFill>
                  <a:schemeClr val="tx1"/>
                </a:solidFill>
                <a:latin typeface="Segoe UI Semilight" panose="020B0402040204020203" pitchFamily="34" charset="0"/>
                <a:cs typeface="Segoe UI Semilight" panose="020B0402040204020203" pitchFamily="34" charset="0"/>
              </a:defRPr>
            </a:lvl1pPr>
            <a:lvl2pPr marL="426874" indent="-171384">
              <a:buFont typeface="Wingdings" panose="05000000000000000000" pitchFamily="2" charset="2"/>
              <a:buChar char=""/>
              <a:defRPr sz="2353" b="0">
                <a:solidFill>
                  <a:schemeClr val="tx1"/>
                </a:solidFill>
              </a:defRPr>
            </a:lvl2pPr>
            <a:lvl3pPr marL="639517" indent="-188840">
              <a:buFont typeface="Wingdings" panose="05000000000000000000" pitchFamily="2" charset="2"/>
              <a:buChar char=""/>
              <a:tabLst/>
              <a:defRPr sz="1765" b="0">
                <a:solidFill>
                  <a:schemeClr val="tx1"/>
                </a:solidFill>
              </a:defRPr>
            </a:lvl3pPr>
            <a:lvl4pPr marL="828356" indent="-176146">
              <a:buFont typeface="Wingdings" panose="05000000000000000000" pitchFamily="2" charset="2"/>
              <a:buChar char=""/>
              <a:defRPr sz="1568" b="0">
                <a:solidFill>
                  <a:schemeClr val="tx1"/>
                </a:solidFill>
              </a:defRPr>
            </a:lvl4pPr>
            <a:lvl5pPr marL="1023544" indent="-169798">
              <a:buFont typeface="Wingdings" panose="05000000000000000000" pitchFamily="2" charset="2"/>
              <a:buChar char=""/>
              <a:tabLst/>
              <a:defRPr sz="1568"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0"/>
            <a:ext cx="5212080" cy="4709193"/>
          </a:xfrm>
        </p:spPr>
        <p:txBody>
          <a:bodyPr wrap="square">
            <a:noAutofit/>
          </a:bodyPr>
          <a:lstStyle>
            <a:lvl1pPr marL="231685" indent="-231685">
              <a:spcBef>
                <a:spcPts val="1222"/>
              </a:spcBef>
              <a:buClr>
                <a:schemeClr val="tx1"/>
              </a:buClr>
              <a:buFont typeface="Wingdings" panose="05000000000000000000" pitchFamily="2" charset="2"/>
              <a:buChar char=""/>
              <a:defRPr sz="3137" b="0">
                <a:solidFill>
                  <a:schemeClr val="tx1"/>
                </a:solidFill>
                <a:latin typeface="Segoe UI Semilight" panose="020B0402040204020203" pitchFamily="34" charset="0"/>
                <a:cs typeface="Segoe UI Semilight" panose="020B0402040204020203" pitchFamily="34" charset="0"/>
              </a:defRPr>
            </a:lvl1pPr>
            <a:lvl2pPr marL="426874" indent="-171384">
              <a:buFont typeface="Wingdings" panose="05000000000000000000" pitchFamily="2" charset="2"/>
              <a:buChar char=""/>
              <a:defRPr sz="2353" b="0">
                <a:solidFill>
                  <a:schemeClr val="tx1"/>
                </a:solidFill>
              </a:defRPr>
            </a:lvl2pPr>
            <a:lvl3pPr marL="639517" indent="-188840">
              <a:buFont typeface="Wingdings" panose="05000000000000000000" pitchFamily="2" charset="2"/>
              <a:buChar char=""/>
              <a:tabLst/>
              <a:defRPr sz="1765" b="0">
                <a:solidFill>
                  <a:schemeClr val="tx1"/>
                </a:solidFill>
              </a:defRPr>
            </a:lvl3pPr>
            <a:lvl4pPr marL="828356" indent="-176146">
              <a:buFont typeface="Wingdings" panose="05000000000000000000" pitchFamily="2" charset="2"/>
              <a:buChar char=""/>
              <a:defRPr sz="1568" b="0">
                <a:solidFill>
                  <a:schemeClr val="tx1"/>
                </a:solidFill>
              </a:defRPr>
            </a:lvl4pPr>
            <a:lvl5pPr marL="1023544" indent="-169798">
              <a:buFont typeface="Wingdings" panose="05000000000000000000" pitchFamily="2" charset="2"/>
              <a:buChar char=""/>
              <a:tabLst/>
              <a:defRPr sz="1568"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14654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57200"/>
            <a:ext cx="11018520" cy="553998"/>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585345881"/>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1323034"/>
            <a:ext cx="4161981" cy="1810614"/>
          </a:xfrm>
        </p:spPr>
        <p:txBody>
          <a:bodyPr wrap="square" rIns="0" anchor="b">
            <a:spAutoFit/>
          </a:bodyPr>
          <a:lstStyle>
            <a:lvl1pPr>
              <a:lnSpc>
                <a:spcPct val="100000"/>
              </a:lnSpc>
              <a:defRPr sz="3921" b="1" spc="-49" baseline="0">
                <a:solidFill>
                  <a:schemeClr val="tx1"/>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2"/>
            <a:ext cx="4162425" cy="307777"/>
          </a:xfrm>
        </p:spPr>
        <p:txBody>
          <a:bodyPr/>
          <a:lstStyle>
            <a:lvl1pPr marL="0" indent="0">
              <a:buNone/>
              <a:defRPr sz="2353">
                <a:solidFill>
                  <a:schemeClr val="tx1"/>
                </a:solidFill>
                <a:latin typeface="+mn-lt"/>
              </a:defRPr>
            </a:lvl1pPr>
            <a:lvl2pPr marL="228512" indent="0">
              <a:buNone/>
              <a:defRPr/>
            </a:lvl2pPr>
            <a:lvl3pPr marL="457025" indent="0">
              <a:buNone/>
              <a:defRPr/>
            </a:lvl3pPr>
            <a:lvl4pPr marL="661734" indent="0">
              <a:buNone/>
              <a:defRPr/>
            </a:lvl4pPr>
            <a:lvl5pPr marL="855334"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2" y="0"/>
            <a:ext cx="6858000" cy="6858000"/>
          </a:xfrm>
          <a: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42546293"/>
      </p:ext>
    </p:extLst>
  </p:cSld>
  <p:clrMapOvr>
    <a:masterClrMapping/>
  </p:clrMapOvr>
  <p:transition>
    <p:fade/>
  </p:transition>
  <p:extLst>
    <p:ext uri="{DCECCB84-F9BA-43D5-87BE-67443E8EF086}">
      <p15:sldGuideLst xmlns:p15="http://schemas.microsoft.com/office/powerpoint/2012/main">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7" y="2825462"/>
            <a:ext cx="4161981" cy="1207076"/>
          </a:xfrm>
        </p:spPr>
        <p:txBody>
          <a:bodyPr wrap="square" rIns="0" anchor="ctr" anchorCtr="0">
            <a:spAutoFit/>
          </a:bodyPr>
          <a:lstStyle>
            <a:lvl1pPr>
              <a:lnSpc>
                <a:spcPct val="100000"/>
              </a:lnSpc>
              <a:defRPr sz="3921" b="1" spc="-49" baseline="0">
                <a:solidFill>
                  <a:schemeClr val="tx1"/>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2" y="0"/>
            <a:ext cx="6858000" cy="6858000"/>
          </a:xfrm>
          <a:blipFill>
            <a:blip r:embed="rId2" cstate="email">
              <a:extLst>
                <a:ext uri="{28A0092B-C50C-407E-A947-70E740481C1C}">
                  <a14:useLocalDpi xmlns:a14="http://schemas.microsoft.com/office/drawing/2010/main"/>
                </a:ext>
              </a:extLst>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46533158"/>
      </p:ext>
    </p:extLst>
  </p:cSld>
  <p:clrMapOvr>
    <a:masterClrMapping/>
  </p:clrMapOvr>
  <p:transition>
    <p:fade/>
  </p:transition>
  <p:extLst>
    <p:ext uri="{DCECCB84-F9BA-43D5-87BE-67443E8EF086}">
      <p15:sldGuideLst xmlns:p15="http://schemas.microsoft.com/office/powerpoint/2012/main">
        <p15:guide id="5"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AFC89D28-03C7-49D6-B1D8-3FAE3124585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4" y="0"/>
            <a:ext cx="12190271" cy="6858000"/>
          </a:xfrm>
          <a:prstGeom prst="rect">
            <a:avLst/>
          </a:prstGeom>
        </p:spPr>
      </p:pic>
      <p:sp>
        <p:nvSpPr>
          <p:cNvPr id="4" name="Rectangle 3">
            <a:extLst>
              <a:ext uri="{FF2B5EF4-FFF2-40B4-BE49-F238E27FC236}">
                <a16:creationId xmlns:a16="http://schemas.microsoft.com/office/drawing/2014/main" id="{11F34172-2D1E-4386-A194-F6FF0EF0E450}"/>
              </a:ext>
              <a:ext uri="{C183D7F6-B498-43B3-948B-1728B52AA6E4}">
                <adec:decorative xmlns:adec="http://schemas.microsoft.com/office/drawing/2017/decorative" val="1"/>
              </a:ext>
            </a:extLst>
          </p:cNvPr>
          <p:cNvSpPr/>
          <p:nvPr/>
        </p:nvSpPr>
        <p:spPr>
          <a:xfrm>
            <a:off x="0" y="-1"/>
            <a:ext cx="12192000" cy="6858001"/>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33" name="Rectangle 32">
            <a:extLst>
              <a:ext uri="{FF2B5EF4-FFF2-40B4-BE49-F238E27FC236}">
                <a16:creationId xmlns:a16="http://schemas.microsoft.com/office/drawing/2014/main" id="{E15A2B88-3255-4DE1-8305-A2754F442EB0}"/>
              </a:ext>
              <a:ext uri="{C183D7F6-B498-43B3-948B-1728B52AA6E4}">
                <adec:decorative xmlns:adec="http://schemas.microsoft.com/office/drawing/2017/decorative" val="1"/>
              </a:ext>
            </a:extLst>
          </p:cNvPr>
          <p:cNvSpPr/>
          <p:nvPr/>
        </p:nvSpPr>
        <p:spPr bwMode="auto">
          <a:xfrm>
            <a:off x="366387" y="450999"/>
            <a:ext cx="4584245" cy="273216"/>
          </a:xfrm>
          <a:custGeom>
            <a:avLst/>
            <a:gdLst>
              <a:gd name="connsiteX0" fmla="*/ 0 w 4676169"/>
              <a:gd name="connsiteY0" fmla="*/ 0 h 3738623"/>
              <a:gd name="connsiteX1" fmla="*/ 4676169 w 4676169"/>
              <a:gd name="connsiteY1" fmla="*/ 0 h 3738623"/>
              <a:gd name="connsiteX2" fmla="*/ 4676169 w 4676169"/>
              <a:gd name="connsiteY2" fmla="*/ 3738623 h 3738623"/>
              <a:gd name="connsiteX3" fmla="*/ 0 w 4676169"/>
              <a:gd name="connsiteY3" fmla="*/ 3738623 h 3738623"/>
              <a:gd name="connsiteX4" fmla="*/ 0 w 4676169"/>
              <a:gd name="connsiteY4" fmla="*/ 0 h 3738623"/>
              <a:gd name="connsiteX0" fmla="*/ 0 w 4676169"/>
              <a:gd name="connsiteY0" fmla="*/ 3738623 h 3830063"/>
              <a:gd name="connsiteX1" fmla="*/ 0 w 4676169"/>
              <a:gd name="connsiteY1" fmla="*/ 0 h 3830063"/>
              <a:gd name="connsiteX2" fmla="*/ 4676169 w 4676169"/>
              <a:gd name="connsiteY2" fmla="*/ 0 h 3830063"/>
              <a:gd name="connsiteX3" fmla="*/ 4676169 w 4676169"/>
              <a:gd name="connsiteY3" fmla="*/ 3738623 h 3830063"/>
              <a:gd name="connsiteX4" fmla="*/ 91440 w 4676169"/>
              <a:gd name="connsiteY4" fmla="*/ 3830063 h 3830063"/>
              <a:gd name="connsiteX0" fmla="*/ 0 w 4676169"/>
              <a:gd name="connsiteY0" fmla="*/ 3738623 h 3738623"/>
              <a:gd name="connsiteX1" fmla="*/ 0 w 4676169"/>
              <a:gd name="connsiteY1" fmla="*/ 0 h 3738623"/>
              <a:gd name="connsiteX2" fmla="*/ 4676169 w 4676169"/>
              <a:gd name="connsiteY2" fmla="*/ 0 h 3738623"/>
              <a:gd name="connsiteX3" fmla="*/ 4676169 w 4676169"/>
              <a:gd name="connsiteY3" fmla="*/ 3738623 h 3738623"/>
            </a:gdLst>
            <a:ahLst/>
            <a:cxnLst>
              <a:cxn ang="0">
                <a:pos x="connsiteX0" y="connsiteY0"/>
              </a:cxn>
              <a:cxn ang="0">
                <a:pos x="connsiteX1" y="connsiteY1"/>
              </a:cxn>
              <a:cxn ang="0">
                <a:pos x="connsiteX2" y="connsiteY2"/>
              </a:cxn>
              <a:cxn ang="0">
                <a:pos x="connsiteX3" y="connsiteY3"/>
              </a:cxn>
            </a:cxnLst>
            <a:rect l="l" t="t" r="r" b="b"/>
            <a:pathLst>
              <a:path w="4676169" h="3738623">
                <a:moveTo>
                  <a:pt x="0" y="3738623"/>
                </a:moveTo>
                <a:lnTo>
                  <a:pt x="0" y="0"/>
                </a:lnTo>
                <a:lnTo>
                  <a:pt x="4676169" y="0"/>
                </a:lnTo>
                <a:lnTo>
                  <a:pt x="4676169" y="3738623"/>
                </a:lnTo>
              </a:path>
            </a:pathLst>
          </a:custGeom>
          <a:noFill/>
          <a:ln w="19050" cap="sq">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l" defTabSz="914102" fontAlgn="base">
              <a:spcBef>
                <a:spcPct val="0"/>
              </a:spcBef>
              <a:spcAft>
                <a:spcPct val="0"/>
              </a:spcAft>
            </a:pPr>
            <a:endParaRPr lang="en-US" sz="1961">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2">
            <a:extLst>
              <a:ext uri="{FF2B5EF4-FFF2-40B4-BE49-F238E27FC236}">
                <a16:creationId xmlns:a16="http://schemas.microsoft.com/office/drawing/2014/main" id="{6F7F7398-5E67-4049-9A55-75D5D4937892}"/>
              </a:ext>
              <a:ext uri="{C183D7F6-B498-43B3-948B-1728B52AA6E4}">
                <adec:decorative xmlns:adec="http://schemas.microsoft.com/office/drawing/2017/decorative" val="1"/>
              </a:ext>
            </a:extLst>
          </p:cNvPr>
          <p:cNvSpPr/>
          <p:nvPr/>
        </p:nvSpPr>
        <p:spPr bwMode="auto">
          <a:xfrm flipV="1">
            <a:off x="366387" y="6133784"/>
            <a:ext cx="4584245" cy="272222"/>
          </a:xfrm>
          <a:custGeom>
            <a:avLst/>
            <a:gdLst>
              <a:gd name="connsiteX0" fmla="*/ 0 w 4676169"/>
              <a:gd name="connsiteY0" fmla="*/ 0 h 3738623"/>
              <a:gd name="connsiteX1" fmla="*/ 4676169 w 4676169"/>
              <a:gd name="connsiteY1" fmla="*/ 0 h 3738623"/>
              <a:gd name="connsiteX2" fmla="*/ 4676169 w 4676169"/>
              <a:gd name="connsiteY2" fmla="*/ 3738623 h 3738623"/>
              <a:gd name="connsiteX3" fmla="*/ 0 w 4676169"/>
              <a:gd name="connsiteY3" fmla="*/ 3738623 h 3738623"/>
              <a:gd name="connsiteX4" fmla="*/ 0 w 4676169"/>
              <a:gd name="connsiteY4" fmla="*/ 0 h 3738623"/>
              <a:gd name="connsiteX0" fmla="*/ 0 w 4676169"/>
              <a:gd name="connsiteY0" fmla="*/ 3738623 h 3830063"/>
              <a:gd name="connsiteX1" fmla="*/ 0 w 4676169"/>
              <a:gd name="connsiteY1" fmla="*/ 0 h 3830063"/>
              <a:gd name="connsiteX2" fmla="*/ 4676169 w 4676169"/>
              <a:gd name="connsiteY2" fmla="*/ 0 h 3830063"/>
              <a:gd name="connsiteX3" fmla="*/ 4676169 w 4676169"/>
              <a:gd name="connsiteY3" fmla="*/ 3738623 h 3830063"/>
              <a:gd name="connsiteX4" fmla="*/ 91440 w 4676169"/>
              <a:gd name="connsiteY4" fmla="*/ 3830063 h 3830063"/>
              <a:gd name="connsiteX0" fmla="*/ 0 w 4676169"/>
              <a:gd name="connsiteY0" fmla="*/ 3738623 h 3738623"/>
              <a:gd name="connsiteX1" fmla="*/ 0 w 4676169"/>
              <a:gd name="connsiteY1" fmla="*/ 0 h 3738623"/>
              <a:gd name="connsiteX2" fmla="*/ 4676169 w 4676169"/>
              <a:gd name="connsiteY2" fmla="*/ 0 h 3738623"/>
              <a:gd name="connsiteX3" fmla="*/ 4676169 w 4676169"/>
              <a:gd name="connsiteY3" fmla="*/ 3738623 h 3738623"/>
            </a:gdLst>
            <a:ahLst/>
            <a:cxnLst>
              <a:cxn ang="0">
                <a:pos x="connsiteX0" y="connsiteY0"/>
              </a:cxn>
              <a:cxn ang="0">
                <a:pos x="connsiteX1" y="connsiteY1"/>
              </a:cxn>
              <a:cxn ang="0">
                <a:pos x="connsiteX2" y="connsiteY2"/>
              </a:cxn>
              <a:cxn ang="0">
                <a:pos x="connsiteX3" y="connsiteY3"/>
              </a:cxn>
            </a:cxnLst>
            <a:rect l="l" t="t" r="r" b="b"/>
            <a:pathLst>
              <a:path w="4676169" h="3738623">
                <a:moveTo>
                  <a:pt x="0" y="3738623"/>
                </a:moveTo>
                <a:lnTo>
                  <a:pt x="0" y="0"/>
                </a:lnTo>
                <a:lnTo>
                  <a:pt x="4676169" y="0"/>
                </a:lnTo>
                <a:lnTo>
                  <a:pt x="4676169" y="3738623"/>
                </a:lnTo>
              </a:path>
            </a:pathLst>
          </a:custGeom>
          <a:noFill/>
          <a:ln w="19050" cap="sq">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l" defTabSz="914102" fontAlgn="base">
              <a:spcBef>
                <a:spcPct val="0"/>
              </a:spcBef>
              <a:spcAft>
                <a:spcPct val="0"/>
              </a:spcAft>
            </a:pPr>
            <a:endParaRPr lang="en-US" sz="1961">
              <a:gradFill>
                <a:gsLst>
                  <a:gs pos="0">
                    <a:srgbClr val="FFFFFF"/>
                  </a:gs>
                  <a:gs pos="100000">
                    <a:srgbClr val="FFFFFF"/>
                  </a:gs>
                </a:gsLst>
                <a:lin ang="5400000" scaled="0"/>
              </a:gradFill>
              <a:ea typeface="Segoe UI" pitchFamily="34" charset="0"/>
              <a:cs typeface="Segoe UI" pitchFamily="34" charset="0"/>
            </a:endParaRPr>
          </a:p>
        </p:txBody>
      </p:sp>
      <p:pic>
        <p:nvPicPr>
          <p:cNvPr id="59" name="Picture 58">
            <a:extLst>
              <a:ext uri="{FF2B5EF4-FFF2-40B4-BE49-F238E27FC236}">
                <a16:creationId xmlns:a16="http://schemas.microsoft.com/office/drawing/2014/main" id="{96D0A9DA-ABDE-4CB8-9F1A-5702A60EE3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 y="694516"/>
            <a:ext cx="12191377" cy="5468967"/>
          </a:xfrm>
          <a:prstGeom prst="rect">
            <a:avLst/>
          </a:prstGeom>
        </p:spPr>
      </p:pic>
      <p:sp>
        <p:nvSpPr>
          <p:cNvPr id="9" name="Rectangle 8">
            <a:extLst>
              <a:ext uri="{FF2B5EF4-FFF2-40B4-BE49-F238E27FC236}">
                <a16:creationId xmlns:a16="http://schemas.microsoft.com/office/drawing/2014/main" id="{A8723B20-56DA-4C2C-BC8F-88C1D1EFF546}"/>
              </a:ext>
              <a:ext uri="{C183D7F6-B498-43B3-948B-1728B52AA6E4}">
                <adec:decorative xmlns:adec="http://schemas.microsoft.com/office/drawing/2017/decorative" val="1"/>
              </a:ext>
            </a:extLst>
          </p:cNvPr>
          <p:cNvSpPr/>
          <p:nvPr/>
        </p:nvSpPr>
        <p:spPr>
          <a:xfrm>
            <a:off x="0" y="694516"/>
            <a:ext cx="12192000" cy="5468968"/>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585216" y="3103090"/>
            <a:ext cx="9144000" cy="651821"/>
          </a:xfrm>
          <a:noFill/>
        </p:spPr>
        <p:txBody>
          <a:bodyPr lIns="0" tIns="0" rIns="0" bIns="0" anchor="b" anchorCtr="0">
            <a:spAutoFit/>
          </a:bodyPr>
          <a:lstStyle>
            <a:lvl1pPr algn="l" defTabSz="932384" rtl="0" eaLnBrk="1" latinLnBrk="0" hangingPunct="1">
              <a:lnSpc>
                <a:spcPct val="90000"/>
              </a:lnSpc>
              <a:spcBef>
                <a:spcPct val="0"/>
              </a:spcBef>
              <a:buNone/>
              <a:defRPr lang="en-US" sz="4705" b="1" kern="1200" cap="none" spc="-50" baseline="0" dirty="0">
                <a:ln w="3175">
                  <a:noFill/>
                </a:ln>
                <a:solidFill>
                  <a:schemeClr val="bg1"/>
                </a:solidFill>
                <a:effectLst/>
                <a:latin typeface="+mj-lt"/>
                <a:ea typeface="+mn-ea"/>
                <a:cs typeface="Segoe UI" pitchFamily="34" charset="0"/>
              </a:defRPr>
            </a:lvl1pPr>
          </a:lstStyle>
          <a:p>
            <a:r>
              <a:rPr lang="en-US"/>
              <a:t>Section title</a:t>
            </a:r>
          </a:p>
        </p:txBody>
      </p:sp>
      <p:cxnSp>
        <p:nvCxnSpPr>
          <p:cNvPr id="28" name="Straight Connector 27">
            <a:extLst>
              <a:ext uri="{FF2B5EF4-FFF2-40B4-BE49-F238E27FC236}">
                <a16:creationId xmlns:a16="http://schemas.microsoft.com/office/drawing/2014/main" id="{63708ED5-04CF-4CA2-8607-7A94EAB04D52}"/>
              </a:ext>
              <a:ext uri="{C183D7F6-B498-43B3-948B-1728B52AA6E4}">
                <adec:decorative xmlns:adec="http://schemas.microsoft.com/office/drawing/2017/decorative" val="1"/>
              </a:ext>
            </a:extLst>
          </p:cNvPr>
          <p:cNvCxnSpPr>
            <a:cxnSpLocks/>
            <a:stCxn id="33" idx="1"/>
            <a:endCxn id="34" idx="1"/>
          </p:cNvCxnSpPr>
          <p:nvPr/>
        </p:nvCxnSpPr>
        <p:spPr>
          <a:xfrm>
            <a:off x="366386" y="450999"/>
            <a:ext cx="0" cy="5955006"/>
          </a:xfrm>
          <a:prstGeom prst="line">
            <a:avLst/>
          </a:prstGeom>
          <a:ln w="19050" cap="sq">
            <a:solidFill>
              <a:schemeClr val="bg1"/>
            </a:solidFill>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491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529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45874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ank you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BC4739-CD14-4C03-BE2B-90BA5D39859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4" y="0"/>
            <a:ext cx="12190271" cy="6858000"/>
          </a:xfrm>
          <a:prstGeom prst="rect">
            <a:avLst/>
          </a:prstGeom>
        </p:spPr>
      </p:pic>
      <p:sp>
        <p:nvSpPr>
          <p:cNvPr id="2" name="Rectangle 1">
            <a:extLst>
              <a:ext uri="{FF2B5EF4-FFF2-40B4-BE49-F238E27FC236}">
                <a16:creationId xmlns:a16="http://schemas.microsoft.com/office/drawing/2014/main" id="{1C052288-B612-4B85-82BD-9094C701860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3" name="Rectangle 2">
            <a:extLst>
              <a:ext uri="{FF2B5EF4-FFF2-40B4-BE49-F238E27FC236}">
                <a16:creationId xmlns:a16="http://schemas.microsoft.com/office/drawing/2014/main" id="{7AE1337F-D394-4D95-B579-6226CA836EB2}"/>
              </a:ext>
              <a:ext uri="{C183D7F6-B498-43B3-948B-1728B52AA6E4}">
                <adec:decorative xmlns:adec="http://schemas.microsoft.com/office/drawing/2017/decorative" val="1"/>
              </a:ext>
            </a:extLst>
          </p:cNvPr>
          <p:cNvSpPr/>
          <p:nvPr/>
        </p:nvSpPr>
        <p:spPr>
          <a:xfrm>
            <a:off x="3314700" y="4497702"/>
            <a:ext cx="5562600" cy="2360297"/>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2">
              <a:latin typeface="+mj-lt"/>
            </a:endParaRPr>
          </a:p>
        </p:txBody>
      </p:sp>
      <p:sp>
        <p:nvSpPr>
          <p:cNvPr id="14" name="Rectangle 13">
            <a:extLst>
              <a:ext uri="{FF2B5EF4-FFF2-40B4-BE49-F238E27FC236}">
                <a16:creationId xmlns:a16="http://schemas.microsoft.com/office/drawing/2014/main" id="{4A4B3F4E-C963-40C0-8AFE-A335A003437B}"/>
              </a:ext>
              <a:ext uri="{C183D7F6-B498-43B3-948B-1728B52AA6E4}">
                <adec:decorative xmlns:adec="http://schemas.microsoft.com/office/drawing/2017/decorative" val="1"/>
              </a:ext>
            </a:extLst>
          </p:cNvPr>
          <p:cNvSpPr/>
          <p:nvPr/>
        </p:nvSpPr>
        <p:spPr>
          <a:xfrm>
            <a:off x="3103405" y="4263603"/>
            <a:ext cx="5985189" cy="2594397"/>
          </a:xfrm>
          <a:custGeom>
            <a:avLst/>
            <a:gdLst>
              <a:gd name="connsiteX0" fmla="*/ 0 w 6105204"/>
              <a:gd name="connsiteY0" fmla="*/ 0 h 3124200"/>
              <a:gd name="connsiteX1" fmla="*/ 6105204 w 6105204"/>
              <a:gd name="connsiteY1" fmla="*/ 0 h 3124200"/>
              <a:gd name="connsiteX2" fmla="*/ 6105204 w 6105204"/>
              <a:gd name="connsiteY2" fmla="*/ 3124200 h 3124200"/>
              <a:gd name="connsiteX3" fmla="*/ 0 w 6105204"/>
              <a:gd name="connsiteY3" fmla="*/ 3124200 h 3124200"/>
              <a:gd name="connsiteX4" fmla="*/ 0 w 6105204"/>
              <a:gd name="connsiteY4" fmla="*/ 0 h 3124200"/>
              <a:gd name="connsiteX0" fmla="*/ 0 w 6105204"/>
              <a:gd name="connsiteY0" fmla="*/ 3124200 h 3215640"/>
              <a:gd name="connsiteX1" fmla="*/ 0 w 6105204"/>
              <a:gd name="connsiteY1" fmla="*/ 0 h 3215640"/>
              <a:gd name="connsiteX2" fmla="*/ 6105204 w 6105204"/>
              <a:gd name="connsiteY2" fmla="*/ 0 h 3215640"/>
              <a:gd name="connsiteX3" fmla="*/ 6105204 w 6105204"/>
              <a:gd name="connsiteY3" fmla="*/ 3124200 h 3215640"/>
              <a:gd name="connsiteX4" fmla="*/ 91440 w 6105204"/>
              <a:gd name="connsiteY4" fmla="*/ 3215640 h 3215640"/>
              <a:gd name="connsiteX0" fmla="*/ 0 w 6105204"/>
              <a:gd name="connsiteY0" fmla="*/ 3124200 h 3124200"/>
              <a:gd name="connsiteX1" fmla="*/ 0 w 6105204"/>
              <a:gd name="connsiteY1" fmla="*/ 0 h 3124200"/>
              <a:gd name="connsiteX2" fmla="*/ 6105204 w 6105204"/>
              <a:gd name="connsiteY2" fmla="*/ 0 h 3124200"/>
              <a:gd name="connsiteX3" fmla="*/ 6105204 w 6105204"/>
              <a:gd name="connsiteY3" fmla="*/ 3124200 h 3124200"/>
            </a:gdLst>
            <a:ahLst/>
            <a:cxnLst>
              <a:cxn ang="0">
                <a:pos x="connsiteX0" y="connsiteY0"/>
              </a:cxn>
              <a:cxn ang="0">
                <a:pos x="connsiteX1" y="connsiteY1"/>
              </a:cxn>
              <a:cxn ang="0">
                <a:pos x="connsiteX2" y="connsiteY2"/>
              </a:cxn>
              <a:cxn ang="0">
                <a:pos x="connsiteX3" y="connsiteY3"/>
              </a:cxn>
            </a:cxnLst>
            <a:rect l="l" t="t" r="r" b="b"/>
            <a:pathLst>
              <a:path w="6105204" h="3124200">
                <a:moveTo>
                  <a:pt x="0" y="3124200"/>
                </a:moveTo>
                <a:lnTo>
                  <a:pt x="0" y="0"/>
                </a:lnTo>
                <a:lnTo>
                  <a:pt x="6105204" y="0"/>
                </a:lnTo>
                <a:lnTo>
                  <a:pt x="6105204" y="31242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902">
              <a:latin typeface="+mj-lt"/>
            </a:endParaRPr>
          </a:p>
        </p:txBody>
      </p:sp>
      <p:sp>
        <p:nvSpPr>
          <p:cNvPr id="4" name="Title 3">
            <a:extLst>
              <a:ext uri="{FF2B5EF4-FFF2-40B4-BE49-F238E27FC236}">
                <a16:creationId xmlns:a16="http://schemas.microsoft.com/office/drawing/2014/main" id="{2CB13FB9-2AB1-44DF-8687-187B7C713EE5}"/>
              </a:ext>
            </a:extLst>
          </p:cNvPr>
          <p:cNvSpPr>
            <a:spLocks noGrp="1"/>
          </p:cNvSpPr>
          <p:nvPr>
            <p:ph type="title" hasCustomPrompt="1"/>
          </p:nvPr>
        </p:nvSpPr>
        <p:spPr>
          <a:xfrm>
            <a:off x="3540878" y="5259032"/>
            <a:ext cx="5094682" cy="603538"/>
          </a:xfrm>
        </p:spPr>
        <p:txBody>
          <a:bodyPr anchor="ctr"/>
          <a:lstStyle>
            <a:lvl1pPr algn="ctr">
              <a:defRPr>
                <a:solidFill>
                  <a:srgbClr val="000000"/>
                </a:solidFill>
              </a:defRPr>
            </a:lvl1pPr>
          </a:lstStyle>
          <a:p>
            <a:pPr algn="ctr"/>
            <a:r>
              <a:rPr lang="en-IN" sz="3921">
                <a:latin typeface="+mj-lt"/>
              </a:rPr>
              <a:t>THANK YOU</a:t>
            </a:r>
            <a:endParaRPr lang="en-US" sz="3921">
              <a:latin typeface="+mj-lt"/>
            </a:endParaRPr>
          </a:p>
        </p:txBody>
      </p:sp>
    </p:spTree>
    <p:extLst>
      <p:ext uri="{BB962C8B-B14F-4D97-AF65-F5344CB8AC3E}">
        <p14:creationId xmlns:p14="http://schemas.microsoft.com/office/powerpoint/2010/main" val="43181156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bg2"/>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1932"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2" y="585790"/>
            <a:ext cx="1366245" cy="292608"/>
          </a:xfrm>
          <a:prstGeom prst="rect">
            <a:avLst/>
          </a:prstGeom>
        </p:spPr>
      </p:pic>
    </p:spTree>
    <p:extLst>
      <p:ext uri="{BB962C8B-B14F-4D97-AF65-F5344CB8AC3E}">
        <p14:creationId xmlns:p14="http://schemas.microsoft.com/office/powerpoint/2010/main" val="41691173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3" y="6269040"/>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906266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13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315E-22B2-4107-9C53-906E310C7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A2BB2-7634-449F-A42C-EFF6F9347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1B7508-D629-49A9-9A29-DE20BD28EF3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8BA94ED-BEDE-45C8-84C6-CA1EAA1F5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EF156-7F23-4F44-82E5-497224BFDA40}"/>
              </a:ext>
            </a:extLst>
          </p:cNvPr>
          <p:cNvSpPr>
            <a:spLocks noGrp="1"/>
          </p:cNvSpPr>
          <p:nvPr>
            <p:ph type="sldNum" sz="quarter" idx="12"/>
          </p:nvPr>
        </p:nvSpPr>
        <p:spPr/>
        <p:txBody>
          <a:bodyPr/>
          <a:lstStyle/>
          <a:p>
            <a:fld id="{899856CA-9278-4C14-9688-270976570387}" type="slidenum">
              <a:rPr lang="en-GB" smtClean="0"/>
              <a:t>‹#›</a:t>
            </a:fld>
            <a:endParaRPr lang="en-GB"/>
          </a:p>
        </p:txBody>
      </p:sp>
    </p:spTree>
    <p:extLst>
      <p:ext uri="{BB962C8B-B14F-4D97-AF65-F5344CB8AC3E}">
        <p14:creationId xmlns:p14="http://schemas.microsoft.com/office/powerpoint/2010/main" val="2387886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ction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65DEAA-FCB6-BD47-87DB-7BD4AB2A41CF}"/>
              </a:ext>
            </a:extLst>
          </p:cNvPr>
          <p:cNvCxnSpPr>
            <a:cxnSpLocks/>
          </p:cNvCxnSpPr>
          <p:nvPr userDrawn="1"/>
        </p:nvCxnSpPr>
        <p:spPr>
          <a:xfrm>
            <a:off x="11433071" y="6151707"/>
            <a:ext cx="0" cy="159457"/>
          </a:xfrm>
          <a:prstGeom prst="line">
            <a:avLst/>
          </a:prstGeom>
          <a:ln w="38100">
            <a:solidFill>
              <a:srgbClr val="E9531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1975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28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4066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tion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65DEAA-FCB6-BD47-87DB-7BD4AB2A41CF}"/>
              </a:ext>
            </a:extLst>
          </p:cNvPr>
          <p:cNvCxnSpPr>
            <a:cxnSpLocks/>
          </p:cNvCxnSpPr>
          <p:nvPr userDrawn="1"/>
        </p:nvCxnSpPr>
        <p:spPr>
          <a:xfrm>
            <a:off x="11433071" y="6151707"/>
            <a:ext cx="0" cy="159457"/>
          </a:xfrm>
          <a:prstGeom prst="line">
            <a:avLst/>
          </a:prstGeom>
          <a:ln w="38100">
            <a:solidFill>
              <a:srgbClr val="E9531D"/>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3324324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11A2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5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166426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4595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502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05273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8569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15109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334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892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2827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theme" Target="../theme/theme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9978745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4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AC683-C005-BC4A-B21E-DF0741F7F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B62578-1EDF-3E4F-9E9B-0FF9057D3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7C2B46A-3C32-C94F-91BE-28D63EDFB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3B5A10D-EA6A-9D44-9F9A-7D33F0B69A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E5EC8A-323E-314A-8B7F-9F2C8F39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3A427-11B3-E149-AFE3-B2B9DD7D998B}" type="slidenum">
              <a:rPr lang="en-US" smtClean="0"/>
              <a:t>‹#›</a:t>
            </a:fld>
            <a:endParaRPr lang="en-US"/>
          </a:p>
        </p:txBody>
      </p:sp>
    </p:spTree>
    <p:extLst>
      <p:ext uri="{BB962C8B-B14F-4D97-AF65-F5344CB8AC3E}">
        <p14:creationId xmlns:p14="http://schemas.microsoft.com/office/powerpoint/2010/main" val="11528245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60353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4"/>
            <a:ext cx="11018520" cy="4711170"/>
          </a:xfrm>
          <a:prstGeom prst="rect">
            <a:avLst/>
          </a:prstGeom>
        </p:spPr>
        <p:txBody>
          <a:bodyPr vert="horz" wrap="square"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rot="5400000">
            <a:off x="9288990"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2"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636876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47" r:id="rId27"/>
    <p:sldLayoutId id="2147483748" r:id="rId28"/>
    <p:sldLayoutId id="2147483661" r:id="rId29"/>
    <p:sldLayoutId id="2147483663" r:id="rId30"/>
    <p:sldLayoutId id="2147483664" r:id="rId31"/>
    <p:sldLayoutId id="2147483665" r:id="rId32"/>
    <p:sldLayoutId id="2147483672" r:id="rId33"/>
  </p:sldLayoutIdLst>
  <p:transition>
    <p:fade/>
  </p:transition>
  <p:hf hdr="0" ftr="0" dt="0"/>
  <p:txStyles>
    <p:titleStyle>
      <a:lvl1pPr algn="l" defTabSz="932384" rtl="0" eaLnBrk="1" latinLnBrk="0" hangingPunct="1">
        <a:lnSpc>
          <a:spcPct val="100000"/>
        </a:lnSpc>
        <a:spcBef>
          <a:spcPct val="0"/>
        </a:spcBef>
        <a:buNone/>
        <a:defRPr lang="en-US" sz="3921" b="1" kern="1200" cap="none" spc="-50" baseline="0" dirty="0" smtClean="0">
          <a:ln w="3175">
            <a:noFill/>
          </a:ln>
          <a:solidFill>
            <a:schemeClr val="tx1"/>
          </a:solidFill>
          <a:effectLst/>
          <a:latin typeface="+mj-lt"/>
          <a:ea typeface="+mn-ea"/>
          <a:cs typeface="Segoe UI" pitchFamily="34" charset="0"/>
        </a:defRPr>
      </a:lvl1pPr>
    </p:titleStyle>
    <p:bodyStyle>
      <a:lvl1pPr marL="228512" marR="0" indent="-228512"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137" kern="1200" spc="0" baseline="0">
          <a:solidFill>
            <a:schemeClr val="tx1"/>
          </a:solidFill>
          <a:latin typeface="Segoe UI Semilight" panose="020B0402040204020203" pitchFamily="34" charset="0"/>
          <a:ea typeface="+mn-ea"/>
          <a:cs typeface="Segoe UI Semilight" panose="020B0402040204020203" pitchFamily="34" charset="0"/>
        </a:defRPr>
      </a:lvl1pPr>
      <a:lvl2pPr marL="457025" marR="0" indent="-228512"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353" kern="1200" spc="0" baseline="0">
          <a:solidFill>
            <a:schemeClr val="tx1"/>
          </a:solidFill>
          <a:latin typeface="+mn-lt"/>
          <a:ea typeface="+mn-ea"/>
          <a:cs typeface="+mn-cs"/>
        </a:defRPr>
      </a:lvl2pPr>
      <a:lvl3pPr marL="656973" marR="0" indent="-199948"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65" kern="1200" spc="0" baseline="0">
          <a:solidFill>
            <a:schemeClr val="tx1"/>
          </a:solidFill>
          <a:latin typeface="+mn-lt"/>
          <a:ea typeface="+mn-ea"/>
          <a:cs typeface="+mn-cs"/>
        </a:defRPr>
      </a:lvl3pPr>
      <a:lvl4pPr marL="842639" marR="0" indent="-180906"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68" kern="1200" spc="0" baseline="0">
          <a:solidFill>
            <a:schemeClr val="tx1"/>
          </a:solidFill>
          <a:latin typeface="+mn-lt"/>
          <a:ea typeface="+mn-ea"/>
          <a:cs typeface="+mn-cs"/>
        </a:defRPr>
      </a:lvl4pPr>
      <a:lvl5pPr marL="1023544" marR="0" indent="-168211" algn="l" defTabSz="93238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68" kern="1200" spc="0" baseline="0">
          <a:solidFill>
            <a:schemeClr val="tx1"/>
          </a:solidFill>
          <a:latin typeface="+mn-lt"/>
          <a:ea typeface="+mn-ea"/>
          <a:cs typeface="+mn-cs"/>
        </a:defRPr>
      </a:lvl5pPr>
      <a:lvl6pPr marL="2564054"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0"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3"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2"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5" algn="l" defTabSz="932384" rtl="0" eaLnBrk="1" latinLnBrk="0" hangingPunct="1">
        <a:defRPr sz="1800" kern="1200">
          <a:solidFill>
            <a:schemeClr val="tx1"/>
          </a:solidFill>
          <a:latin typeface="+mn-lt"/>
          <a:ea typeface="+mn-ea"/>
          <a:cs typeface="+mn-cs"/>
        </a:defRPr>
      </a:lvl4pPr>
      <a:lvl5pPr marL="1864768"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2"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6" algn="l" defTabSz="93238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7">
          <p15:clr>
            <a:srgbClr val="A4A3A4"/>
          </p15:clr>
        </p15:guide>
        <p15:guide id="29" orient="horz" pos="4135">
          <p15:clr>
            <a:srgbClr val="A4A3A4"/>
          </p15:clr>
        </p15:guide>
        <p15:guide id="30" pos="766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3.xml"/><Relationship Id="rId7" Type="http://schemas.openxmlformats.org/officeDocument/2006/relationships/image" Target="../media/image3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0.xml"/><Relationship Id="rId5" Type="http://schemas.openxmlformats.org/officeDocument/2006/relationships/tags" Target="../tags/tag15.xml"/><Relationship Id="rId4"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xml"/><Relationship Id="rId7" Type="http://schemas.openxmlformats.org/officeDocument/2006/relationships/image" Target="../media/image3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0.xml"/><Relationship Id="rId5" Type="http://schemas.openxmlformats.org/officeDocument/2006/relationships/tags" Target="../tags/tag20.xml"/><Relationship Id="rId4"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3.xml"/><Relationship Id="rId7" Type="http://schemas.openxmlformats.org/officeDocument/2006/relationships/image" Target="../media/image35.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0.xml"/><Relationship Id="rId5" Type="http://schemas.openxmlformats.org/officeDocument/2006/relationships/tags" Target="../tags/tag25.xml"/><Relationship Id="rId4"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8.xml"/><Relationship Id="rId7" Type="http://schemas.openxmlformats.org/officeDocument/2006/relationships/image" Target="../media/image3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1.xml"/><Relationship Id="rId5" Type="http://schemas.openxmlformats.org/officeDocument/2006/relationships/tags" Target="../tags/tag10.xml"/><Relationship Id="rId4"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6DEA5-991A-6542-AA6E-5B8447B8ECB1}"/>
              </a:ext>
            </a:extLst>
          </p:cNvPr>
          <p:cNvSpPr txBox="1"/>
          <p:nvPr/>
        </p:nvSpPr>
        <p:spPr>
          <a:xfrm>
            <a:off x="1692109" y="1489346"/>
            <a:ext cx="6939144" cy="3416320"/>
          </a:xfrm>
          <a:prstGeom prst="rect">
            <a:avLst/>
          </a:prstGeom>
          <a:noFill/>
        </p:spPr>
        <p:txBody>
          <a:bodyPr wrap="square" rtlCol="0">
            <a:spAutoFit/>
          </a:bodyPr>
          <a:lstStyle/>
          <a:p>
            <a:r>
              <a:rPr lang="en-GB" sz="7200" b="1" dirty="0">
                <a:solidFill>
                  <a:schemeClr val="bg1"/>
                </a:solidFill>
                <a:latin typeface="Museo Slab 700" panose="02000000000000000000" pitchFamily="2" charset="77"/>
              </a:rPr>
              <a:t>Removing disabling barriers in Education</a:t>
            </a:r>
          </a:p>
        </p:txBody>
      </p:sp>
      <p:sp>
        <p:nvSpPr>
          <p:cNvPr id="6" name="Freeform 5">
            <a:extLst>
              <a:ext uri="{FF2B5EF4-FFF2-40B4-BE49-F238E27FC236}">
                <a16:creationId xmlns:a16="http://schemas.microsoft.com/office/drawing/2014/main" id="{8F269D0C-34AE-F84D-BAF6-FF9349D1AE91}"/>
              </a:ext>
              <a:ext uri="{C183D7F6-B498-43B3-948B-1728B52AA6E4}">
                <adec:decorative xmlns:adec="http://schemas.microsoft.com/office/drawing/2017/decorative" val="1"/>
              </a:ext>
            </a:extLst>
          </p:cNvPr>
          <p:cNvSpPr/>
          <p:nvPr/>
        </p:nvSpPr>
        <p:spPr>
          <a:xfrm rot="10800000">
            <a:off x="1425501" y="1489346"/>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531D"/>
              </a:solidFill>
            </a:endParaRPr>
          </a:p>
        </p:txBody>
      </p:sp>
      <p:sp>
        <p:nvSpPr>
          <p:cNvPr id="8" name="Freeform 7">
            <a:extLst>
              <a:ext uri="{FF2B5EF4-FFF2-40B4-BE49-F238E27FC236}">
                <a16:creationId xmlns:a16="http://schemas.microsoft.com/office/drawing/2014/main" id="{8059AF02-6EAD-E647-BDF3-273E7EDD4E6D}"/>
              </a:ext>
              <a:ext uri="{C183D7F6-B498-43B3-948B-1728B52AA6E4}">
                <adec:decorative xmlns:adec="http://schemas.microsoft.com/office/drawing/2017/decorative" val="1"/>
              </a:ext>
            </a:extLst>
          </p:cNvPr>
          <p:cNvSpPr/>
          <p:nvPr/>
        </p:nvSpPr>
        <p:spPr>
          <a:xfrm>
            <a:off x="8317270" y="4469303"/>
            <a:ext cx="313983" cy="411863"/>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531D"/>
              </a:solidFill>
            </a:endParaRPr>
          </a:p>
        </p:txBody>
      </p:sp>
      <p:pic>
        <p:nvPicPr>
          <p:cNvPr id="7" name="Picture 6" descr="Logo, company name&#10;&#10;Description automatically generated">
            <a:extLst>
              <a:ext uri="{FF2B5EF4-FFF2-40B4-BE49-F238E27FC236}">
                <a16:creationId xmlns:a16="http://schemas.microsoft.com/office/drawing/2014/main" id="{B9006745-5C00-D055-6DA1-EB4428B2DF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9983" y="5435124"/>
            <a:ext cx="859358" cy="1018776"/>
          </a:xfrm>
          <a:prstGeom prst="rect">
            <a:avLst/>
          </a:prstGeom>
        </p:spPr>
      </p:pic>
      <p:pic>
        <p:nvPicPr>
          <p:cNvPr id="9" name="Picture 8">
            <a:extLst>
              <a:ext uri="{FF2B5EF4-FFF2-40B4-BE49-F238E27FC236}">
                <a16:creationId xmlns:a16="http://schemas.microsoft.com/office/drawing/2014/main" id="{4ECE7CF9-E233-11B1-0C60-A72AC0A526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35907" y="5238572"/>
            <a:ext cx="2228101" cy="1215328"/>
          </a:xfrm>
          <a:prstGeom prst="rect">
            <a:avLst/>
          </a:prstGeom>
          <a:noFill/>
          <a:ln>
            <a:noFill/>
          </a:ln>
        </p:spPr>
      </p:pic>
    </p:spTree>
    <p:extLst>
      <p:ext uri="{BB962C8B-B14F-4D97-AF65-F5344CB8AC3E}">
        <p14:creationId xmlns:p14="http://schemas.microsoft.com/office/powerpoint/2010/main" val="251532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9B3E73C-7EA6-CE71-D443-27C95A4B157B}"/>
              </a:ext>
            </a:extLst>
          </p:cNvPr>
          <p:cNvSpPr/>
          <p:nvPr/>
        </p:nvSpPr>
        <p:spPr>
          <a:xfrm>
            <a:off x="1111141" y="2047255"/>
            <a:ext cx="10767769" cy="4157548"/>
          </a:xfrm>
          <a:prstGeom prst="rect">
            <a:avLst/>
          </a:prstGeom>
        </p:spPr>
        <p:txBody>
          <a:bodyPr wrap="square" numCol="2" spcCol="540000">
            <a:spAutoFit/>
          </a:bodyPr>
          <a:lstStyle/>
          <a:p>
            <a:pPr marL="0" marR="0" lvl="0" indent="0" algn="l" defTabSz="914400" rtl="0" eaLnBrk="1" fontAlgn="base" latinLnBrk="0" hangingPunct="1">
              <a:lnSpc>
                <a:spcPts val="318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E9531D"/>
                </a:solidFill>
                <a:effectLst/>
                <a:uLnTx/>
                <a:uFillTx/>
                <a:latin typeface="Museo Slab 500" panose="02000000000000000000" charset="0"/>
              </a:rPr>
              <a:t>Medical/ Individual model: </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Disability caused by impairment, deficit is with the individual</a:t>
            </a:r>
            <a:r>
              <a:rPr kumimoji="0" lang="en-US" sz="1800" b="0" i="0" u="none" strike="noStrike" kern="1200" cap="none" spc="0" normalizeH="0" baseline="0" noProof="0" dirty="0">
                <a:ln>
                  <a:noFill/>
                </a:ln>
                <a:solidFill>
                  <a:prstClr val="white"/>
                </a:solidFill>
                <a:effectLst/>
                <a:uLnTx/>
                <a:uFillTx/>
                <a:latin typeface="Museo Slab 500" panose="02000000000000000000" charset="0"/>
              </a:rPr>
              <a:t>​</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“What’s wrong with you?” “.. suffers from &lt;condition&gt;”, etc​</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“Do you have any special needs?”</a:t>
            </a:r>
            <a:r>
              <a:rPr kumimoji="0" lang="en-US" sz="1800" b="0" i="0" u="none" strike="noStrike" kern="1200" cap="none" spc="0" normalizeH="0" baseline="0" noProof="0" dirty="0">
                <a:ln>
                  <a:noFill/>
                </a:ln>
                <a:solidFill>
                  <a:prstClr val="white"/>
                </a:solidFill>
                <a:effectLst/>
                <a:uLnTx/>
                <a:uFillTx/>
                <a:latin typeface="Museo Slab 500" panose="02000000000000000000" charset="0"/>
              </a:rPr>
              <a:t>​</a:t>
            </a:r>
          </a:p>
          <a:p>
            <a:pPr marL="0" marR="0" lvl="0" indent="0" algn="l" defTabSz="914400" rtl="0" eaLnBrk="1" fontAlgn="base" latinLnBrk="0" hangingPunct="1">
              <a:lnSpc>
                <a:spcPts val="318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useo Slab 500" panose="02000000000000000000" charset="0"/>
            </a:endParaRPr>
          </a:p>
          <a:p>
            <a:pPr marL="0" marR="0" lvl="0" indent="0" algn="l" defTabSz="914400" rtl="0" eaLnBrk="1" fontAlgn="base" latinLnBrk="0" hangingPunct="1">
              <a:lnSpc>
                <a:spcPts val="3180"/>
              </a:lnSpc>
              <a:spcBef>
                <a:spcPts val="0"/>
              </a:spcBef>
              <a:spcAft>
                <a:spcPts val="600"/>
              </a:spcAft>
              <a:buClrTx/>
              <a:buSzTx/>
              <a:buFontTx/>
              <a:buNone/>
              <a:tabLst/>
              <a:defRPr/>
            </a:pPr>
            <a:endParaRPr kumimoji="0" lang="en-GB" sz="2400" b="0" i="0" u="none" strike="noStrike" kern="1200" cap="none" spc="0" normalizeH="0" baseline="0" noProof="0" dirty="0">
              <a:ln>
                <a:noFill/>
              </a:ln>
              <a:solidFill>
                <a:srgbClr val="E9531D"/>
              </a:solidFill>
              <a:effectLst/>
              <a:uLnTx/>
              <a:uFillTx/>
              <a:latin typeface="Museo Slab 500" panose="02000000000000000000" charset="0"/>
            </a:endParaRPr>
          </a:p>
          <a:p>
            <a:pPr marL="0" marR="0" lvl="0" indent="0" algn="l" defTabSz="914400" rtl="0" eaLnBrk="1" fontAlgn="base" latinLnBrk="0" hangingPunct="1">
              <a:lnSpc>
                <a:spcPts val="3180"/>
              </a:lnSpc>
              <a:spcBef>
                <a:spcPts val="0"/>
              </a:spcBef>
              <a:spcAft>
                <a:spcPts val="600"/>
              </a:spcAft>
              <a:buClrTx/>
              <a:buSzTx/>
              <a:buFontTx/>
              <a:buNone/>
              <a:tabLst/>
              <a:defRPr/>
            </a:pPr>
            <a:endParaRPr kumimoji="0" lang="en-GB" sz="2400" b="0" i="0" u="none" strike="noStrike" kern="1200" cap="none" spc="0" normalizeH="0" baseline="0" noProof="0" dirty="0">
              <a:ln>
                <a:noFill/>
              </a:ln>
              <a:solidFill>
                <a:srgbClr val="E9531D"/>
              </a:solidFill>
              <a:effectLst/>
              <a:uLnTx/>
              <a:uFillTx/>
              <a:latin typeface="Museo Slab 500" panose="02000000000000000000" charset="0"/>
            </a:endParaRPr>
          </a:p>
          <a:p>
            <a:pPr marL="0" marR="0" lvl="0" indent="0" algn="l" defTabSz="914400" rtl="0" eaLnBrk="1" fontAlgn="base" latinLnBrk="0" hangingPunct="1">
              <a:lnSpc>
                <a:spcPts val="318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E9531D"/>
                </a:solidFill>
                <a:effectLst/>
                <a:uLnTx/>
                <a:uFillTx/>
                <a:latin typeface="Museo Slab 500" panose="02000000000000000000" charset="0"/>
              </a:rPr>
              <a:t>Personal tragedy model: </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Disability a personal tragedy. </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Disabled people as tragic victims / heroic survivors.</a:t>
            </a:r>
            <a:r>
              <a:rPr kumimoji="0" lang="en-US" sz="1800" b="0" i="0" u="none" strike="noStrike" kern="1200" cap="none" spc="0" normalizeH="0" baseline="0" noProof="0" dirty="0">
                <a:ln>
                  <a:noFill/>
                </a:ln>
                <a:solidFill>
                  <a:prstClr val="white"/>
                </a:solidFill>
                <a:effectLst/>
                <a:uLnTx/>
                <a:uFillTx/>
                <a:latin typeface="Museo Slab 500" panose="02000000000000000000" charset="0"/>
              </a:rPr>
              <a:t>​</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lab 500" panose="02000000000000000000" charset="0"/>
              </a:rPr>
              <a:t>“You can achieve anything if you just try hard enough”​</a:t>
            </a:r>
          </a:p>
        </p:txBody>
      </p:sp>
      <p:pic>
        <p:nvPicPr>
          <p:cNvPr id="15" name="Picture 14" descr="Logo, company name&#10;&#10;Description automatically generated">
            <a:extLst>
              <a:ext uri="{FF2B5EF4-FFF2-40B4-BE49-F238E27FC236}">
                <a16:creationId xmlns:a16="http://schemas.microsoft.com/office/drawing/2014/main" id="{671E1DC9-DF27-B5A6-C5FA-75DE5E4B9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6" name="Picture 15">
            <a:extLst>
              <a:ext uri="{FF2B5EF4-FFF2-40B4-BE49-F238E27FC236}">
                <a16:creationId xmlns:a16="http://schemas.microsoft.com/office/drawing/2014/main" id="{AE18B703-C83A-F386-0D83-E3737639A62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17" name="TextBox 16">
            <a:extLst>
              <a:ext uri="{FF2B5EF4-FFF2-40B4-BE49-F238E27FC236}">
                <a16:creationId xmlns:a16="http://schemas.microsoft.com/office/drawing/2014/main" id="{231A05E7-2BCE-5071-D9A5-A483D58385DD}"/>
              </a:ext>
            </a:extLst>
          </p:cNvPr>
          <p:cNvSpPr txBox="1"/>
          <p:nvPr/>
        </p:nvSpPr>
        <p:spPr>
          <a:xfrm>
            <a:off x="1111141" y="883589"/>
            <a:ext cx="121919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Models of disability</a:t>
            </a:r>
          </a:p>
        </p:txBody>
      </p:sp>
    </p:spTree>
    <p:extLst>
      <p:ext uri="{BB962C8B-B14F-4D97-AF65-F5344CB8AC3E}">
        <p14:creationId xmlns:p14="http://schemas.microsoft.com/office/powerpoint/2010/main" val="411825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 company name&#10;&#10;Description automatically generated">
            <a:extLst>
              <a:ext uri="{FF2B5EF4-FFF2-40B4-BE49-F238E27FC236}">
                <a16:creationId xmlns:a16="http://schemas.microsoft.com/office/drawing/2014/main" id="{671E1DC9-DF27-B5A6-C5FA-75DE5E4B9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6" name="Picture 15">
            <a:extLst>
              <a:ext uri="{FF2B5EF4-FFF2-40B4-BE49-F238E27FC236}">
                <a16:creationId xmlns:a16="http://schemas.microsoft.com/office/drawing/2014/main" id="{AE18B703-C83A-F386-0D83-E3737639A62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17" name="TextBox 16">
            <a:extLst>
              <a:ext uri="{FF2B5EF4-FFF2-40B4-BE49-F238E27FC236}">
                <a16:creationId xmlns:a16="http://schemas.microsoft.com/office/drawing/2014/main" id="{231A05E7-2BCE-5071-D9A5-A483D58385DD}"/>
              </a:ext>
            </a:extLst>
          </p:cNvPr>
          <p:cNvSpPr txBox="1"/>
          <p:nvPr/>
        </p:nvSpPr>
        <p:spPr>
          <a:xfrm>
            <a:off x="1111141" y="883589"/>
            <a:ext cx="121919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Models of disability</a:t>
            </a:r>
          </a:p>
        </p:txBody>
      </p:sp>
      <p:sp>
        <p:nvSpPr>
          <p:cNvPr id="8" name="Rectangle 7">
            <a:extLst>
              <a:ext uri="{FF2B5EF4-FFF2-40B4-BE49-F238E27FC236}">
                <a16:creationId xmlns:a16="http://schemas.microsoft.com/office/drawing/2014/main" id="{03ACA7F9-C265-884D-68E5-C6FEEDED82A6}"/>
              </a:ext>
            </a:extLst>
          </p:cNvPr>
          <p:cNvSpPr/>
          <p:nvPr/>
        </p:nvSpPr>
        <p:spPr>
          <a:xfrm>
            <a:off x="1111141" y="2062829"/>
            <a:ext cx="5568056" cy="2575449"/>
          </a:xfrm>
          <a:prstGeom prst="rect">
            <a:avLst/>
          </a:prstGeom>
        </p:spPr>
        <p:txBody>
          <a:bodyPr wrap="square" numCol="1" spcCol="540000">
            <a:spAutoFit/>
          </a:bodyPr>
          <a:lstStyle/>
          <a:p>
            <a:pPr marL="0" marR="0" lvl="0" indent="0" algn="l" defTabSz="914400" rtl="0" eaLnBrk="1" fontAlgn="base" latinLnBrk="0" hangingPunct="1">
              <a:lnSpc>
                <a:spcPct val="100000"/>
              </a:lnSpc>
              <a:spcBef>
                <a:spcPts val="0"/>
              </a:spcBef>
              <a:spcAft>
                <a:spcPts val="800"/>
              </a:spcAft>
              <a:buClrTx/>
              <a:buSzTx/>
              <a:buFontTx/>
              <a:buNone/>
              <a:tabLst/>
              <a:defRPr/>
            </a:pPr>
            <a:r>
              <a:rPr kumimoji="0" lang="en-GB" sz="2400" b="0" i="0" u="none" strike="noStrike" kern="1200" cap="none" spc="0" normalizeH="0" baseline="0" noProof="0" dirty="0">
                <a:ln>
                  <a:noFill/>
                </a:ln>
                <a:solidFill>
                  <a:srgbClr val="E9531D"/>
                </a:solidFill>
                <a:effectLst/>
                <a:uLnTx/>
                <a:uFillTx/>
                <a:latin typeface="Museo Slab 500" panose="02000000000000000000" pitchFamily="2" charset="77"/>
                <a:ea typeface="+mn-ea"/>
                <a:cs typeface="+mn-cs"/>
              </a:rPr>
              <a:t>Social model:</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Disability caused by ‘social barriers’, deficit is within society and requires societal solutions</a:t>
            </a:r>
            <a:r>
              <a:rPr kumimoji="0" lang="en-US"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Disabled person (not “person with a disability”)</a:t>
            </a:r>
            <a:r>
              <a:rPr kumimoji="0" lang="en-US"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a:t>
            </a:r>
          </a:p>
          <a:p>
            <a:pPr marL="285750" marR="0" lvl="0" indent="-285750" algn="l" defTabSz="914400" rtl="0" eaLnBrk="1" fontAlgn="base" latinLnBrk="0" hangingPunct="1">
              <a:lnSpc>
                <a:spcPts val="2660"/>
              </a:lnSpc>
              <a:spcBef>
                <a:spcPts val="0"/>
              </a:spcBef>
              <a:spcAft>
                <a:spcPts val="1200"/>
              </a:spcAft>
              <a:buClr>
                <a:srgbClr val="E9531D"/>
              </a:buClr>
              <a:buSzTx/>
              <a:buFont typeface="Wingdings" pitchFamily="2" charset="2"/>
              <a:buChar char="§"/>
              <a:tabLst/>
              <a:defRPr/>
            </a:pPr>
            <a:r>
              <a:rPr kumimoji="0" lang="en-GB"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“What adjustments or support can we provide to ensure you can take part?”</a:t>
            </a:r>
            <a:r>
              <a:rPr kumimoji="0" lang="en-US" sz="18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a:t>
            </a:r>
          </a:p>
        </p:txBody>
      </p:sp>
      <p:sp>
        <p:nvSpPr>
          <p:cNvPr id="9" name="TextBox 8">
            <a:extLst>
              <a:ext uri="{FF2B5EF4-FFF2-40B4-BE49-F238E27FC236}">
                <a16:creationId xmlns:a16="http://schemas.microsoft.com/office/drawing/2014/main" id="{14B51793-B008-5199-AB05-50F624207ABC}"/>
              </a:ext>
            </a:extLst>
          </p:cNvPr>
          <p:cNvSpPr txBox="1"/>
          <p:nvPr/>
        </p:nvSpPr>
        <p:spPr>
          <a:xfrm>
            <a:off x="6651360" y="2035767"/>
            <a:ext cx="5076352" cy="3037755"/>
          </a:xfrm>
          <a:prstGeom prst="rect">
            <a:avLst/>
          </a:prstGeom>
          <a:noFill/>
        </p:spPr>
        <p:txBody>
          <a:bodyPr wrap="square">
            <a:spAutoFit/>
          </a:bodyPr>
          <a:lstStyle/>
          <a:p>
            <a:pPr marL="285750" marR="0" lvl="0" indent="-285750" algn="l" defTabSz="914400" rtl="0" eaLnBrk="1" fontAlgn="auto" latinLnBrk="0" hangingPunct="1">
              <a:lnSpc>
                <a:spcPts val="2800"/>
              </a:lnSpc>
              <a:spcBef>
                <a:spcPts val="0"/>
              </a:spcBef>
              <a:spcAft>
                <a:spcPts val="1200"/>
              </a:spcAft>
              <a:buClr>
                <a:srgbClr val="E9531D"/>
              </a:buClr>
              <a:buSzTx/>
              <a:buFont typeface="Wingdings" pitchFamily="2" charset="2"/>
              <a:buChar char="§"/>
              <a:tabLst/>
              <a:defRPr/>
            </a:pPr>
            <a:r>
              <a:rPr kumimoji="0" lang="en-US" sz="1800" b="1"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Attitude</a:t>
            </a:r>
            <a:r>
              <a:rPr kumimoji="0" lang="en-US" sz="18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 fear, ignorance, storytelling.</a:t>
            </a:r>
          </a:p>
          <a:p>
            <a:pPr marL="285750" marR="0" lvl="0" indent="-285750" algn="l" defTabSz="914400" rtl="0" eaLnBrk="1" fontAlgn="auto" latinLnBrk="0" hangingPunct="1">
              <a:lnSpc>
                <a:spcPts val="2800"/>
              </a:lnSpc>
              <a:spcBef>
                <a:spcPts val="0"/>
              </a:spcBef>
              <a:spcAft>
                <a:spcPts val="1200"/>
              </a:spcAft>
              <a:buClr>
                <a:srgbClr val="E9531D"/>
              </a:buClr>
              <a:buSzTx/>
              <a:buFont typeface="Wingdings" pitchFamily="2" charset="2"/>
              <a:buChar char="§"/>
              <a:tabLst/>
              <a:defRPr/>
            </a:pPr>
            <a:r>
              <a:rPr kumimoji="0" lang="en-US" sz="1800" b="1"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Environment</a:t>
            </a:r>
            <a:r>
              <a:rPr kumimoji="0" lang="en-US" sz="18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 buildings, furniture, technology.</a:t>
            </a:r>
          </a:p>
          <a:p>
            <a:pPr marL="285750" marR="0" lvl="0" indent="-285750" algn="l" defTabSz="914400" rtl="0" eaLnBrk="1" fontAlgn="auto" latinLnBrk="0" hangingPunct="1">
              <a:lnSpc>
                <a:spcPts val="2800"/>
              </a:lnSpc>
              <a:spcBef>
                <a:spcPts val="0"/>
              </a:spcBef>
              <a:spcAft>
                <a:spcPts val="1200"/>
              </a:spcAft>
              <a:buClr>
                <a:srgbClr val="E9531D"/>
              </a:buClr>
              <a:buSzTx/>
              <a:buFont typeface="Wingdings" pitchFamily="2" charset="2"/>
              <a:buChar char="§"/>
              <a:tabLst/>
              <a:defRPr/>
            </a:pPr>
            <a:r>
              <a:rPr kumimoji="0" lang="en-US" sz="1800" b="1"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Organisation: </a:t>
            </a:r>
            <a:r>
              <a:rPr kumimoji="0" lang="en-US" sz="18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policies, meetings, start times.</a:t>
            </a:r>
          </a:p>
          <a:p>
            <a:pPr marL="285750" marR="0" lvl="0" indent="-285750" algn="l" defTabSz="914400" rtl="0" eaLnBrk="1" fontAlgn="auto" latinLnBrk="0" hangingPunct="1">
              <a:lnSpc>
                <a:spcPts val="2800"/>
              </a:lnSpc>
              <a:spcBef>
                <a:spcPts val="0"/>
              </a:spcBef>
              <a:spcAft>
                <a:spcPts val="1200"/>
              </a:spcAft>
              <a:buClr>
                <a:srgbClr val="E9531D"/>
              </a:buClr>
              <a:buSzTx/>
              <a:buFont typeface="Wingdings" pitchFamily="2" charset="2"/>
              <a:buChar char="§"/>
              <a:tabLst/>
              <a:defRPr/>
            </a:pPr>
            <a:r>
              <a:rPr kumimoji="0" lang="en-US" sz="1800" b="1"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Communications: </a:t>
            </a:r>
            <a:r>
              <a:rPr kumimoji="0" lang="en-US" sz="18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plain English, BSL, images. </a:t>
            </a:r>
          </a:p>
        </p:txBody>
      </p:sp>
    </p:spTree>
    <p:extLst>
      <p:ext uri="{BB962C8B-B14F-4D97-AF65-F5344CB8AC3E}">
        <p14:creationId xmlns:p14="http://schemas.microsoft.com/office/powerpoint/2010/main" val="345708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B3032A-9057-264A-954E-A1EE6EDBF20B}"/>
              </a:ext>
            </a:extLst>
          </p:cNvPr>
          <p:cNvSpPr txBox="1"/>
          <p:nvPr/>
        </p:nvSpPr>
        <p:spPr>
          <a:xfrm>
            <a:off x="892097" y="1834402"/>
            <a:ext cx="5450445" cy="5375831"/>
          </a:xfrm>
          <a:prstGeom prst="rect">
            <a:avLst/>
          </a:prstGeom>
          <a:noFill/>
        </p:spPr>
        <p:txBody>
          <a:bodyPr wrap="square" rtlCol="0">
            <a:spAutoFit/>
          </a:bodyPr>
          <a:lstStyle/>
          <a:p>
            <a:pPr marL="342900" marR="0" lvl="0" indent="-342900" algn="l" defTabSz="914400" rtl="0" eaLnBrk="1" fontAlgn="auto" latinLnBrk="0" hangingPunct="1">
              <a:lnSpc>
                <a:spcPts val="348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Myth/ stereotype busting</a:t>
            </a:r>
          </a:p>
          <a:p>
            <a:pPr marL="342900" marR="0" lvl="0" indent="-342900" algn="l" defTabSz="914400" rtl="0" eaLnBrk="1" fontAlgn="auto" latinLnBrk="0" hangingPunct="1">
              <a:lnSpc>
                <a:spcPts val="348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Compounded barriers</a:t>
            </a:r>
          </a:p>
          <a:p>
            <a:pPr marL="342900" marR="0" lvl="0" indent="-342900" algn="l" defTabSz="914400" rtl="0" eaLnBrk="1" fontAlgn="auto" latinLnBrk="0" hangingPunct="1">
              <a:lnSpc>
                <a:spcPts val="348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Conflicting information</a:t>
            </a:r>
          </a:p>
          <a:p>
            <a:pPr marL="342900" marR="0" lvl="0" indent="-342900" algn="l" defTabSz="914400" rtl="0" eaLnBrk="1" fontAlgn="auto" latinLnBrk="0" hangingPunct="1">
              <a:lnSpc>
                <a:spcPts val="348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Common narrative of </a:t>
            </a:r>
            <a:b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br>
            <a:r>
              <a:rPr kumimoji="0" lang="en-GB" sz="24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rPr>
              <a:t>charity and inspiration</a:t>
            </a:r>
          </a:p>
          <a:p>
            <a:pPr marL="0" marR="0" lvl="0" indent="0" algn="l" defTabSz="914400" rtl="0" eaLnBrk="1" fontAlgn="auto" latinLnBrk="0" hangingPunct="1">
              <a:lnSpc>
                <a:spcPts val="298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useo Slab 500" panose="02000000000000000000" pitchFamily="2" charset="77"/>
              <a:ea typeface="+mn-ea"/>
              <a:cs typeface="+mn-cs"/>
            </a:endParaRPr>
          </a:p>
          <a:p>
            <a:pPr marL="0" marR="0" lvl="0" indent="0" algn="l" defTabSz="914400" rtl="0" eaLnBrk="1" fontAlgn="auto" latinLnBrk="0" hangingPunct="1">
              <a:lnSpc>
                <a:spcPts val="27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9" name="TextBox 8">
            <a:extLst>
              <a:ext uri="{FF2B5EF4-FFF2-40B4-BE49-F238E27FC236}">
                <a16:creationId xmlns:a16="http://schemas.microsoft.com/office/drawing/2014/main" id="{2378939F-294F-A749-AA53-78E21156ABBD}"/>
              </a:ext>
            </a:extLst>
          </p:cNvPr>
          <p:cNvSpPr txBox="1"/>
          <p:nvPr/>
        </p:nvSpPr>
        <p:spPr>
          <a:xfrm>
            <a:off x="781913" y="838367"/>
            <a:ext cx="5450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The DPO challenge:</a:t>
            </a:r>
          </a:p>
        </p:txBody>
      </p:sp>
      <p:sp>
        <p:nvSpPr>
          <p:cNvPr id="7" name="TextBox 6">
            <a:extLst>
              <a:ext uri="{FF2B5EF4-FFF2-40B4-BE49-F238E27FC236}">
                <a16:creationId xmlns:a16="http://schemas.microsoft.com/office/drawing/2014/main" id="{4027D3D2-94D2-FD45-8692-A8BDD91D6B02}"/>
              </a:ext>
            </a:extLst>
          </p:cNvPr>
          <p:cNvSpPr txBox="1"/>
          <p:nvPr/>
        </p:nvSpPr>
        <p:spPr>
          <a:xfrm>
            <a:off x="6848174" y="838367"/>
            <a:ext cx="5450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9531D"/>
                </a:solidFill>
                <a:effectLst/>
                <a:uLnTx/>
                <a:uFillTx/>
                <a:latin typeface="Museo Slab 700" panose="02000000000000000000" pitchFamily="2" charset="77"/>
                <a:ea typeface="+mn-ea"/>
                <a:cs typeface="+mn-cs"/>
              </a:rPr>
              <a:t>Our Aim:</a:t>
            </a:r>
          </a:p>
        </p:txBody>
      </p:sp>
      <p:sp>
        <p:nvSpPr>
          <p:cNvPr id="2" name="Rectangle 1">
            <a:extLst>
              <a:ext uri="{FF2B5EF4-FFF2-40B4-BE49-F238E27FC236}">
                <a16:creationId xmlns:a16="http://schemas.microsoft.com/office/drawing/2014/main" id="{6F412117-9921-2B42-AFB0-9B3964AFA6DE}"/>
              </a:ext>
            </a:extLst>
          </p:cNvPr>
          <p:cNvSpPr/>
          <p:nvPr/>
        </p:nvSpPr>
        <p:spPr>
          <a:xfrm>
            <a:off x="6848174" y="1834402"/>
            <a:ext cx="3990809" cy="1904817"/>
          </a:xfrm>
          <a:prstGeom prst="rect">
            <a:avLst/>
          </a:prstGeom>
        </p:spPr>
        <p:txBody>
          <a:bodyPr wrap="square" lIns="91440" tIns="45720" rIns="91440" bIns="45720" anchor="t">
            <a:spAutoFit/>
          </a:bodyPr>
          <a:lstStyle/>
          <a:p>
            <a:pPr marL="0" marR="0" lvl="0" indent="0" algn="l" defTabSz="914400" rtl="0" eaLnBrk="1" fontAlgn="auto" latinLnBrk="0" hangingPunct="1">
              <a:lnSpc>
                <a:spcPts val="358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useo Slab 500"/>
                <a:ea typeface="+mn-ea"/>
                <a:cs typeface="+mn-cs"/>
              </a:rPr>
              <a:t>Our aim is to create a </a:t>
            </a:r>
            <a:r>
              <a:rPr kumimoji="0" lang="en-GB" sz="2400" b="0" i="0" u="none" strike="noStrike" kern="1200" cap="none" spc="0" normalizeH="0" baseline="0" noProof="0" dirty="0">
                <a:ln>
                  <a:noFill/>
                </a:ln>
                <a:solidFill>
                  <a:srgbClr val="E9531D"/>
                </a:solidFill>
                <a:effectLst/>
                <a:uLnTx/>
                <a:uFillTx/>
                <a:latin typeface="Museo Slab 500"/>
                <a:ea typeface="+mn-ea"/>
                <a:cs typeface="+mn-cs"/>
              </a:rPr>
              <a:t>clear voice</a:t>
            </a:r>
            <a:r>
              <a:rPr kumimoji="0" lang="en-GB" sz="2400" b="0" i="0" u="none" strike="noStrike" kern="1200" cap="none" spc="0" normalizeH="0" baseline="0" noProof="0" dirty="0">
                <a:ln>
                  <a:noFill/>
                </a:ln>
                <a:solidFill>
                  <a:prstClr val="white"/>
                </a:solidFill>
                <a:effectLst/>
                <a:uLnTx/>
                <a:uFillTx/>
                <a:latin typeface="Museo Slab 500"/>
                <a:ea typeface="+mn-ea"/>
                <a:cs typeface="+mn-cs"/>
              </a:rPr>
              <a:t> </a:t>
            </a:r>
            <a:r>
              <a:rPr lang="en-GB" sz="2400" dirty="0">
                <a:solidFill>
                  <a:prstClr val="white"/>
                </a:solidFill>
                <a:latin typeface="Museo Slab 500"/>
              </a:rPr>
              <a:t>of</a:t>
            </a:r>
            <a:r>
              <a:rPr kumimoji="0" lang="en-GB" sz="2400" b="0" i="0" u="none" strike="noStrike" kern="1200" cap="none" spc="0" normalizeH="0" baseline="0" noProof="0" dirty="0">
                <a:ln>
                  <a:noFill/>
                </a:ln>
                <a:solidFill>
                  <a:prstClr val="white"/>
                </a:solidFill>
                <a:effectLst/>
                <a:uLnTx/>
                <a:uFillTx/>
                <a:latin typeface="Museo Slab 500"/>
                <a:ea typeface="+mn-ea"/>
                <a:cs typeface="+mn-cs"/>
              </a:rPr>
              <a:t> disability inclusion in employment, led by disabled people themselves</a:t>
            </a:r>
            <a:r>
              <a:rPr kumimoji="0" lang="en-GB" sz="1800" b="0" i="0" u="none" strike="noStrike" kern="1200" cap="none" spc="0" normalizeH="0" baseline="0" noProof="0" dirty="0">
                <a:ln>
                  <a:noFill/>
                </a:ln>
                <a:solidFill>
                  <a:prstClr val="white"/>
                </a:solidFill>
                <a:effectLst/>
                <a:uLnTx/>
                <a:uFillTx/>
                <a:latin typeface="Museo Sans 300"/>
                <a:ea typeface="+mn-ea"/>
                <a:cs typeface="+mn-cs"/>
              </a:rPr>
              <a:t>.</a:t>
            </a:r>
          </a:p>
        </p:txBody>
      </p:sp>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Tree>
    <p:extLst>
      <p:ext uri="{BB962C8B-B14F-4D97-AF65-F5344CB8AC3E}">
        <p14:creationId xmlns:p14="http://schemas.microsoft.com/office/powerpoint/2010/main" val="398747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2">
            <a:extLst>
              <a:ext uri="{FF2B5EF4-FFF2-40B4-BE49-F238E27FC236}">
                <a16:creationId xmlns:a16="http://schemas.microsoft.com/office/drawing/2014/main" id="{C7A1FA88-985D-EECD-1C8C-2AA9116AF7A6}"/>
              </a:ext>
            </a:extLst>
          </p:cNvPr>
          <p:cNvSpPr txBox="1"/>
          <p:nvPr/>
        </p:nvSpPr>
        <p:spPr>
          <a:xfrm>
            <a:off x="987749" y="2171182"/>
            <a:ext cx="6122927" cy="1834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ts val="4620"/>
              </a:lnSpc>
              <a:defRPr sz="4000">
                <a:solidFill>
                  <a:srgbClr val="FFFFFF"/>
                </a:solidFill>
              </a:defRPr>
            </a:pPr>
            <a:r>
              <a:rPr lang="en-GB" sz="3600" b="1" dirty="0">
                <a:latin typeface="Museo Slab 700" panose="02000000000000000000" pitchFamily="2" charset="77"/>
              </a:rPr>
              <a:t>Can you identify any barriers disabled people may face in education? </a:t>
            </a:r>
            <a:endParaRPr sz="3600" b="1" dirty="0">
              <a:latin typeface="Museo Slab 700" panose="02000000000000000000" pitchFamily="2" charset="77"/>
            </a:endParaRPr>
          </a:p>
        </p:txBody>
      </p:sp>
      <p:sp>
        <p:nvSpPr>
          <p:cNvPr id="6" name="Freeform 10">
            <a:extLst>
              <a:ext uri="{FF2B5EF4-FFF2-40B4-BE49-F238E27FC236}">
                <a16:creationId xmlns:a16="http://schemas.microsoft.com/office/drawing/2014/main" id="{E865F5F1-ADF2-0806-9BBF-1D861044549E}"/>
              </a:ext>
            </a:extLst>
          </p:cNvPr>
          <p:cNvSpPr/>
          <p:nvPr/>
        </p:nvSpPr>
        <p:spPr>
          <a:xfrm>
            <a:off x="6369176" y="3749080"/>
            <a:ext cx="411888" cy="4629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127000">
            <a:solidFill>
              <a:srgbClr val="E9531D"/>
            </a:solidFill>
            <a:miter/>
          </a:ln>
        </p:spPr>
        <p:txBody>
          <a:bodyPr lIns="45719" rIns="45719" anchor="ctr"/>
          <a:lstStyle/>
          <a:p>
            <a:pPr algn="ctr">
              <a:defRPr>
                <a:solidFill>
                  <a:srgbClr val="E9531D"/>
                </a:solidFill>
              </a:defRPr>
            </a:pPr>
            <a:endParaRPr/>
          </a:p>
        </p:txBody>
      </p:sp>
      <p:sp>
        <p:nvSpPr>
          <p:cNvPr id="7" name="Freeform 11">
            <a:extLst>
              <a:ext uri="{FF2B5EF4-FFF2-40B4-BE49-F238E27FC236}">
                <a16:creationId xmlns:a16="http://schemas.microsoft.com/office/drawing/2014/main" id="{18C223F7-70CE-1EAD-BF47-869F80A772DD}"/>
              </a:ext>
            </a:extLst>
          </p:cNvPr>
          <p:cNvSpPr/>
          <p:nvPr/>
        </p:nvSpPr>
        <p:spPr>
          <a:xfrm rot="10800000">
            <a:off x="765679" y="1939688"/>
            <a:ext cx="411889" cy="4629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ln w="127000">
            <a:solidFill>
              <a:srgbClr val="E9531D"/>
            </a:solidFill>
            <a:miter/>
          </a:ln>
        </p:spPr>
        <p:txBody>
          <a:bodyPr lIns="45719" rIns="45719" anchor="ctr"/>
          <a:lstStyle/>
          <a:p>
            <a:pPr algn="ctr">
              <a:defRPr>
                <a:solidFill>
                  <a:srgbClr val="E9531D"/>
                </a:solidFill>
              </a:defRPr>
            </a:pPr>
            <a:endParaRPr/>
          </a:p>
        </p:txBody>
      </p:sp>
      <p:pic>
        <p:nvPicPr>
          <p:cNvPr id="9" name="Picture 8" descr="Graphic showing 10 people with 2 of them highlighted in orange">
            <a:extLst>
              <a:ext uri="{FF2B5EF4-FFF2-40B4-BE49-F238E27FC236}">
                <a16:creationId xmlns:a16="http://schemas.microsoft.com/office/drawing/2014/main" id="{EDD4539D-31A2-8EF4-A7E7-BCC5E08620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9111" y="2012838"/>
            <a:ext cx="2836261" cy="2697907"/>
          </a:xfrm>
          <a:prstGeom prst="rect">
            <a:avLst/>
          </a:prstGeom>
        </p:spPr>
      </p:pic>
    </p:spTree>
    <p:extLst>
      <p:ext uri="{BB962C8B-B14F-4D97-AF65-F5344CB8AC3E}">
        <p14:creationId xmlns:p14="http://schemas.microsoft.com/office/powerpoint/2010/main" val="269389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32F784-F093-56B9-B96C-483B1B155CB1}"/>
              </a:ext>
            </a:extLst>
          </p:cNvPr>
          <p:cNvPicPr>
            <a:picLocks/>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D9755A5-C640-A018-50D0-A0C440A64CAC}"/>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05DC4FC5-B9F1-9849-73D7-9473F686360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Can you identify any barriers disabled people may face in education? 
</a:t>
            </a:r>
          </a:p>
        </p:txBody>
      </p:sp>
      <p:sp>
        <p:nvSpPr>
          <p:cNvPr id="7" name="Rectangle 6">
            <a:extLst>
              <a:ext uri="{FF2B5EF4-FFF2-40B4-BE49-F238E27FC236}">
                <a16:creationId xmlns:a16="http://schemas.microsoft.com/office/drawing/2014/main" id="{443B95E5-6A58-7DE0-A2FD-0F34E7A86EC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
        <p:nvSpPr>
          <p:cNvPr id="2" name="Slide Number Placeholder 1">
            <a:extLst>
              <a:ext uri="{FF2B5EF4-FFF2-40B4-BE49-F238E27FC236}">
                <a16:creationId xmlns:a16="http://schemas.microsoft.com/office/drawing/2014/main" id="{3C2977F8-48B7-3312-8F99-1AA93CE61E26}"/>
              </a:ext>
            </a:extLst>
          </p:cNvPr>
          <p:cNvSpPr>
            <a:spLocks noGrp="1"/>
          </p:cNvSpPr>
          <p:nvPr>
            <p:ph type="sldNum" sz="quarter" idx="12"/>
          </p:nvPr>
        </p:nvSpPr>
        <p:spPr/>
        <p:txBody>
          <a:bodyPr/>
          <a:lstStyle/>
          <a:p>
            <a:fld id="{FFD3A427-11B3-E149-AFE3-B2B9DD7D998B}" type="slidenum">
              <a:rPr lang="en-US" smtClean="0"/>
              <a:t>14</a:t>
            </a:fld>
            <a:endParaRPr lang="en-US"/>
          </a:p>
        </p:txBody>
      </p:sp>
    </p:spTree>
    <p:custDataLst>
      <p:tags r:id="rId1"/>
    </p:custDataLst>
    <p:extLst>
      <p:ext uri="{BB962C8B-B14F-4D97-AF65-F5344CB8AC3E}">
        <p14:creationId xmlns:p14="http://schemas.microsoft.com/office/powerpoint/2010/main" val="205757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1FF86223-DF52-86CE-FF6A-CEC59DB217D1}"/>
              </a:ext>
            </a:extLst>
          </p:cNvPr>
          <p:cNvSpPr txBox="1"/>
          <p:nvPr/>
        </p:nvSpPr>
        <p:spPr>
          <a:xfrm>
            <a:off x="902605" y="518968"/>
            <a:ext cx="103867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Disabled Students – Current Evidence:</a:t>
            </a:r>
          </a:p>
        </p:txBody>
      </p:sp>
      <p:sp>
        <p:nvSpPr>
          <p:cNvPr id="9" name="Rectangle 8">
            <a:extLst>
              <a:ext uri="{FF2B5EF4-FFF2-40B4-BE49-F238E27FC236}">
                <a16:creationId xmlns:a16="http://schemas.microsoft.com/office/drawing/2014/main" id="{E9878DFD-0483-FAE1-7673-06BB9E52272A}"/>
              </a:ext>
            </a:extLst>
          </p:cNvPr>
          <p:cNvSpPr/>
          <p:nvPr/>
        </p:nvSpPr>
        <p:spPr>
          <a:xfrm>
            <a:off x="748776" y="1515169"/>
            <a:ext cx="10094311" cy="5024965"/>
          </a:xfrm>
          <a:prstGeom prst="rect">
            <a:avLst/>
          </a:prstGeom>
        </p:spPr>
        <p:txBody>
          <a:bodyPr wrap="square">
            <a:spAutoFit/>
          </a:bodyPr>
          <a:lstStyle/>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pitchFamily="2" charset="77"/>
                <a:ea typeface="Calibri" panose="020F0502020204030204" pitchFamily="34" charset="0"/>
                <a:cs typeface="+mn-cs"/>
              </a:rPr>
              <a:t>Number/proportion disabled students increased over last 10 years</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Comparisons with 2011 census data tells us young disabled people are well represented in Further Education and Higher Education. </a:t>
            </a:r>
            <a:r>
              <a:rPr lang="en-GB" sz="2200" dirty="0">
                <a:solidFill>
                  <a:prstClr val="white"/>
                </a:solidFill>
                <a:latin typeface="Museo Slab 500" panose="02000000000000000000" charset="0"/>
              </a:rPr>
              <a:t>But Commissioner for Fair Access thinks disabled people likely underrepresented. </a:t>
            </a:r>
            <a:endParaRPr kumimoji="0" lang="en-GB" sz="2200" b="0" i="0" u="none" strike="noStrike" kern="1200" cap="none" spc="0" normalizeH="0" baseline="0" noProof="0" dirty="0">
              <a:ln>
                <a:noFill/>
              </a:ln>
              <a:solidFill>
                <a:prstClr val="white"/>
              </a:solidFill>
              <a:effectLst/>
              <a:uLnTx/>
              <a:uFillTx/>
              <a:latin typeface="Museo Slab 500" panose="02000000000000000000" charset="0"/>
            </a:endParaRP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People with physical impairments, sight loss and deafness/hearing loss are underrepresented.</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Students with specific learning difficulty (SpLD) continue to make up highest proportion of disabled students, followed by students with Mental Health issues.</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endParaRPr kumimoji="0" lang="en-GB" sz="2800" b="0" i="0" u="none" strike="noStrike" kern="1200" cap="none" spc="0" normalizeH="0" baseline="0" noProof="0" dirty="0">
              <a:ln>
                <a:noFill/>
              </a:ln>
              <a:solidFill>
                <a:prstClr val="white"/>
              </a:solidFill>
              <a:effectLst/>
              <a:uLnTx/>
              <a:uFillTx/>
              <a:latin typeface="Museo Slab 500" panose="02000000000000000000" charset="0"/>
            </a:endParaRP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endParaRPr kumimoji="0" lang="en-US" sz="28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121246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7" name="TextBox 6">
            <a:extLst>
              <a:ext uri="{FF2B5EF4-FFF2-40B4-BE49-F238E27FC236}">
                <a16:creationId xmlns:a16="http://schemas.microsoft.com/office/drawing/2014/main" id="{C6C02561-DA37-071C-8ED7-9D03348FBBF3}"/>
              </a:ext>
            </a:extLst>
          </p:cNvPr>
          <p:cNvSpPr txBox="1"/>
          <p:nvPr/>
        </p:nvSpPr>
        <p:spPr>
          <a:xfrm>
            <a:off x="650707" y="392827"/>
            <a:ext cx="104974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Disabled Students – Current </a:t>
            </a:r>
            <a:r>
              <a:rPr lang="en-US" sz="4000" b="1" dirty="0">
                <a:solidFill>
                  <a:srgbClr val="E9531D"/>
                </a:solidFill>
                <a:latin typeface="Museo Slab 700" panose="02000000000000000000" pitchFamily="2" charset="77"/>
              </a:rPr>
              <a:t>E</a:t>
            </a:r>
            <a:r>
              <a:rPr kumimoji="0" lang="en-US" sz="4000" b="1" i="0" u="none" strike="noStrike" kern="1200" cap="none" spc="0" normalizeH="0" baseline="0" noProof="0" dirty="0" err="1">
                <a:ln>
                  <a:noFill/>
                </a:ln>
                <a:solidFill>
                  <a:srgbClr val="E9531D"/>
                </a:solidFill>
                <a:effectLst/>
                <a:uLnTx/>
                <a:uFillTx/>
                <a:latin typeface="Museo Slab 700" panose="02000000000000000000" pitchFamily="2" charset="77"/>
                <a:ea typeface="+mn-ea"/>
                <a:cs typeface="+mn-cs"/>
              </a:rPr>
              <a:t>vidence</a:t>
            </a: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a:t>
            </a:r>
          </a:p>
        </p:txBody>
      </p:sp>
      <p:sp>
        <p:nvSpPr>
          <p:cNvPr id="10" name="Rectangle 9">
            <a:extLst>
              <a:ext uri="{FF2B5EF4-FFF2-40B4-BE49-F238E27FC236}">
                <a16:creationId xmlns:a16="http://schemas.microsoft.com/office/drawing/2014/main" id="{EBE77F81-8BB2-785E-6EDC-3076BA6ACC0A}"/>
              </a:ext>
            </a:extLst>
          </p:cNvPr>
          <p:cNvSpPr/>
          <p:nvPr/>
        </p:nvSpPr>
        <p:spPr>
          <a:xfrm>
            <a:off x="452926" y="1235214"/>
            <a:ext cx="10845009" cy="5229252"/>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Disabled students have broadly similar retention and completion rates as non-disabled students but there are significant inequalities when looking at specific cohorts.</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Disabled students are less likely to achieve a first-class honours degree than non-disabled students (Higher Education Statistics Agency open access data)</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Disabled graduates have lower employment rates than non-disabled graduates, overall gap which widens significantly by impairment type (</a:t>
            </a:r>
            <a:r>
              <a:rPr lang="en-GB" sz="2200" dirty="0">
                <a:solidFill>
                  <a:prstClr val="white"/>
                </a:solidFill>
                <a:latin typeface="Museo Slab 500" panose="02000000000000000000" charset="0"/>
              </a:rPr>
              <a:t>Neurodiverse students- specifically Autistic students </a:t>
            </a:r>
            <a:r>
              <a:rPr kumimoji="0" lang="en-GB" sz="2200" b="0" i="0" u="none" strike="noStrike" kern="1200" cap="none" spc="0" normalizeH="0" baseline="0" noProof="0" dirty="0">
                <a:ln>
                  <a:noFill/>
                </a:ln>
                <a:solidFill>
                  <a:prstClr val="white"/>
                </a:solidFill>
                <a:effectLst/>
                <a:uLnTx/>
                <a:uFillTx/>
                <a:latin typeface="Museo Slab 500" panose="02000000000000000000" charset="0"/>
              </a:rPr>
              <a:t>have lowest employment rates). (Student Funding Council data request)</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Disabled graduates earn £2,700 less than non-disabled counterparts five years after graduation.</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84582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7" name="TextBox 6">
            <a:extLst>
              <a:ext uri="{FF2B5EF4-FFF2-40B4-BE49-F238E27FC236}">
                <a16:creationId xmlns:a16="http://schemas.microsoft.com/office/drawing/2014/main" id="{C6C02561-DA37-071C-8ED7-9D03348FBBF3}"/>
              </a:ext>
            </a:extLst>
          </p:cNvPr>
          <p:cNvSpPr txBox="1"/>
          <p:nvPr/>
        </p:nvSpPr>
        <p:spPr>
          <a:xfrm>
            <a:off x="911146" y="724067"/>
            <a:ext cx="85698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Recent Research:</a:t>
            </a:r>
          </a:p>
        </p:txBody>
      </p:sp>
      <p:sp>
        <p:nvSpPr>
          <p:cNvPr id="10" name="Rectangle 9">
            <a:extLst>
              <a:ext uri="{FF2B5EF4-FFF2-40B4-BE49-F238E27FC236}">
                <a16:creationId xmlns:a16="http://schemas.microsoft.com/office/drawing/2014/main" id="{EBE77F81-8BB2-785E-6EDC-3076BA6ACC0A}"/>
              </a:ext>
            </a:extLst>
          </p:cNvPr>
          <p:cNvSpPr/>
          <p:nvPr/>
        </p:nvSpPr>
        <p:spPr>
          <a:xfrm>
            <a:off x="894064" y="1108968"/>
            <a:ext cx="10386790" cy="3845925"/>
          </a:xfrm>
          <a:prstGeom prst="rect">
            <a:avLst/>
          </a:prstGeom>
        </p:spPr>
        <p:txBody>
          <a:bodyPr wrap="square">
            <a:spAutoFit/>
          </a:bodyPr>
          <a:lstStyle/>
          <a:p>
            <a:pPr marR="0" lvl="0" algn="l" defTabSz="914400" rtl="0" eaLnBrk="1" fontAlgn="base" latinLnBrk="0" hangingPunct="1">
              <a:lnSpc>
                <a:spcPts val="2680"/>
              </a:lnSpc>
              <a:spcBef>
                <a:spcPts val="0"/>
              </a:spcBef>
              <a:spcAft>
                <a:spcPts val="1200"/>
              </a:spcAft>
              <a:buClr>
                <a:srgbClr val="E9531D"/>
              </a:buClr>
              <a:buSzTx/>
              <a:tabLst/>
              <a:defRPr/>
            </a:pPr>
            <a:endParaRPr kumimoji="0" lang="en-GB" sz="2400" b="0" i="0" u="none" strike="noStrike" kern="1200" cap="none" spc="0" normalizeH="0" baseline="0" noProof="0" dirty="0">
              <a:ln>
                <a:noFill/>
              </a:ln>
              <a:solidFill>
                <a:prstClr val="white"/>
              </a:solidFill>
              <a:effectLst/>
              <a:uLnTx/>
              <a:uFillTx/>
              <a:latin typeface="Museo Slab 500" panose="02000000000000000000" charset="0"/>
            </a:endParaRP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Scottish Government instructed SAAS to oversee a Disability Related Student Support Review in 2019 following initial Student Support review in 2017.</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Remit of the review was to look at financial support in Further Education and Higher Education, but steering group widened the scope to look at all aspects of disabled student support.</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Report and recommendations not published yet (delayed due to Covid) but we can share some high-level findings.</a:t>
            </a:r>
          </a:p>
          <a:p>
            <a:pPr marL="285750" marR="0" lvl="0" indent="-285750" algn="l" defTabSz="914400" rtl="0" eaLnBrk="1" fontAlgn="base" latinLnBrk="0" hangingPunct="1">
              <a:lnSpc>
                <a:spcPts val="2680"/>
              </a:lnSpc>
              <a:spcBef>
                <a:spcPts val="0"/>
              </a:spcBef>
              <a:spcAft>
                <a:spcPts val="1200"/>
              </a:spcAft>
              <a:buClr>
                <a:srgbClr val="E9531D"/>
              </a:buClr>
              <a:buSzTx/>
              <a:buFont typeface="Wingdings"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361833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7" name="TextBox 6">
            <a:extLst>
              <a:ext uri="{FF2B5EF4-FFF2-40B4-BE49-F238E27FC236}">
                <a16:creationId xmlns:a16="http://schemas.microsoft.com/office/drawing/2014/main" id="{C6C02561-DA37-071C-8ED7-9D03348FBBF3}"/>
              </a:ext>
            </a:extLst>
          </p:cNvPr>
          <p:cNvSpPr txBox="1"/>
          <p:nvPr/>
        </p:nvSpPr>
        <p:spPr>
          <a:xfrm>
            <a:off x="911146" y="724067"/>
            <a:ext cx="101898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Recent Research and Report Findings:</a:t>
            </a:r>
          </a:p>
        </p:txBody>
      </p:sp>
      <p:sp>
        <p:nvSpPr>
          <p:cNvPr id="10" name="Rectangle 9">
            <a:extLst>
              <a:ext uri="{FF2B5EF4-FFF2-40B4-BE49-F238E27FC236}">
                <a16:creationId xmlns:a16="http://schemas.microsoft.com/office/drawing/2014/main" id="{EBE77F81-8BB2-785E-6EDC-3076BA6ACC0A}"/>
              </a:ext>
            </a:extLst>
          </p:cNvPr>
          <p:cNvSpPr/>
          <p:nvPr/>
        </p:nvSpPr>
        <p:spPr>
          <a:xfrm>
            <a:off x="894064" y="1431953"/>
            <a:ext cx="10386790" cy="4324261"/>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20% of respondents said they faced physical barriers in accessing teaching and learning.</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40% of respondents said their lecturers did not follow support plans or make reasonable adjustments for them.</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Most commonly cited issue was related to lecture capture and getting materials in advance.</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81% of respondents said they had not been given an opportunity to influence change at their institution.</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Students spoke about facing barriers when accessing the complaints process.</a:t>
            </a:r>
          </a:p>
        </p:txBody>
      </p:sp>
    </p:spTree>
    <p:extLst>
      <p:ext uri="{BB962C8B-B14F-4D97-AF65-F5344CB8AC3E}">
        <p14:creationId xmlns:p14="http://schemas.microsoft.com/office/powerpoint/2010/main" val="1048287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911147" y="724067"/>
            <a:ext cx="23806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Quotes: </a:t>
            </a:r>
          </a:p>
        </p:txBody>
      </p:sp>
      <p:sp>
        <p:nvSpPr>
          <p:cNvPr id="6" name="Rectangle 5">
            <a:extLst>
              <a:ext uri="{FF2B5EF4-FFF2-40B4-BE49-F238E27FC236}">
                <a16:creationId xmlns:a16="http://schemas.microsoft.com/office/drawing/2014/main" id="{B274E5C6-0AC7-F8C3-2509-3A54FBCBD8E1}"/>
              </a:ext>
            </a:extLst>
          </p:cNvPr>
          <p:cNvSpPr/>
          <p:nvPr/>
        </p:nvSpPr>
        <p:spPr>
          <a:xfrm>
            <a:off x="894064" y="1149158"/>
            <a:ext cx="10386790" cy="4824398"/>
          </a:xfrm>
          <a:prstGeom prst="rect">
            <a:avLst/>
          </a:prstGeom>
        </p:spPr>
        <p:txBody>
          <a:bodyPr wrap="square">
            <a:spAutoFit/>
          </a:bodyPr>
          <a:lstStyle/>
          <a:p>
            <a:pPr marR="0" lvl="0" algn="l" defTabSz="914400" rtl="0" eaLnBrk="1" fontAlgn="base" latinLnBrk="0" hangingPunct="1">
              <a:lnSpc>
                <a:spcPts val="2680"/>
              </a:lnSpc>
              <a:spcBef>
                <a:spcPts val="0"/>
              </a:spcBef>
              <a:spcAft>
                <a:spcPts val="1200"/>
              </a:spcAft>
              <a:buClr>
                <a:srgbClr val="E9531D"/>
              </a:buClr>
              <a:buSzTx/>
              <a:tabLst/>
              <a:defRPr/>
            </a:pPr>
            <a:endParaRPr kumimoji="0" lang="en-GB" sz="2000" b="0" i="0" u="none" strike="noStrike" kern="1200" cap="none" spc="0" normalizeH="0" baseline="0" noProof="0" dirty="0">
              <a:ln>
                <a:noFill/>
              </a:ln>
              <a:solidFill>
                <a:prstClr val="white"/>
              </a:solidFill>
              <a:effectLst/>
              <a:uLnTx/>
              <a:uFillTx/>
              <a:latin typeface="Museo Slab 500" panose="02000000000000000000" charset="0"/>
            </a:endParaRP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“I am not allowed to record all of my classes, many lecturers don’t seem to have read the support arrangements.” </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“Refusal to record lectures and materials were not always available ahead of time.”</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“One lecturer refused to record lectures. I relied on recording as I often couldn’t keep up with notes.”</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“Although slides are recommended in advance to help me prepare for lectures, they are often not provided due to ‘not being ready’.”</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“Sometimes agreed support plans were not available or accessed by lecturers which meant that support services had to be asked to step in.”</a:t>
            </a:r>
          </a:p>
          <a:p>
            <a:pPr marL="285750" indent="-285750" fontAlgn="base">
              <a:lnSpc>
                <a:spcPts val="2680"/>
              </a:lnSpc>
              <a:spcAft>
                <a:spcPts val="1200"/>
              </a:spcAft>
              <a:buClr>
                <a:srgbClr val="E9531D"/>
              </a:buClr>
              <a:buFont typeface="Wingdings" pitchFamily="2" charset="2"/>
              <a:buChar char="§"/>
              <a:defRPr/>
            </a:pPr>
            <a:endParaRPr kumimoji="0" lang="en-GB" sz="24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141337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32EC21-E628-42D0-A4F9-6DAF98239544}"/>
              </a:ext>
            </a:extLst>
          </p:cNvPr>
          <p:cNvSpPr/>
          <p:nvPr/>
        </p:nvSpPr>
        <p:spPr>
          <a:xfrm>
            <a:off x="855730" y="5405965"/>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A929BE-DFA1-4747-86B4-5767BB8FBA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485" r="5360"/>
          <a:stretch/>
        </p:blipFill>
        <p:spPr>
          <a:xfrm>
            <a:off x="8051218" y="1700154"/>
            <a:ext cx="3106080" cy="2753786"/>
          </a:xfrm>
          <a:prstGeom prst="rect">
            <a:avLst/>
          </a:prstGeom>
        </p:spPr>
      </p:pic>
      <p:sp>
        <p:nvSpPr>
          <p:cNvPr id="14" name="Freeform 13">
            <a:extLst>
              <a:ext uri="{FF2B5EF4-FFF2-40B4-BE49-F238E27FC236}">
                <a16:creationId xmlns:a16="http://schemas.microsoft.com/office/drawing/2014/main" id="{56C42F9C-6531-CD4B-B91E-11B3BB41FFC1}"/>
              </a:ext>
              <a:ext uri="{C183D7F6-B498-43B3-948B-1728B52AA6E4}">
                <adec:decorative xmlns:adec="http://schemas.microsoft.com/office/drawing/2017/decorative" val="1"/>
              </a:ext>
            </a:extLst>
          </p:cNvPr>
          <p:cNvSpPr/>
          <p:nvPr/>
        </p:nvSpPr>
        <p:spPr>
          <a:xfrm rot="10800000">
            <a:off x="7774621" y="1468660"/>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66D72248-7794-984D-8010-F011719F208A}"/>
              </a:ext>
              <a:ext uri="{C183D7F6-B498-43B3-948B-1728B52AA6E4}">
                <adec:decorative xmlns:adec="http://schemas.microsoft.com/office/drawing/2017/decorative" val="1"/>
              </a:ext>
            </a:extLst>
          </p:cNvPr>
          <p:cNvSpPr/>
          <p:nvPr/>
        </p:nvSpPr>
        <p:spPr>
          <a:xfrm>
            <a:off x="10928033" y="4315626"/>
            <a:ext cx="411887" cy="369808"/>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BCDF954-6493-B444-8868-B0F28FCB710F}"/>
              </a:ext>
            </a:extLst>
          </p:cNvPr>
          <p:cNvSpPr txBox="1"/>
          <p:nvPr/>
        </p:nvSpPr>
        <p:spPr>
          <a:xfrm>
            <a:off x="852080" y="731454"/>
            <a:ext cx="4931794"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a:ea typeface="+mn-ea"/>
                <a:cs typeface="+mn-cs"/>
              </a:rPr>
              <a:t>Content:</a:t>
            </a:r>
          </a:p>
        </p:txBody>
      </p:sp>
      <p:sp>
        <p:nvSpPr>
          <p:cNvPr id="17" name="TextBox 16">
            <a:extLst>
              <a:ext uri="{FF2B5EF4-FFF2-40B4-BE49-F238E27FC236}">
                <a16:creationId xmlns:a16="http://schemas.microsoft.com/office/drawing/2014/main" id="{3FD56BCF-467A-DC47-BEFA-EAEA0F21E9AC}"/>
              </a:ext>
            </a:extLst>
          </p:cNvPr>
          <p:cNvSpPr txBox="1"/>
          <p:nvPr/>
        </p:nvSpPr>
        <p:spPr>
          <a:xfrm>
            <a:off x="852630" y="1439340"/>
            <a:ext cx="5920639" cy="738664"/>
          </a:xfrm>
          <a:prstGeom prst="rect">
            <a:avLst/>
          </a:prstGeom>
          <a:noFill/>
        </p:spPr>
        <p:txBody>
          <a:bodyPr wrap="square" rtlCol="0">
            <a:spAutoFit/>
          </a:bodyPr>
          <a:lstStyle/>
          <a:p>
            <a:pPr marL="63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C45911"/>
              </a:solidFill>
              <a:effectLst/>
              <a:uLnTx/>
              <a:uFillTx/>
              <a:latin typeface="Museo Slab 300" panose="02000000000000000000"/>
              <a:ea typeface="Calibri" panose="020F0502020204030204" pitchFamily="34" charset="0"/>
              <a:cs typeface="+mn-cs"/>
            </a:endParaRPr>
          </a:p>
          <a:p>
            <a:pPr marL="63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C45911"/>
              </a:solidFill>
              <a:effectLst/>
              <a:uLnTx/>
              <a:uFillTx/>
              <a:latin typeface="Museo Slab 300" panose="02000000000000000000"/>
              <a:ea typeface="Calibri" panose="020F0502020204030204" pitchFamily="34" charset="0"/>
              <a:cs typeface="+mn-cs"/>
            </a:endParaRPr>
          </a:p>
          <a:p>
            <a:pPr marL="635"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9" name="TextBox 8">
            <a:extLst>
              <a:ext uri="{FF2B5EF4-FFF2-40B4-BE49-F238E27FC236}">
                <a16:creationId xmlns:a16="http://schemas.microsoft.com/office/drawing/2014/main" id="{C5E3B835-B490-48BF-8455-C0404C9C8700}"/>
              </a:ext>
            </a:extLst>
          </p:cNvPr>
          <p:cNvSpPr txBox="1"/>
          <p:nvPr/>
        </p:nvSpPr>
        <p:spPr>
          <a:xfrm>
            <a:off x="852080" y="1678126"/>
            <a:ext cx="6739919" cy="3902158"/>
          </a:xfrm>
          <a:prstGeom prst="rect">
            <a:avLst/>
          </a:prstGeom>
          <a:noFill/>
        </p:spPr>
        <p:txBody>
          <a:bodyPr wrap="square" lIns="91440" tIns="45720" rIns="91440" bIns="45720" anchor="t">
            <a:spAutoFit/>
          </a:bodyPr>
          <a:lstStyle/>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Introductions</a:t>
            </a:r>
            <a:endParaRPr kumimoji="0" lang="en-GB" sz="2400" b="0" i="0" u="none" strike="noStrike" kern="1200" cap="none" spc="0" normalizeH="0" baseline="0" noProof="0" dirty="0">
              <a:ln>
                <a:noFill/>
              </a:ln>
              <a:solidFill>
                <a:prstClr val="white"/>
              </a:solidFill>
              <a:effectLst/>
              <a:uLnTx/>
              <a:uFillTx/>
              <a:latin typeface="Museo Sans 500" panose="02000000000000000000" pitchFamily="2" charset="77"/>
              <a:ea typeface="Calibri" panose="020F0502020204030204" pitchFamily="34" charset="0"/>
              <a:cs typeface="+mn-cs"/>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srgbClr val="E9531D"/>
                </a:solidFill>
                <a:effectLst/>
                <a:uLnTx/>
                <a:uFillTx/>
                <a:latin typeface="Museo Sans 500"/>
                <a:ea typeface="Calibri" panose="020F0502020204030204" pitchFamily="34" charset="0"/>
                <a:cs typeface="+mn-cs"/>
              </a:rPr>
              <a:t>Definitions of disability and ‘DPO’ meaning</a:t>
            </a:r>
            <a:endParaRPr kumimoji="0" lang="en-GB" sz="2400" b="0" i="0" u="none" strike="noStrike" kern="1200" cap="none" spc="0" normalizeH="0" baseline="0" noProof="0" dirty="0">
              <a:ln>
                <a:noFill/>
              </a:ln>
              <a:solidFill>
                <a:srgbClr val="E9531D"/>
              </a:solidFill>
              <a:effectLst/>
              <a:uLnTx/>
              <a:uFillTx/>
              <a:latin typeface="Museo Sans 500" panose="02000000000000000000" pitchFamily="2" charset="77"/>
              <a:ea typeface="Calibri" panose="020F0502020204030204" pitchFamily="34" charset="0"/>
              <a:cs typeface="+mn-cs"/>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lang="en-GB" sz="2400" dirty="0">
                <a:solidFill>
                  <a:prstClr val="white"/>
                </a:solidFill>
                <a:latin typeface="Museo Sans 500"/>
                <a:ea typeface="Calibri" panose="020F0502020204030204" pitchFamily="34" charset="0"/>
              </a:rPr>
              <a:t>Disabled Students: Current evidence and recent research </a:t>
            </a: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 </a:t>
            </a:r>
            <a:endParaRPr kumimoji="0" lang="en-GB" sz="2400" b="0" i="0" u="none" strike="noStrike" kern="1200" cap="none" spc="0" normalizeH="0" baseline="0" noProof="0" dirty="0">
              <a:ln>
                <a:noFill/>
              </a:ln>
              <a:solidFill>
                <a:prstClr val="white"/>
              </a:solidFill>
              <a:effectLst/>
              <a:uLnTx/>
              <a:uFillTx/>
              <a:latin typeface="Museo Sans 500" panose="02000000000000000000" pitchFamily="2" charset="77"/>
              <a:ea typeface="Calibri" panose="020F0502020204030204" pitchFamily="34" charset="0"/>
              <a:cs typeface="+mn-cs"/>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srgbClr val="E9531D"/>
                </a:solidFill>
                <a:effectLst/>
                <a:uLnTx/>
                <a:uFillTx/>
                <a:latin typeface="Museo Sans 500"/>
                <a:ea typeface="Calibri" panose="020F0502020204030204" pitchFamily="34" charset="0"/>
                <a:cs typeface="+mn-cs"/>
              </a:rPr>
              <a:t>Recommendations: Disabled people </a:t>
            </a:r>
            <a:r>
              <a:rPr lang="en-GB" sz="2400" dirty="0">
                <a:solidFill>
                  <a:srgbClr val="E9531D"/>
                </a:solidFill>
                <a:latin typeface="Museo Sans 500"/>
                <a:ea typeface="Calibri" panose="020F0502020204030204" pitchFamily="34" charset="0"/>
              </a:rPr>
              <a:t>in </a:t>
            </a:r>
            <a:r>
              <a:rPr kumimoji="0" lang="en-GB" sz="2400" b="0" i="0" u="none" strike="noStrike" kern="1200" cap="none" spc="0" normalizeH="0" baseline="0" noProof="0" dirty="0">
                <a:ln>
                  <a:noFill/>
                </a:ln>
                <a:solidFill>
                  <a:srgbClr val="E9531D"/>
                </a:solidFill>
                <a:effectLst/>
                <a:uLnTx/>
                <a:uFillTx/>
                <a:latin typeface="Museo Sans 500"/>
                <a:ea typeface="Calibri" panose="020F0502020204030204" pitchFamily="34" charset="0"/>
                <a:cs typeface="+mn-cs"/>
              </a:rPr>
              <a:t>Education</a:t>
            </a:r>
            <a:endParaRPr kumimoji="0" lang="en-GB" sz="2400" b="0" i="0" u="none" strike="noStrike" kern="1200" cap="none" spc="0" normalizeH="0" baseline="0" noProof="0" dirty="0">
              <a:ln>
                <a:noFill/>
              </a:ln>
              <a:solidFill>
                <a:prstClr val="white"/>
              </a:solidFill>
              <a:effectLst/>
              <a:uLnTx/>
              <a:uFillTx/>
              <a:latin typeface="Museo Sans 500" panose="02000000000000000000" pitchFamily="2" charset="77"/>
              <a:ea typeface="Calibri" panose="020F0502020204030204" pitchFamily="34" charset="0"/>
              <a:cs typeface="+mn-cs"/>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Accessible communications and </a:t>
            </a:r>
            <a:r>
              <a:rPr lang="en-GB" sz="2400" dirty="0">
                <a:solidFill>
                  <a:prstClr val="white"/>
                </a:solidFill>
                <a:latin typeface="Museo Sans 500"/>
                <a:ea typeface="Calibri" panose="020F0502020204030204" pitchFamily="34" charset="0"/>
              </a:rPr>
              <a:t>l</a:t>
            </a: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earning from Lived experience</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srgbClr val="E9531D"/>
                </a:solidFill>
                <a:effectLst/>
                <a:uLnTx/>
                <a:uFillTx/>
                <a:latin typeface="Museo Sans 500"/>
                <a:ea typeface="Calibri" panose="020F0502020204030204" pitchFamily="34" charset="0"/>
                <a:cs typeface="+mn-cs"/>
              </a:rPr>
              <a:t>Examples of best practice in student engagement </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schemeClr val="bg1"/>
                </a:solidFill>
                <a:effectLst/>
                <a:uLnTx/>
                <a:uFillTx/>
                <a:latin typeface="Museo Sans 500"/>
                <a:ea typeface="Calibri" panose="020F0502020204030204" pitchFamily="34" charset="0"/>
                <a:cs typeface="+mn-cs"/>
              </a:rPr>
              <a:t>Close and Questions </a:t>
            </a:r>
            <a:endParaRPr kumimoji="0" lang="en-GB" sz="2400" b="0" i="0" u="none" strike="noStrike" kern="1200" cap="none" spc="0" normalizeH="0" baseline="0" noProof="0" dirty="0">
              <a:ln>
                <a:noFill/>
              </a:ln>
              <a:solidFill>
                <a:schemeClr val="bg1"/>
              </a:solidFill>
              <a:effectLst/>
              <a:uLnTx/>
              <a:uFillTx/>
              <a:latin typeface="Museo Sans 500" panose="02000000000000000000" pitchFamily="2" charset="77"/>
              <a:ea typeface="Calibri" panose="020F0502020204030204" pitchFamily="34" charset="0"/>
              <a:cs typeface="+mn-cs"/>
            </a:endParaRPr>
          </a:p>
        </p:txBody>
      </p:sp>
      <p:grpSp>
        <p:nvGrpSpPr>
          <p:cNvPr id="13" name="Group 12">
            <a:extLst>
              <a:ext uri="{FF2B5EF4-FFF2-40B4-BE49-F238E27FC236}">
                <a16:creationId xmlns:a16="http://schemas.microsoft.com/office/drawing/2014/main" id="{87888A5F-ED57-5514-79A1-FE50C6DEB5D8}"/>
              </a:ext>
            </a:extLst>
          </p:cNvPr>
          <p:cNvGrpSpPr/>
          <p:nvPr/>
        </p:nvGrpSpPr>
        <p:grpSpPr>
          <a:xfrm>
            <a:off x="7692245" y="5389340"/>
            <a:ext cx="3644025" cy="1215328"/>
            <a:chOff x="8119983" y="5238572"/>
            <a:chExt cx="3644025" cy="1215328"/>
          </a:xfrm>
        </p:grpSpPr>
        <p:pic>
          <p:nvPicPr>
            <p:cNvPr id="18" name="Picture 17" descr="Logo, company name&#10;&#10;Description automatically generated">
              <a:extLst>
                <a:ext uri="{FF2B5EF4-FFF2-40B4-BE49-F238E27FC236}">
                  <a16:creationId xmlns:a16="http://schemas.microsoft.com/office/drawing/2014/main" id="{AAD231ED-A5F0-0F34-D711-23889E7790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9983" y="5435124"/>
              <a:ext cx="859358" cy="1018776"/>
            </a:xfrm>
            <a:prstGeom prst="rect">
              <a:avLst/>
            </a:prstGeom>
          </p:spPr>
        </p:pic>
        <p:pic>
          <p:nvPicPr>
            <p:cNvPr id="19" name="Picture 18">
              <a:extLst>
                <a:ext uri="{FF2B5EF4-FFF2-40B4-BE49-F238E27FC236}">
                  <a16:creationId xmlns:a16="http://schemas.microsoft.com/office/drawing/2014/main" id="{0C946F03-EF85-4CA4-B0C9-784C95EC851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35907" y="5238572"/>
              <a:ext cx="2228101" cy="1215328"/>
            </a:xfrm>
            <a:prstGeom prst="rect">
              <a:avLst/>
            </a:prstGeom>
            <a:noFill/>
            <a:ln>
              <a:noFill/>
            </a:ln>
          </p:spPr>
        </p:pic>
      </p:grpSp>
    </p:spTree>
    <p:extLst>
      <p:ext uri="{BB962C8B-B14F-4D97-AF65-F5344CB8AC3E}">
        <p14:creationId xmlns:p14="http://schemas.microsoft.com/office/powerpoint/2010/main" val="3158804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506186" y="438403"/>
            <a:ext cx="23806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Quotes: </a:t>
            </a:r>
          </a:p>
        </p:txBody>
      </p:sp>
      <p:sp>
        <p:nvSpPr>
          <p:cNvPr id="6" name="Rectangle 5">
            <a:extLst>
              <a:ext uri="{FF2B5EF4-FFF2-40B4-BE49-F238E27FC236}">
                <a16:creationId xmlns:a16="http://schemas.microsoft.com/office/drawing/2014/main" id="{B274E5C6-0AC7-F8C3-2509-3A54FBCBD8E1}"/>
              </a:ext>
            </a:extLst>
          </p:cNvPr>
          <p:cNvSpPr/>
          <p:nvPr/>
        </p:nvSpPr>
        <p:spPr>
          <a:xfrm>
            <a:off x="506186" y="1237643"/>
            <a:ext cx="11232425" cy="4305409"/>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had a laptop programme that required the lecture slides to be uploaded prior to the lecture which most days was not done.”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“The biggest downfall was that lecturers did not know I was dyslexic and no adjustments were made.”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“Lecture notes were often unavailable before the lectures, this meant that taking notes was very challenging.”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had to seek help from Lead Scotland with the complaints process and one of their staff became my advocate.”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“We had a lot of problems with the complaints process.”</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“The college did not take my complaint seriously it is currently with the SPSO.”</a:t>
            </a:r>
          </a:p>
        </p:txBody>
      </p:sp>
    </p:spTree>
    <p:extLst>
      <p:ext uri="{BB962C8B-B14F-4D97-AF65-F5344CB8AC3E}">
        <p14:creationId xmlns:p14="http://schemas.microsoft.com/office/powerpoint/2010/main" val="331792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1059736" y="529757"/>
            <a:ext cx="102381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What students recommended: Lectures available in advance…</a:t>
            </a: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  </a:t>
            </a:r>
          </a:p>
        </p:txBody>
      </p:sp>
      <p:sp>
        <p:nvSpPr>
          <p:cNvPr id="6" name="Rectangle 5">
            <a:extLst>
              <a:ext uri="{FF2B5EF4-FFF2-40B4-BE49-F238E27FC236}">
                <a16:creationId xmlns:a16="http://schemas.microsoft.com/office/drawing/2014/main" id="{B274E5C6-0AC7-F8C3-2509-3A54FBCBD8E1}"/>
              </a:ext>
            </a:extLst>
          </p:cNvPr>
          <p:cNvSpPr/>
          <p:nvPr/>
        </p:nvSpPr>
        <p:spPr>
          <a:xfrm>
            <a:off x="839397" y="1967496"/>
            <a:ext cx="10458538" cy="4266937"/>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“Get recording of lectures sent in advance.”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“Having lecture capture would have been super helpful.”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“To ensure that all tutorials are recorded and available online.”</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“Recordings of lessons would be an advantage for students because some of the lecturers teach so quickly and information may be missed.”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“Notes in advance.”</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“Force the lecturers to put slides in advance.”</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“Record lectures.”</a:t>
            </a:r>
          </a:p>
          <a:p>
            <a:pPr marL="285750" indent="-285750" fontAlgn="base">
              <a:lnSpc>
                <a:spcPts val="2680"/>
              </a:lnSpc>
              <a:spcAft>
                <a:spcPts val="1200"/>
              </a:spcAft>
              <a:buClr>
                <a:srgbClr val="E9531D"/>
              </a:buClr>
              <a:buFont typeface="Wingdings" pitchFamily="2" charset="2"/>
              <a:buChar char="§"/>
              <a:defRPr/>
            </a:pPr>
            <a:endParaRPr kumimoji="0" lang="en-GB" sz="20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203926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1059736" y="529757"/>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Lecturers…</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839397" y="1407426"/>
            <a:ext cx="10458538" cy="4805546"/>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think some lecturers could be more understanding of the everyday struggles of people with a learning difficulty. Some lecturers were and others not so empathetic.”</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“Spend more time making lecturers aware of different abilities.”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feel there is a lack of awareness from my lecturers”.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“More discussions with lecturers as to why some tasks may be difficult for certain individuals.”</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“To increase awareness to staff that some students have hidden issues or needs and that they need to be approachable.” </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think lecturers should have more of an understanding of disabilities so they are able to adapt if need be.” </a:t>
            </a:r>
          </a:p>
          <a:p>
            <a:pPr marL="285750" indent="-285750" fontAlgn="base">
              <a:lnSpc>
                <a:spcPts val="2680"/>
              </a:lnSpc>
              <a:spcAft>
                <a:spcPts val="1200"/>
              </a:spcAft>
              <a:buClr>
                <a:srgbClr val="E9531D"/>
              </a:buClr>
              <a:buFont typeface="Wingdings" pitchFamily="2" charset="2"/>
              <a:buChar char="§"/>
              <a:defRPr/>
            </a:pPr>
            <a:endParaRPr kumimoji="0" lang="en-GB" sz="20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152876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1059736" y="529757"/>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Placements and estates…</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839397" y="1407426"/>
            <a:ext cx="10458538" cy="4466094"/>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“They could have helped get reasonable adjustments out in placement.”</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“Longer time to complete placement. As carrying out a full time placement is very difficult for me.”</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“Spread placement out over a long period of time or allow regulations that support disabled students to do a part time placement.”</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 “More ramps and disabled access, easier access between buildings.”</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“I find it difficult to engage in a lot of situations due to sensory issues (bright lights etc.)”</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“Too many open spaces. The noise from the other classes disturbs me from concentration.”</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“Class furniture and lighting could be improved.” </a:t>
            </a:r>
          </a:p>
        </p:txBody>
      </p:sp>
    </p:spTree>
    <p:extLst>
      <p:ext uri="{BB962C8B-B14F-4D97-AF65-F5344CB8AC3E}">
        <p14:creationId xmlns:p14="http://schemas.microsoft.com/office/powerpoint/2010/main" val="251487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839397" y="465365"/>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Mental Health</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839397" y="1407426"/>
            <a:ext cx="9806832" cy="3477875"/>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“Understand mental health. Not just for the disability team, but for ALL staff.”</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“Easier access to mental health services- I’ve been waiting for 6 months now even though they know I have pre-existing issues.” </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“The counselling service is overstretched – which means waiting times for emergency counselling can be very long.”</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“Actual decent mental health support.”</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“Make sure mental health disorders are taken seriously.”</a:t>
            </a:r>
          </a:p>
        </p:txBody>
      </p:sp>
    </p:spTree>
    <p:extLst>
      <p:ext uri="{BB962C8B-B14F-4D97-AF65-F5344CB8AC3E}">
        <p14:creationId xmlns:p14="http://schemas.microsoft.com/office/powerpoint/2010/main" val="2550547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839397" y="294370"/>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Recommendations:</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839397" y="1144544"/>
            <a:ext cx="10458538" cy="4824398"/>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Eligibility criteria for Disabled Students Allowance should be reviewed for students doing part time courses from 50% full time equivalent to 25% FTE.</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The current upper limit for Non-Medical Personal Help should be re-evaluated for students with visual and/or hearing impairments or complex needs.</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Devise a national strategy on lecture capture for all teaching staff to adhere to.</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Review CPD available for all staff, especially academics. Involve disabled people when developing new training.</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Review complaints handling procedure and consider independent advocacy and advice available for students.</a:t>
            </a:r>
          </a:p>
          <a:p>
            <a:pPr marL="285750" indent="-285750" fontAlgn="base">
              <a:lnSpc>
                <a:spcPts val="2680"/>
              </a:lnSpc>
              <a:spcAft>
                <a:spcPts val="1200"/>
              </a:spcAft>
              <a:buClr>
                <a:srgbClr val="E9531D"/>
              </a:buClr>
              <a:buFont typeface="Wingdings" pitchFamily="2" charset="2"/>
              <a:buChar char="§"/>
              <a:defRPr/>
            </a:pPr>
            <a:r>
              <a:rPr kumimoji="0" lang="en-GB" sz="2000" b="0" i="0" u="none" strike="noStrike" kern="1200" cap="none" spc="0" normalizeH="0" baseline="0" noProof="0" dirty="0">
                <a:ln>
                  <a:noFill/>
                </a:ln>
                <a:solidFill>
                  <a:prstClr val="white"/>
                </a:solidFill>
                <a:effectLst/>
                <a:uLnTx/>
                <a:uFillTx/>
                <a:latin typeface="Museo Slab 500" panose="02000000000000000000" charset="0"/>
              </a:rPr>
              <a:t>Work with Disabled People’s Organisations to undertake accessibility audits.</a:t>
            </a:r>
          </a:p>
          <a:p>
            <a:pPr marL="285750" indent="-285750" fontAlgn="base">
              <a:lnSpc>
                <a:spcPts val="2680"/>
              </a:lnSpc>
              <a:spcAft>
                <a:spcPts val="1200"/>
              </a:spcAft>
              <a:buClr>
                <a:srgbClr val="E9531D"/>
              </a:buClr>
              <a:buFont typeface="Wingdings" pitchFamily="2" charset="2"/>
              <a:buChar char="§"/>
              <a:defRPr/>
            </a:pPr>
            <a:endParaRPr kumimoji="0" lang="en-GB" sz="24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1508818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729226" y="535115"/>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Persistent Inequalities </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619057" y="1243001"/>
            <a:ext cx="10458538" cy="4997907"/>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Scottish Funding Council (SFC) and Equality and Human Rights Commission (EHRC) signed a Memorandum of Understanding to address persistent inequalities in further and higher education.</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The main purpose of the work is to advance equality of opportunity for college, university students and staff by strengthening joint working between EHRC and SFC.</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Work has involved wide analysis of protected characteristic groups’ data and outcomes.</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A key output of the working group and data analysis will be to agree on a set of national equality outcomes for students with protected characteristics where there is evidence of persistent inequality.</a:t>
            </a:r>
          </a:p>
          <a:p>
            <a:pPr marL="285750" indent="-285750" fontAlgn="base">
              <a:lnSpc>
                <a:spcPts val="2680"/>
              </a:lnSpc>
              <a:spcAft>
                <a:spcPts val="1200"/>
              </a:spcAft>
              <a:buClr>
                <a:srgbClr val="E9531D"/>
              </a:buClr>
              <a:buFont typeface="Wingdings" pitchFamily="2" charset="2"/>
              <a:buChar char="§"/>
              <a:defRPr/>
            </a:pPr>
            <a:r>
              <a:rPr kumimoji="0" lang="en-GB" sz="2200" b="0" i="0" u="none" strike="noStrike" kern="1200" cap="none" spc="0" normalizeH="0" baseline="0" noProof="0" dirty="0">
                <a:ln>
                  <a:noFill/>
                </a:ln>
                <a:solidFill>
                  <a:prstClr val="white"/>
                </a:solidFill>
                <a:effectLst/>
                <a:uLnTx/>
                <a:uFillTx/>
                <a:latin typeface="Museo Slab 500" panose="02000000000000000000" charset="0"/>
              </a:rPr>
              <a:t>The work also aims to support colleges and universities to better meet the Public Sector Equality Duty.</a:t>
            </a:r>
          </a:p>
          <a:p>
            <a:pPr marL="285750" indent="-285750" fontAlgn="base">
              <a:lnSpc>
                <a:spcPts val="2680"/>
              </a:lnSpc>
              <a:spcAft>
                <a:spcPts val="1200"/>
              </a:spcAft>
              <a:buClr>
                <a:srgbClr val="E9531D"/>
              </a:buClr>
              <a:buFont typeface="Wingdings" pitchFamily="2" charset="2"/>
              <a:buChar char="§"/>
              <a:defRPr/>
            </a:pPr>
            <a:endParaRPr kumimoji="0" lang="en-GB" sz="20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59633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729227" y="668879"/>
            <a:ext cx="102381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Persistent Inequalities </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729227" y="1841774"/>
            <a:ext cx="9623087" cy="3524555"/>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800" b="0" i="0" u="none" strike="noStrike" kern="1200" cap="none" spc="0" normalizeH="0" baseline="0" noProof="0" dirty="0">
                <a:ln>
                  <a:noFill/>
                </a:ln>
                <a:solidFill>
                  <a:prstClr val="white"/>
                </a:solidFill>
                <a:effectLst/>
                <a:uLnTx/>
                <a:uFillTx/>
                <a:latin typeface="Museo Slab 500" panose="02000000000000000000" charset="0"/>
              </a:rPr>
              <a:t>The recent Scottish Funding Council Report on Widening Access will have some influence on how those outcomes will be set.</a:t>
            </a:r>
            <a:br>
              <a:rPr kumimoji="0" lang="en-GB" sz="2800" b="0" i="0" u="none" strike="noStrike" kern="1200" cap="none" spc="0" normalizeH="0" baseline="0" noProof="0" dirty="0">
                <a:ln>
                  <a:noFill/>
                </a:ln>
                <a:solidFill>
                  <a:prstClr val="white"/>
                </a:solidFill>
                <a:effectLst/>
                <a:uLnTx/>
                <a:uFillTx/>
                <a:latin typeface="Museo Slab 500" panose="02000000000000000000" charset="0"/>
              </a:rPr>
            </a:br>
            <a:endParaRPr kumimoji="0" lang="en-GB" sz="2800" b="0" i="0" u="none" strike="noStrike" kern="1200" cap="none" spc="0" normalizeH="0" baseline="0" noProof="0" dirty="0">
              <a:ln>
                <a:noFill/>
              </a:ln>
              <a:solidFill>
                <a:prstClr val="white"/>
              </a:solidFill>
              <a:effectLst/>
              <a:uLnTx/>
              <a:uFillTx/>
              <a:latin typeface="Museo Slab 500" panose="02000000000000000000" charset="0"/>
            </a:endParaRPr>
          </a:p>
          <a:p>
            <a:pPr marL="285750" indent="-285750" fontAlgn="base">
              <a:lnSpc>
                <a:spcPts val="2680"/>
              </a:lnSpc>
              <a:spcAft>
                <a:spcPts val="1200"/>
              </a:spcAft>
              <a:buClr>
                <a:srgbClr val="E9531D"/>
              </a:buClr>
              <a:buFont typeface="Wingdings" pitchFamily="2" charset="2"/>
              <a:buChar char="§"/>
              <a:defRPr/>
            </a:pPr>
            <a:r>
              <a:rPr kumimoji="0" lang="en-GB" sz="2800" b="0" i="0" u="none" strike="noStrike" kern="1200" cap="none" spc="0" normalizeH="0" baseline="0" noProof="0" dirty="0">
                <a:ln>
                  <a:noFill/>
                </a:ln>
                <a:solidFill>
                  <a:prstClr val="white"/>
                </a:solidFill>
                <a:effectLst/>
                <a:uLnTx/>
                <a:uFillTx/>
                <a:latin typeface="Museo Slab 500" panose="02000000000000000000" charset="0"/>
              </a:rPr>
              <a:t>Lead Scotland has used data from the SAAS review and evidence from their national disabled students’ helpline and policy work to highlight where the persistent inequalities lie for disabled students.</a:t>
            </a:r>
          </a:p>
          <a:p>
            <a:pPr marL="285750" indent="-285750" fontAlgn="base">
              <a:lnSpc>
                <a:spcPts val="2680"/>
              </a:lnSpc>
              <a:spcAft>
                <a:spcPts val="1200"/>
              </a:spcAft>
              <a:buClr>
                <a:srgbClr val="E9531D"/>
              </a:buClr>
              <a:buFont typeface="Wingdings" pitchFamily="2" charset="2"/>
              <a:buChar char="§"/>
              <a:defRPr/>
            </a:pPr>
            <a:endParaRPr kumimoji="0" lang="en-GB" sz="28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194912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5DB0917A-CC6F-6778-30E4-001E59EC5AFC}"/>
              </a:ext>
            </a:extLst>
          </p:cNvPr>
          <p:cNvSpPr txBox="1"/>
          <p:nvPr/>
        </p:nvSpPr>
        <p:spPr>
          <a:xfrm>
            <a:off x="608099" y="552119"/>
            <a:ext cx="65355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E9531D"/>
                </a:solidFill>
                <a:latin typeface="Museo Slab 700" panose="02000000000000000000" pitchFamily="2" charset="77"/>
              </a:rPr>
              <a:t>Accessible Communications </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pic>
        <p:nvPicPr>
          <p:cNvPr id="3" name="Picture 2" descr="A picture containing company name&#10;&#10;Description automatically generated">
            <a:extLst>
              <a:ext uri="{FF2B5EF4-FFF2-40B4-BE49-F238E27FC236}">
                <a16:creationId xmlns:a16="http://schemas.microsoft.com/office/drawing/2014/main" id="{5CC49FE3-7863-B3B7-C8FF-1D50EBB09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6225" y="1468755"/>
            <a:ext cx="3569970" cy="3569970"/>
          </a:xfrm>
          <a:prstGeom prst="rect">
            <a:avLst/>
          </a:prstGeom>
        </p:spPr>
      </p:pic>
      <p:sp>
        <p:nvSpPr>
          <p:cNvPr id="9" name="Freeform 13">
            <a:extLst>
              <a:ext uri="{FF2B5EF4-FFF2-40B4-BE49-F238E27FC236}">
                <a16:creationId xmlns:a16="http://schemas.microsoft.com/office/drawing/2014/main" id="{39D381CB-9DEF-F5DF-22A4-FCA9371E1F31}"/>
              </a:ext>
              <a:ext uri="{C183D7F6-B498-43B3-948B-1728B52AA6E4}">
                <adec:decorative xmlns:adec="http://schemas.microsoft.com/office/drawing/2017/decorative" val="1"/>
              </a:ext>
            </a:extLst>
          </p:cNvPr>
          <p:cNvSpPr/>
          <p:nvPr/>
        </p:nvSpPr>
        <p:spPr>
          <a:xfrm rot="10800000">
            <a:off x="7690281" y="1260005"/>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0" name="Freeform 14">
            <a:extLst>
              <a:ext uri="{FF2B5EF4-FFF2-40B4-BE49-F238E27FC236}">
                <a16:creationId xmlns:a16="http://schemas.microsoft.com/office/drawing/2014/main" id="{5C750CAE-A94C-258F-689F-7507C14C3056}"/>
              </a:ext>
              <a:ext uri="{C183D7F6-B498-43B3-948B-1728B52AA6E4}">
                <adec:decorative xmlns:adec="http://schemas.microsoft.com/office/drawing/2017/decorative" val="1"/>
              </a:ext>
            </a:extLst>
          </p:cNvPr>
          <p:cNvSpPr/>
          <p:nvPr/>
        </p:nvSpPr>
        <p:spPr>
          <a:xfrm>
            <a:off x="11185208" y="4853821"/>
            <a:ext cx="411887" cy="369808"/>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B5CBBD5-2035-CC9B-36BD-724D05CAF1D8}"/>
              </a:ext>
            </a:extLst>
          </p:cNvPr>
          <p:cNvSpPr txBox="1"/>
          <p:nvPr/>
        </p:nvSpPr>
        <p:spPr>
          <a:xfrm>
            <a:off x="505903" y="1493266"/>
            <a:ext cx="6739919" cy="4235583"/>
          </a:xfrm>
          <a:prstGeom prst="rect">
            <a:avLst/>
          </a:prstGeom>
          <a:noFill/>
        </p:spPr>
        <p:txBody>
          <a:bodyPr wrap="square" lIns="91440" tIns="45720" rIns="91440" bIns="45720" anchor="t">
            <a:spAutoFit/>
          </a:bodyPr>
          <a:lstStyle/>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How accessible are your external communications? </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Images and videos on social media are effective because they help people understand and remember information. </a:t>
            </a:r>
            <a:endParaRPr lang="en-GB" sz="2400" dirty="0">
              <a:solidFill>
                <a:prstClr val="white"/>
              </a:solidFill>
              <a:latin typeface="Museo Sans 500"/>
              <a:ea typeface="Calibri" panose="020F0502020204030204" pitchFamily="34" charset="0"/>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However, image and video posts are not accessible for many disabled people. </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Add captions to videos and </a:t>
            </a:r>
            <a:r>
              <a:rPr lang="en-GB" sz="2400" dirty="0">
                <a:solidFill>
                  <a:prstClr val="white"/>
                </a:solidFill>
                <a:latin typeface="Museo Sans 500"/>
                <a:ea typeface="Calibri" panose="020F0502020204030204" pitchFamily="34" charset="0"/>
              </a:rPr>
              <a:t>ideally add British Sign Language Interpretation. </a:t>
            </a:r>
            <a:endPar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endParaRP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lang="en-GB" sz="2400" dirty="0" err="1">
                <a:solidFill>
                  <a:prstClr val="white"/>
                </a:solidFill>
                <a:latin typeface="Museo Sans 500"/>
                <a:ea typeface="Calibri" panose="020F0502020204030204" pitchFamily="34" charset="0"/>
              </a:rPr>
              <a:t>Slido</a:t>
            </a:r>
            <a:r>
              <a:rPr lang="en-GB" sz="2400" dirty="0">
                <a:solidFill>
                  <a:prstClr val="white"/>
                </a:solidFill>
                <a:latin typeface="Museo Sans 500"/>
                <a:ea typeface="Calibri" panose="020F0502020204030204" pitchFamily="34" charset="0"/>
              </a:rPr>
              <a:t> exercise: Can you improve the overall accessibility of this image? </a:t>
            </a:r>
            <a:endParaRPr kumimoji="0" lang="en-GB" sz="2400" b="0" i="0" u="none" strike="noStrike" kern="1200" cap="none" spc="0" normalizeH="0" baseline="0" noProof="0" dirty="0">
              <a:ln>
                <a:noFill/>
              </a:ln>
              <a:solidFill>
                <a:prstClr val="white"/>
              </a:solidFill>
              <a:effectLst/>
              <a:uLnTx/>
              <a:uFillTx/>
              <a:latin typeface="Museo Sans 500" panose="02000000000000000000" pitchFamily="2" charset="77"/>
              <a:ea typeface="Calibri" panose="020F0502020204030204" pitchFamily="34" charset="0"/>
              <a:cs typeface="+mn-cs"/>
            </a:endParaRPr>
          </a:p>
        </p:txBody>
      </p:sp>
    </p:spTree>
    <p:extLst>
      <p:ext uri="{BB962C8B-B14F-4D97-AF65-F5344CB8AC3E}">
        <p14:creationId xmlns:p14="http://schemas.microsoft.com/office/powerpoint/2010/main" val="34243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7BA8C-D410-E001-1C02-3F4759391F75}"/>
              </a:ext>
            </a:extLst>
          </p:cNvPr>
          <p:cNvPicPr>
            <a:picLocks/>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22713B4-3F60-8293-C0F7-2FFA1E6088D3}"/>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C626213-0093-72E3-D697-56A531431A5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700" b="1" dirty="0">
                <a:solidFill>
                  <a:srgbClr val="5B5B5B"/>
                </a:solidFill>
              </a:rPr>
              <a:t>Can you improve the overall accessibility of the image? e.g. for Facebook and Instagram? </a:t>
            </a:r>
          </a:p>
        </p:txBody>
      </p:sp>
      <p:sp>
        <p:nvSpPr>
          <p:cNvPr id="7" name="Rectangle 6">
            <a:extLst>
              <a:ext uri="{FF2B5EF4-FFF2-40B4-BE49-F238E27FC236}">
                <a16:creationId xmlns:a16="http://schemas.microsoft.com/office/drawing/2014/main" id="{4441332E-F7E3-AB2E-5181-D5814537C3C4}"/>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
        <p:nvSpPr>
          <p:cNvPr id="2" name="Slide Number Placeholder 1">
            <a:extLst>
              <a:ext uri="{FF2B5EF4-FFF2-40B4-BE49-F238E27FC236}">
                <a16:creationId xmlns:a16="http://schemas.microsoft.com/office/drawing/2014/main" id="{37AC2BB8-CD6B-C4D5-B8C5-ED1718CA8611}"/>
              </a:ext>
            </a:extLst>
          </p:cNvPr>
          <p:cNvSpPr>
            <a:spLocks noGrp="1"/>
          </p:cNvSpPr>
          <p:nvPr>
            <p:ph type="sldNum" sz="quarter" idx="12"/>
          </p:nvPr>
        </p:nvSpPr>
        <p:spPr/>
        <p:txBody>
          <a:bodyPr/>
          <a:lstStyle/>
          <a:p>
            <a:fld id="{FFD3A427-11B3-E149-AFE3-B2B9DD7D998B}" type="slidenum">
              <a:rPr lang="en-US" smtClean="0"/>
              <a:t>29</a:t>
            </a:fld>
            <a:endParaRPr lang="en-US"/>
          </a:p>
        </p:txBody>
      </p:sp>
    </p:spTree>
    <p:custDataLst>
      <p:tags r:id="rId1"/>
    </p:custDataLst>
    <p:extLst>
      <p:ext uri="{BB962C8B-B14F-4D97-AF65-F5344CB8AC3E}">
        <p14:creationId xmlns:p14="http://schemas.microsoft.com/office/powerpoint/2010/main" val="37684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1B2E"/>
        </a:solidFill>
        <a:effectLst/>
      </p:bgPr>
    </p:bg>
    <p:spTree>
      <p:nvGrpSpPr>
        <p:cNvPr id="1" name="Shape 53"/>
        <p:cNvGrpSpPr/>
        <p:nvPr/>
      </p:nvGrpSpPr>
      <p:grpSpPr>
        <a:xfrm>
          <a:off x="0" y="0"/>
          <a:ext cx="0" cy="0"/>
          <a:chOff x="0" y="0"/>
          <a:chExt cx="0" cy="0"/>
        </a:xfrm>
      </p:grpSpPr>
      <p:sp>
        <p:nvSpPr>
          <p:cNvPr id="17" name="TextBox 16">
            <a:extLst>
              <a:ext uri="{FF2B5EF4-FFF2-40B4-BE49-F238E27FC236}">
                <a16:creationId xmlns:a16="http://schemas.microsoft.com/office/drawing/2014/main" id="{84499316-D4C4-341E-56DC-7E3A289BBA0B}"/>
              </a:ext>
            </a:extLst>
          </p:cNvPr>
          <p:cNvSpPr txBox="1"/>
          <p:nvPr/>
        </p:nvSpPr>
        <p:spPr>
          <a:xfrm>
            <a:off x="3048786" y="3244334"/>
            <a:ext cx="6094428" cy="369332"/>
          </a:xfrm>
          <a:prstGeom prst="rect">
            <a:avLst/>
          </a:prstGeom>
          <a:noFill/>
        </p:spPr>
        <p:txBody>
          <a:bodyPr wrap="square">
            <a:spAutoFit/>
          </a:bodyPr>
          <a:lstStyle/>
          <a:p>
            <a:r>
              <a:rPr lang="en-GB" dirty="0"/>
              <a:t> </a:t>
            </a:r>
          </a:p>
        </p:txBody>
      </p:sp>
      <p:sp>
        <p:nvSpPr>
          <p:cNvPr id="15" name="TextBox 14">
            <a:extLst>
              <a:ext uri="{FF2B5EF4-FFF2-40B4-BE49-F238E27FC236}">
                <a16:creationId xmlns:a16="http://schemas.microsoft.com/office/drawing/2014/main" id="{0BC90AC6-41F1-D673-F7EA-CB3CF6C76B8A}"/>
              </a:ext>
            </a:extLst>
          </p:cNvPr>
          <p:cNvSpPr txBox="1"/>
          <p:nvPr/>
        </p:nvSpPr>
        <p:spPr>
          <a:xfrm>
            <a:off x="1263901" y="1727415"/>
            <a:ext cx="8879957" cy="135267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5200"/>
              </a:lnSpc>
              <a:spcBef>
                <a:spcPts val="0"/>
              </a:spcBef>
              <a:spcAft>
                <a:spcPts val="0"/>
              </a:spcAft>
              <a:buClrTx/>
              <a:buSzTx/>
              <a:buFontTx/>
              <a:buNone/>
              <a:tabLst/>
              <a:defRPr sz="4400" b="1">
                <a:solidFill>
                  <a:srgbClr val="FFFFFF"/>
                </a:solidFill>
                <a:latin typeface="Museo Slab 700"/>
                <a:ea typeface="Museo Slab 700"/>
                <a:cs typeface="Museo Slab 700"/>
                <a:sym typeface="Museo Slab 700"/>
              </a:defRPr>
            </a:pPr>
            <a:r>
              <a:rPr kumimoji="0" lang="en-GB" sz="2800" b="1" i="0" u="none" strike="noStrike" kern="1200" cap="none" spc="0" normalizeH="0" baseline="0" noProof="0" dirty="0">
                <a:ln>
                  <a:noFill/>
                </a:ln>
                <a:solidFill>
                  <a:srgbClr val="FFFFFF"/>
                </a:solidFill>
                <a:effectLst/>
                <a:uLnTx/>
                <a:uFillTx/>
                <a:latin typeface="Museo Slab 700"/>
                <a:sym typeface="Museo Slab 700"/>
              </a:rPr>
              <a:t>Rebecca Scarlett, Senior Policy and Information Officer, Lead Scotland   </a:t>
            </a:r>
          </a:p>
        </p:txBody>
      </p:sp>
      <p:grpSp>
        <p:nvGrpSpPr>
          <p:cNvPr id="16" name="Group 15">
            <a:extLst>
              <a:ext uri="{FF2B5EF4-FFF2-40B4-BE49-F238E27FC236}">
                <a16:creationId xmlns:a16="http://schemas.microsoft.com/office/drawing/2014/main" id="{3DE61A4B-34CE-898F-97E0-2187128E1391}"/>
              </a:ext>
            </a:extLst>
          </p:cNvPr>
          <p:cNvGrpSpPr/>
          <p:nvPr/>
        </p:nvGrpSpPr>
        <p:grpSpPr>
          <a:xfrm>
            <a:off x="8119983" y="5238572"/>
            <a:ext cx="3644025" cy="1215328"/>
            <a:chOff x="8119983" y="5238572"/>
            <a:chExt cx="3644025" cy="1215328"/>
          </a:xfrm>
        </p:grpSpPr>
        <p:pic>
          <p:nvPicPr>
            <p:cNvPr id="18" name="Picture 17" descr="Logo, company name&#10;&#10;Description automatically generated">
              <a:extLst>
                <a:ext uri="{FF2B5EF4-FFF2-40B4-BE49-F238E27FC236}">
                  <a16:creationId xmlns:a16="http://schemas.microsoft.com/office/drawing/2014/main" id="{93AC85BF-DF57-F8DA-96CB-39666AD664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9983" y="5435124"/>
              <a:ext cx="859358" cy="1018776"/>
            </a:xfrm>
            <a:prstGeom prst="rect">
              <a:avLst/>
            </a:prstGeom>
          </p:spPr>
        </p:pic>
        <p:pic>
          <p:nvPicPr>
            <p:cNvPr id="19" name="Picture 18">
              <a:extLst>
                <a:ext uri="{FF2B5EF4-FFF2-40B4-BE49-F238E27FC236}">
                  <a16:creationId xmlns:a16="http://schemas.microsoft.com/office/drawing/2014/main" id="{4BF0BF54-15A9-6A6A-CC2B-D1FEA4DA09E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35907" y="5238572"/>
              <a:ext cx="2228101" cy="1215328"/>
            </a:xfrm>
            <a:prstGeom prst="rect">
              <a:avLst/>
            </a:prstGeom>
            <a:noFill/>
            <a:ln>
              <a:noFill/>
            </a:ln>
          </p:spPr>
        </p:pic>
      </p:grpSp>
      <p:sp>
        <p:nvSpPr>
          <p:cNvPr id="20" name="TextBox 19">
            <a:extLst>
              <a:ext uri="{FF2B5EF4-FFF2-40B4-BE49-F238E27FC236}">
                <a16:creationId xmlns:a16="http://schemas.microsoft.com/office/drawing/2014/main" id="{5BD1CBB5-C4B2-DDEF-25FF-3D1F88300880}"/>
              </a:ext>
            </a:extLst>
          </p:cNvPr>
          <p:cNvSpPr txBox="1"/>
          <p:nvPr/>
        </p:nvSpPr>
        <p:spPr>
          <a:xfrm>
            <a:off x="1263899" y="3429000"/>
            <a:ext cx="9990911" cy="1352678"/>
          </a:xfrm>
          <a:prstGeom prst="rect">
            <a:avLst/>
          </a:prstGeom>
          <a:noFill/>
        </p:spPr>
        <p:txBody>
          <a:bodyPr wrap="square" lIns="91440" tIns="45720" rIns="91440" bIns="45720" rtlCol="0" anchor="t">
            <a:spAutoFit/>
          </a:bodyPr>
          <a:lstStyle/>
          <a:p>
            <a:pPr>
              <a:lnSpc>
                <a:spcPts val="5200"/>
              </a:lnSpc>
              <a:defRPr sz="4400" b="1">
                <a:solidFill>
                  <a:srgbClr val="FFFFFF"/>
                </a:solidFill>
                <a:latin typeface="Museo Slab 700"/>
                <a:ea typeface="Museo Slab 700"/>
                <a:cs typeface="Museo Slab 700"/>
                <a:sym typeface="Museo Slab 700"/>
              </a:defRPr>
            </a:pPr>
            <a:r>
              <a:rPr kumimoji="0" lang="en-GB" sz="2800" b="1" i="0" u="none" strike="noStrike" kern="1200" cap="none" spc="0" normalizeH="0" baseline="0" noProof="0" dirty="0">
                <a:ln>
                  <a:noFill/>
                </a:ln>
                <a:solidFill>
                  <a:schemeClr val="bg1"/>
                </a:solidFill>
                <a:effectLst/>
                <a:uLnTx/>
                <a:uFillTx/>
                <a:latin typeface="Museo Slab 700" panose="02000000000000000000" charset="0"/>
              </a:rPr>
              <a:t>Naomi Waite, Employment Manager, Inclusion Scotland  </a:t>
            </a:r>
          </a:p>
        </p:txBody>
      </p:sp>
      <p:sp>
        <p:nvSpPr>
          <p:cNvPr id="22" name="TextBox 21">
            <a:extLst>
              <a:ext uri="{FF2B5EF4-FFF2-40B4-BE49-F238E27FC236}">
                <a16:creationId xmlns:a16="http://schemas.microsoft.com/office/drawing/2014/main" id="{BD191F51-48C7-A18F-E849-8B54F91CA1EA}"/>
              </a:ext>
            </a:extLst>
          </p:cNvPr>
          <p:cNvSpPr txBox="1"/>
          <p:nvPr/>
        </p:nvSpPr>
        <p:spPr>
          <a:xfrm>
            <a:off x="1263899" y="781198"/>
            <a:ext cx="54504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Introductions:</a:t>
            </a:r>
          </a:p>
        </p:txBody>
      </p:sp>
      <p:sp>
        <p:nvSpPr>
          <p:cNvPr id="2" name="Slide Number Placeholder 1">
            <a:extLst>
              <a:ext uri="{FF2B5EF4-FFF2-40B4-BE49-F238E27FC236}">
                <a16:creationId xmlns:a16="http://schemas.microsoft.com/office/drawing/2014/main" id="{24435CDD-C87E-6C96-2B32-C664E7AEDE0E}"/>
              </a:ext>
            </a:extLst>
          </p:cNvPr>
          <p:cNvSpPr>
            <a:spLocks noGrp="1"/>
          </p:cNvSpPr>
          <p:nvPr>
            <p:ph type="sldNum" idx="12"/>
          </p:nvPr>
        </p:nvSpPr>
        <p:spPr/>
        <p:txBody>
          <a:bodyPr/>
          <a:lstStyle/>
          <a:p>
            <a:fld id="{00000000-1234-1234-1234-123412341234}"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5DB0917A-CC6F-6778-30E4-001E59EC5AFC}"/>
              </a:ext>
            </a:extLst>
          </p:cNvPr>
          <p:cNvSpPr txBox="1"/>
          <p:nvPr/>
        </p:nvSpPr>
        <p:spPr>
          <a:xfrm>
            <a:off x="596791" y="463029"/>
            <a:ext cx="77193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E9531D"/>
                </a:solidFill>
                <a:latin typeface="Museo Slab 700" panose="02000000000000000000" pitchFamily="2" charset="77"/>
              </a:rPr>
              <a:t>Accessible Communications </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pic>
        <p:nvPicPr>
          <p:cNvPr id="3" name="Picture 2">
            <a:extLst>
              <a:ext uri="{FF2B5EF4-FFF2-40B4-BE49-F238E27FC236}">
                <a16:creationId xmlns:a16="http://schemas.microsoft.com/office/drawing/2014/main" id="{5CC49FE3-7863-B3B7-C8FF-1D50EBB096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896225" y="1468755"/>
            <a:ext cx="3569970" cy="3569970"/>
          </a:xfrm>
          <a:prstGeom prst="rect">
            <a:avLst/>
          </a:prstGeom>
        </p:spPr>
      </p:pic>
      <p:sp>
        <p:nvSpPr>
          <p:cNvPr id="9" name="Freeform 13">
            <a:extLst>
              <a:ext uri="{FF2B5EF4-FFF2-40B4-BE49-F238E27FC236}">
                <a16:creationId xmlns:a16="http://schemas.microsoft.com/office/drawing/2014/main" id="{39D381CB-9DEF-F5DF-22A4-FCA9371E1F31}"/>
              </a:ext>
              <a:ext uri="{C183D7F6-B498-43B3-948B-1728B52AA6E4}">
                <adec:decorative xmlns:adec="http://schemas.microsoft.com/office/drawing/2017/decorative" val="1"/>
              </a:ext>
            </a:extLst>
          </p:cNvPr>
          <p:cNvSpPr/>
          <p:nvPr/>
        </p:nvSpPr>
        <p:spPr>
          <a:xfrm rot="10800000">
            <a:off x="7690281" y="1260005"/>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0" name="Freeform 14">
            <a:extLst>
              <a:ext uri="{FF2B5EF4-FFF2-40B4-BE49-F238E27FC236}">
                <a16:creationId xmlns:a16="http://schemas.microsoft.com/office/drawing/2014/main" id="{5C750CAE-A94C-258F-689F-7507C14C3056}"/>
              </a:ext>
              <a:ext uri="{C183D7F6-B498-43B3-948B-1728B52AA6E4}">
                <adec:decorative xmlns:adec="http://schemas.microsoft.com/office/drawing/2017/decorative" val="1"/>
              </a:ext>
            </a:extLst>
          </p:cNvPr>
          <p:cNvSpPr/>
          <p:nvPr/>
        </p:nvSpPr>
        <p:spPr>
          <a:xfrm>
            <a:off x="11185208" y="4853821"/>
            <a:ext cx="411887" cy="369808"/>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2EEEF40-35C5-FE51-C334-ACD7E9BD524E}"/>
              </a:ext>
            </a:extLst>
          </p:cNvPr>
          <p:cNvSpPr txBox="1"/>
          <p:nvPr/>
        </p:nvSpPr>
        <p:spPr>
          <a:xfrm>
            <a:off x="594905" y="1327503"/>
            <a:ext cx="6739919" cy="4222759"/>
          </a:xfrm>
          <a:prstGeom prst="rect">
            <a:avLst/>
          </a:prstGeom>
          <a:noFill/>
        </p:spPr>
        <p:txBody>
          <a:bodyPr wrap="square" lIns="91440" tIns="45720" rIns="91440" bIns="45720" anchor="t">
            <a:spAutoFit/>
          </a:bodyPr>
          <a:lstStyle/>
          <a:p>
            <a:pPr marL="635" marR="0" lvl="0" algn="l" defTabSz="914400" rtl="0" eaLnBrk="1" fontAlgn="auto" latinLnBrk="0" hangingPunct="1">
              <a:lnSpc>
                <a:spcPts val="2520"/>
              </a:lnSpc>
              <a:spcBef>
                <a:spcPts val="0"/>
              </a:spcBef>
              <a:spcAft>
                <a:spcPts val="1200"/>
              </a:spcAft>
              <a:buClr>
                <a:srgbClr val="E9531D"/>
              </a:buClr>
              <a:buSzTx/>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Answer: All of the options.</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Change the colour contrast: High contrast makes images much easier to read. </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Embed an image description (tips on next slide)</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Remove capital letters for the top right corner text</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Use a Sans Serif Font such as Arial or Calibri so writing isn’t joined together making it harder to read.</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Date and time in larger font</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lang="en-GB" sz="2400" dirty="0">
                <a:solidFill>
                  <a:prstClr val="white"/>
                </a:solidFill>
                <a:latin typeface="Museo Sans 500"/>
                <a:ea typeface="Calibri" panose="020F0502020204030204" pitchFamily="34" charset="0"/>
              </a:rPr>
              <a:t>Add the location</a:t>
            </a:r>
            <a:endParaRPr kumimoji="0" lang="en-GB" sz="24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endParaRPr>
          </a:p>
        </p:txBody>
      </p:sp>
    </p:spTree>
    <p:extLst>
      <p:ext uri="{BB962C8B-B14F-4D97-AF65-F5344CB8AC3E}">
        <p14:creationId xmlns:p14="http://schemas.microsoft.com/office/powerpoint/2010/main" val="260182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5DB0917A-CC6F-6778-30E4-001E59EC5AFC}"/>
              </a:ext>
            </a:extLst>
          </p:cNvPr>
          <p:cNvSpPr txBox="1"/>
          <p:nvPr/>
        </p:nvSpPr>
        <p:spPr>
          <a:xfrm>
            <a:off x="394287" y="473657"/>
            <a:ext cx="756388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E9531D"/>
                </a:solidFill>
                <a:latin typeface="Museo Slab 700" panose="02000000000000000000" pitchFamily="2" charset="77"/>
              </a:rPr>
              <a:t>Accessible Communications </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pic>
        <p:nvPicPr>
          <p:cNvPr id="3" name="Picture 2">
            <a:extLst>
              <a:ext uri="{FF2B5EF4-FFF2-40B4-BE49-F238E27FC236}">
                <a16:creationId xmlns:a16="http://schemas.microsoft.com/office/drawing/2014/main" id="{5CC49FE3-7863-B3B7-C8FF-1D50EBB096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63175" y="793221"/>
            <a:ext cx="2196358" cy="2196358"/>
          </a:xfrm>
          <a:prstGeom prst="rect">
            <a:avLst/>
          </a:prstGeom>
        </p:spPr>
      </p:pic>
      <p:sp>
        <p:nvSpPr>
          <p:cNvPr id="9" name="Freeform 13">
            <a:extLst>
              <a:ext uri="{FF2B5EF4-FFF2-40B4-BE49-F238E27FC236}">
                <a16:creationId xmlns:a16="http://schemas.microsoft.com/office/drawing/2014/main" id="{39D381CB-9DEF-F5DF-22A4-FCA9371E1F31}"/>
              </a:ext>
              <a:ext uri="{C183D7F6-B498-43B3-948B-1728B52AA6E4}">
                <adec:decorative xmlns:adec="http://schemas.microsoft.com/office/drawing/2017/decorative" val="1"/>
              </a:ext>
            </a:extLst>
          </p:cNvPr>
          <p:cNvSpPr/>
          <p:nvPr/>
        </p:nvSpPr>
        <p:spPr>
          <a:xfrm rot="10800000">
            <a:off x="8160671" y="596107"/>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0" name="Freeform 14">
            <a:extLst>
              <a:ext uri="{FF2B5EF4-FFF2-40B4-BE49-F238E27FC236}">
                <a16:creationId xmlns:a16="http://schemas.microsoft.com/office/drawing/2014/main" id="{5C750CAE-A94C-258F-689F-7507C14C3056}"/>
              </a:ext>
              <a:ext uri="{C183D7F6-B498-43B3-948B-1728B52AA6E4}">
                <adec:decorative xmlns:adec="http://schemas.microsoft.com/office/drawing/2017/decorative" val="1"/>
              </a:ext>
            </a:extLst>
          </p:cNvPr>
          <p:cNvSpPr/>
          <p:nvPr/>
        </p:nvSpPr>
        <p:spPr>
          <a:xfrm>
            <a:off x="10350150" y="2782918"/>
            <a:ext cx="411887" cy="369808"/>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2EEEF40-35C5-FE51-C334-ACD7E9BD524E}"/>
              </a:ext>
            </a:extLst>
          </p:cNvPr>
          <p:cNvSpPr txBox="1"/>
          <p:nvPr/>
        </p:nvSpPr>
        <p:spPr>
          <a:xfrm>
            <a:off x="401417" y="1280996"/>
            <a:ext cx="6948895" cy="4221669"/>
          </a:xfrm>
          <a:prstGeom prst="rect">
            <a:avLst/>
          </a:prstGeom>
          <a:noFill/>
        </p:spPr>
        <p:txBody>
          <a:bodyPr wrap="square" lIns="91440" tIns="45720" rIns="91440" bIns="45720" anchor="t">
            <a:spAutoFit/>
          </a:bodyPr>
          <a:lstStyle/>
          <a:p>
            <a:pPr marL="635" marR="0" lvl="0" algn="l" defTabSz="914400" rtl="0" eaLnBrk="1" fontAlgn="auto" latinLnBrk="0" hangingPunct="1">
              <a:lnSpc>
                <a:spcPts val="2520"/>
              </a:lnSpc>
              <a:spcBef>
                <a:spcPts val="0"/>
              </a:spcBef>
              <a:spcAft>
                <a:spcPts val="1200"/>
              </a:spcAft>
              <a:buClr>
                <a:srgbClr val="E9531D"/>
              </a:buClr>
              <a:buSzTx/>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Image descriptions top tips:  </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You don't have to say 'image of' or 'photograph of’</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Don't overthink it. Make it as short as possible while describing the message of the photo.</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It's ok to mention colour if it's relevant to an image</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Personalise descriptions for personal social media accounts.</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Keep it objective for organisational accounts.</a:t>
            </a:r>
          </a:p>
          <a:p>
            <a:pPr marL="286385" marR="0" lvl="0" indent="-285750" algn="l" defTabSz="914400" rtl="0" eaLnBrk="1" fontAlgn="auto" latinLnBrk="0" hangingPunct="1">
              <a:lnSpc>
                <a:spcPts val="2520"/>
              </a:lnSpc>
              <a:spcBef>
                <a:spcPts val="0"/>
              </a:spcBef>
              <a:spcAft>
                <a:spcPts val="1200"/>
              </a:spcAft>
              <a:buClr>
                <a:srgbClr val="E9531D"/>
              </a:buClr>
              <a:buSzTx/>
              <a:buFont typeface="Wingdings" pitchFamily="2" charset="2"/>
              <a:buChar char="§"/>
              <a:tabLst/>
              <a:defRPr/>
            </a:pPr>
            <a:r>
              <a:rPr kumimoji="0" lang="en-GB" sz="2200" b="0" i="0" u="none" strike="noStrike" kern="1200" cap="none" spc="0" normalizeH="0" baseline="0" noProof="0" dirty="0">
                <a:ln>
                  <a:noFill/>
                </a:ln>
                <a:solidFill>
                  <a:prstClr val="white"/>
                </a:solidFill>
                <a:effectLst/>
                <a:uLnTx/>
                <a:uFillTx/>
                <a:latin typeface="Museo Sans 500"/>
                <a:ea typeface="Calibri" panose="020F0502020204030204" pitchFamily="34" charset="0"/>
                <a:cs typeface="+mn-cs"/>
              </a:rPr>
              <a:t>When describing people, don't assume! E.g. gender identity unless it’s relevant to the image.</a:t>
            </a:r>
          </a:p>
        </p:txBody>
      </p:sp>
      <p:sp>
        <p:nvSpPr>
          <p:cNvPr id="11" name="TextBox 10">
            <a:extLst>
              <a:ext uri="{FF2B5EF4-FFF2-40B4-BE49-F238E27FC236}">
                <a16:creationId xmlns:a16="http://schemas.microsoft.com/office/drawing/2014/main" id="{710CF9AE-F087-9C79-0208-3FC014ED54AA}"/>
              </a:ext>
            </a:extLst>
          </p:cNvPr>
          <p:cNvSpPr txBox="1"/>
          <p:nvPr/>
        </p:nvSpPr>
        <p:spPr>
          <a:xfrm>
            <a:off x="7870371" y="3315873"/>
            <a:ext cx="3287364" cy="2031325"/>
          </a:xfrm>
          <a:prstGeom prst="rect">
            <a:avLst/>
          </a:prstGeom>
          <a:noFill/>
          <a:ln w="38100">
            <a:solidFill>
              <a:schemeClr val="bg1"/>
            </a:solidFill>
          </a:ln>
        </p:spPr>
        <p:txBody>
          <a:bodyPr wrap="square">
            <a:spAutoFit/>
          </a:bodyPr>
          <a:lstStyle/>
          <a:p>
            <a:r>
              <a:rPr lang="en-GB" dirty="0">
                <a:solidFill>
                  <a:schemeClr val="bg1"/>
                </a:solidFill>
              </a:rPr>
              <a:t>Image Description: “Flag banner at the top, top right text ‘You are Invited!’ in the centre text ‘Graduation Ceremony’ ‘25 June 2022 at 2.00 p.m. In the Main Hall’ Cartoon of 3 graduates at the bottom’</a:t>
            </a:r>
          </a:p>
        </p:txBody>
      </p:sp>
    </p:spTree>
    <p:extLst>
      <p:ext uri="{BB962C8B-B14F-4D97-AF65-F5344CB8AC3E}">
        <p14:creationId xmlns:p14="http://schemas.microsoft.com/office/powerpoint/2010/main" val="3241618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B3032A-9057-264A-954E-A1EE6EDBF20B}"/>
              </a:ext>
            </a:extLst>
          </p:cNvPr>
          <p:cNvSpPr txBox="1"/>
          <p:nvPr/>
        </p:nvSpPr>
        <p:spPr>
          <a:xfrm>
            <a:off x="303910" y="2114275"/>
            <a:ext cx="10994026" cy="3209340"/>
          </a:xfrm>
          <a:prstGeom prst="rect">
            <a:avLst/>
          </a:prstGeom>
          <a:noFill/>
        </p:spPr>
        <p:txBody>
          <a:bodyPr wrap="square" lIns="91440" tIns="45720" rIns="91440" bIns="45720" rtlCol="0" anchor="t">
            <a:spAutoFit/>
          </a:bodyPr>
          <a:lstStyle/>
          <a:p>
            <a:pPr marL="342900" indent="-342900">
              <a:lnSpc>
                <a:spcPts val="3480"/>
              </a:lnSpc>
              <a:spcAft>
                <a:spcPts val="1200"/>
              </a:spcAft>
              <a:buClr>
                <a:srgbClr val="E9531D"/>
              </a:buClr>
              <a:buFont typeface="Wingdings" pitchFamily="2" charset="2"/>
              <a:buChar char="§"/>
            </a:pPr>
            <a:r>
              <a:rPr lang="en-GB" sz="2200" dirty="0">
                <a:solidFill>
                  <a:schemeClr val="bg1"/>
                </a:solidFill>
                <a:latin typeface="Museo Slab 500"/>
              </a:rPr>
              <a:t>Options for fully-funded, partially-funded or employer funded internship placements for Public, Private and Third sectors  </a:t>
            </a:r>
          </a:p>
          <a:p>
            <a:pPr marL="342900" indent="-342900">
              <a:lnSpc>
                <a:spcPts val="3480"/>
              </a:lnSpc>
              <a:spcAft>
                <a:spcPts val="1200"/>
              </a:spcAft>
              <a:buClr>
                <a:srgbClr val="E9531D"/>
              </a:buClr>
              <a:buFont typeface="Wingdings" pitchFamily="2" charset="2"/>
              <a:buChar char="§"/>
            </a:pPr>
            <a:r>
              <a:rPr lang="en-GB" sz="2200" dirty="0">
                <a:solidFill>
                  <a:schemeClr val="bg1"/>
                </a:solidFill>
                <a:latin typeface="Museo Slab 500"/>
              </a:rPr>
              <a:t>Ring fenced opportunities for disabled people who are under-employed or unemployed</a:t>
            </a:r>
            <a:endParaRPr lang="en-GB" sz="2200" dirty="0">
              <a:solidFill>
                <a:schemeClr val="bg1"/>
              </a:solidFill>
              <a:latin typeface="Museo Slab 500" panose="02000000000000000000" pitchFamily="2" charset="77"/>
            </a:endParaRPr>
          </a:p>
          <a:p>
            <a:pPr marL="342900" indent="-342900">
              <a:lnSpc>
                <a:spcPts val="3480"/>
              </a:lnSpc>
              <a:spcAft>
                <a:spcPts val="1200"/>
              </a:spcAft>
              <a:buClr>
                <a:srgbClr val="E9531D"/>
              </a:buClr>
              <a:buFont typeface="Wingdings" pitchFamily="2" charset="2"/>
              <a:buChar char="§"/>
            </a:pPr>
            <a:r>
              <a:rPr lang="en-GB" sz="2200" dirty="0">
                <a:solidFill>
                  <a:schemeClr val="bg1"/>
                </a:solidFill>
                <a:latin typeface="Museo Slab 500"/>
              </a:rPr>
              <a:t>Advice and support from role design, recruitment and throughout the internship</a:t>
            </a:r>
          </a:p>
          <a:p>
            <a:pPr marL="342900" indent="-342900">
              <a:lnSpc>
                <a:spcPts val="3480"/>
              </a:lnSpc>
              <a:spcAft>
                <a:spcPts val="1200"/>
              </a:spcAft>
              <a:buClr>
                <a:srgbClr val="E9531D"/>
              </a:buClr>
              <a:buFont typeface="Wingdings" pitchFamily="2" charset="2"/>
              <a:buChar char="§"/>
            </a:pPr>
            <a:r>
              <a:rPr lang="en-GB" sz="2200" dirty="0">
                <a:solidFill>
                  <a:schemeClr val="bg1"/>
                </a:solidFill>
                <a:latin typeface="Museo Slab 500"/>
              </a:rPr>
              <a:t>Internship programme has been operating for 5 years and previous intern hosts include: Abertay University, University of Edinburgh and University of Highlands and Islands </a:t>
            </a:r>
            <a:endParaRPr lang="en-GB" sz="2200" dirty="0">
              <a:solidFill>
                <a:schemeClr val="bg1"/>
              </a:solidFill>
              <a:latin typeface="Museo Slab 500" panose="02000000000000000000" pitchFamily="2" charset="77"/>
            </a:endParaRPr>
          </a:p>
        </p:txBody>
      </p:sp>
      <p:sp>
        <p:nvSpPr>
          <p:cNvPr id="11" name="TextBox 10">
            <a:extLst>
              <a:ext uri="{FF2B5EF4-FFF2-40B4-BE49-F238E27FC236}">
                <a16:creationId xmlns:a16="http://schemas.microsoft.com/office/drawing/2014/main" id="{6E45AC07-70E5-AAA9-8585-5B7B440E9E53}"/>
              </a:ext>
            </a:extLst>
          </p:cNvPr>
          <p:cNvSpPr txBox="1"/>
          <p:nvPr/>
        </p:nvSpPr>
        <p:spPr>
          <a:xfrm>
            <a:off x="386443" y="603155"/>
            <a:ext cx="1160553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9531D"/>
                </a:solidFill>
                <a:effectLst/>
                <a:uLnTx/>
                <a:uFillTx/>
                <a:latin typeface="Museo Slab 700"/>
                <a:ea typeface="+mn-ea"/>
                <a:cs typeface="+mn-cs"/>
              </a:rPr>
              <a:t>We Can Work Internships: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useo Slab 700"/>
                <a:ea typeface="+mn-ea"/>
                <a:cs typeface="+mn-cs"/>
              </a:rPr>
              <a:t>Host an internship and learn through lived experience.</a:t>
            </a:r>
          </a:p>
        </p:txBody>
      </p:sp>
      <p:pic>
        <p:nvPicPr>
          <p:cNvPr id="12" name="Picture 11" descr="Logo, company name&#10;&#10;Description automatically generated">
            <a:extLst>
              <a:ext uri="{FF2B5EF4-FFF2-40B4-BE49-F238E27FC236}">
                <a16:creationId xmlns:a16="http://schemas.microsoft.com/office/drawing/2014/main" id="{FB6B85B1-ABB9-BD53-7406-34215D53B2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098AE520-A55F-EE33-F7B5-A28A3DC2FBA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Tree>
    <p:extLst>
      <p:ext uri="{BB962C8B-B14F-4D97-AF65-F5344CB8AC3E}">
        <p14:creationId xmlns:p14="http://schemas.microsoft.com/office/powerpoint/2010/main" val="566566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 company name&#10;&#10;Description automatically generated">
            <a:extLst>
              <a:ext uri="{FF2B5EF4-FFF2-40B4-BE49-F238E27FC236}">
                <a16:creationId xmlns:a16="http://schemas.microsoft.com/office/drawing/2014/main" id="{15E09043-D652-5AAF-4D43-A5414F846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6136" y="5634406"/>
            <a:ext cx="700769" cy="830767"/>
          </a:xfrm>
          <a:prstGeom prst="rect">
            <a:avLst/>
          </a:prstGeom>
        </p:spPr>
      </p:pic>
      <p:pic>
        <p:nvPicPr>
          <p:cNvPr id="13" name="Picture 12">
            <a:extLst>
              <a:ext uri="{FF2B5EF4-FFF2-40B4-BE49-F238E27FC236}">
                <a16:creationId xmlns:a16="http://schemas.microsoft.com/office/drawing/2014/main" id="{F83F0EB9-B42C-5188-3B7E-24A67772BC2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1017" y="5473419"/>
            <a:ext cx="1816919" cy="991047"/>
          </a:xfrm>
          <a:prstGeom prst="rect">
            <a:avLst/>
          </a:prstGeom>
          <a:noFill/>
          <a:ln>
            <a:noFill/>
          </a:ln>
        </p:spPr>
      </p:pic>
      <p:sp>
        <p:nvSpPr>
          <p:cNvPr id="5" name="TextBox 4">
            <a:extLst>
              <a:ext uri="{FF2B5EF4-FFF2-40B4-BE49-F238E27FC236}">
                <a16:creationId xmlns:a16="http://schemas.microsoft.com/office/drawing/2014/main" id="{0CDB722F-5B3B-0781-47CB-08C1932F31E1}"/>
              </a:ext>
            </a:extLst>
          </p:cNvPr>
          <p:cNvSpPr txBox="1"/>
          <p:nvPr/>
        </p:nvSpPr>
        <p:spPr>
          <a:xfrm>
            <a:off x="729227" y="910360"/>
            <a:ext cx="111008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rPr>
              <a:t>Examples of best practice in student engagement:</a:t>
            </a:r>
            <a:endParaRPr kumimoji="0" lang="en-US" sz="4000" b="1" i="0" u="none" strike="noStrike" kern="1200" cap="none" spc="0" normalizeH="0" baseline="0" noProof="0" dirty="0">
              <a:ln>
                <a:noFill/>
              </a:ln>
              <a:solidFill>
                <a:srgbClr val="E9531D"/>
              </a:solidFill>
              <a:effectLst/>
              <a:uLnTx/>
              <a:uFillTx/>
              <a:latin typeface="Museo Slab 700" panose="02000000000000000000" pitchFamily="2" charset="77"/>
              <a:ea typeface="+mn-ea"/>
              <a:cs typeface="+mn-cs"/>
            </a:endParaRPr>
          </a:p>
        </p:txBody>
      </p:sp>
      <p:sp>
        <p:nvSpPr>
          <p:cNvPr id="6" name="Rectangle 5">
            <a:extLst>
              <a:ext uri="{FF2B5EF4-FFF2-40B4-BE49-F238E27FC236}">
                <a16:creationId xmlns:a16="http://schemas.microsoft.com/office/drawing/2014/main" id="{B274E5C6-0AC7-F8C3-2509-3A54FBCBD8E1}"/>
              </a:ext>
            </a:extLst>
          </p:cNvPr>
          <p:cNvSpPr/>
          <p:nvPr/>
        </p:nvSpPr>
        <p:spPr>
          <a:xfrm>
            <a:off x="729227" y="1906339"/>
            <a:ext cx="10458538" cy="3958135"/>
          </a:xfrm>
          <a:prstGeom prst="rect">
            <a:avLst/>
          </a:prstGeom>
        </p:spPr>
        <p:txBody>
          <a:bodyPr wrap="square">
            <a:spAutoFit/>
          </a:bodyPr>
          <a:lstStyle/>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Edinburgh Napier University employ a full time Disabled Student Engagement Worker</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Move away from an exclusively ‘transactional’ relationship between disability advisors and students</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Remit is engage with disabled students and graduates about their lived experience of accessing and participating at Napier</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Feedback used to shape and improve services</a:t>
            </a:r>
          </a:p>
          <a:p>
            <a:pPr marL="285750" indent="-285750" fontAlgn="base">
              <a:lnSpc>
                <a:spcPts val="2680"/>
              </a:lnSpc>
              <a:spcAft>
                <a:spcPts val="1200"/>
              </a:spcAft>
              <a:buClr>
                <a:srgbClr val="E9531D"/>
              </a:buClr>
              <a:buFont typeface="Wingdings" pitchFamily="2" charset="2"/>
              <a:buChar char="§"/>
              <a:defRPr/>
            </a:pPr>
            <a:r>
              <a:rPr kumimoji="0" lang="en-GB" sz="2400" b="0" i="0" u="none" strike="noStrike" kern="1200" cap="none" spc="0" normalizeH="0" baseline="0" noProof="0" dirty="0">
                <a:ln>
                  <a:noFill/>
                </a:ln>
                <a:solidFill>
                  <a:prstClr val="white"/>
                </a:solidFill>
                <a:effectLst/>
                <a:uLnTx/>
                <a:uFillTx/>
                <a:latin typeface="Museo Slab 500" panose="02000000000000000000" charset="0"/>
              </a:rPr>
              <a:t>Also established peer-to-peer initiative: Disabled Student Ambassadors</a:t>
            </a:r>
          </a:p>
          <a:p>
            <a:pPr marL="285750" indent="-285750" fontAlgn="base">
              <a:lnSpc>
                <a:spcPts val="2680"/>
              </a:lnSpc>
              <a:spcAft>
                <a:spcPts val="1200"/>
              </a:spcAft>
              <a:buClr>
                <a:srgbClr val="E9531D"/>
              </a:buClr>
              <a:buFont typeface="Wingdings" pitchFamily="2" charset="2"/>
              <a:buChar char="§"/>
              <a:defRPr/>
            </a:pPr>
            <a:endParaRPr kumimoji="0" lang="en-GB" sz="2000" b="0" i="0" u="none" strike="noStrike" kern="1200" cap="none" spc="0" normalizeH="0" baseline="0" noProof="0" dirty="0">
              <a:ln>
                <a:noFill/>
              </a:ln>
              <a:solidFill>
                <a:prstClr val="white"/>
              </a:solidFill>
              <a:effectLst/>
              <a:uLnTx/>
              <a:uFillTx/>
              <a:latin typeface="Museo Slab 500" panose="02000000000000000000" charset="0"/>
            </a:endParaRPr>
          </a:p>
        </p:txBody>
      </p:sp>
    </p:spTree>
    <p:extLst>
      <p:ext uri="{BB962C8B-B14F-4D97-AF65-F5344CB8AC3E}">
        <p14:creationId xmlns:p14="http://schemas.microsoft.com/office/powerpoint/2010/main" val="338473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BBE7C2-301E-AD0A-0F7E-D109BAC9EBDA}"/>
              </a:ext>
            </a:extLst>
          </p:cNvPr>
          <p:cNvPicPr>
            <a:picLocks/>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893EE9A-D9C5-04B1-CFB4-9AB0F5293B7B}"/>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EFF8BD2-82F8-3726-6C55-8582241256D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rgbClr val="5B5B5B"/>
                </a:solidFill>
              </a:rPr>
              <a:t>What one thing are you going to do or take action on after attending this workshop?</a:t>
            </a:r>
          </a:p>
        </p:txBody>
      </p:sp>
      <p:sp>
        <p:nvSpPr>
          <p:cNvPr id="7" name="Rectangle 6">
            <a:extLst>
              <a:ext uri="{FF2B5EF4-FFF2-40B4-BE49-F238E27FC236}">
                <a16:creationId xmlns:a16="http://schemas.microsoft.com/office/drawing/2014/main" id="{ACD50249-0623-9263-9BB4-08207CEC640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
        <p:nvSpPr>
          <p:cNvPr id="2" name="Slide Number Placeholder 1">
            <a:extLst>
              <a:ext uri="{FF2B5EF4-FFF2-40B4-BE49-F238E27FC236}">
                <a16:creationId xmlns:a16="http://schemas.microsoft.com/office/drawing/2014/main" id="{64C37BFF-6CB1-A2EE-6D06-78FA2D0C288B}"/>
              </a:ext>
            </a:extLst>
          </p:cNvPr>
          <p:cNvSpPr>
            <a:spLocks noGrp="1"/>
          </p:cNvSpPr>
          <p:nvPr>
            <p:ph type="sldNum" sz="quarter" idx="12"/>
          </p:nvPr>
        </p:nvSpPr>
        <p:spPr/>
        <p:txBody>
          <a:bodyPr/>
          <a:lstStyle/>
          <a:p>
            <a:fld id="{FFD3A427-11B3-E149-AFE3-B2B9DD7D998B}" type="slidenum">
              <a:rPr lang="en-US" smtClean="0"/>
              <a:t>34</a:t>
            </a:fld>
            <a:endParaRPr lang="en-US"/>
          </a:p>
        </p:txBody>
      </p:sp>
    </p:spTree>
    <p:custDataLst>
      <p:tags r:id="rId1"/>
    </p:custDataLst>
    <p:extLst>
      <p:ext uri="{BB962C8B-B14F-4D97-AF65-F5344CB8AC3E}">
        <p14:creationId xmlns:p14="http://schemas.microsoft.com/office/powerpoint/2010/main" val="112048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026D4D-E5FA-3B5E-CCFD-FB4F55413DFD}"/>
              </a:ext>
            </a:extLst>
          </p:cNvPr>
          <p:cNvSpPr txBox="1"/>
          <p:nvPr/>
        </p:nvSpPr>
        <p:spPr>
          <a:xfrm>
            <a:off x="1425904" y="1638819"/>
            <a:ext cx="8788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Museo Slab 700" panose="02000000000000000000" pitchFamily="2" charset="77"/>
                <a:ea typeface="+mn-ea"/>
                <a:cs typeface="+mn-cs"/>
              </a:rPr>
              <a:t>Thank you</a:t>
            </a:r>
          </a:p>
        </p:txBody>
      </p:sp>
      <p:sp>
        <p:nvSpPr>
          <p:cNvPr id="10" name="Freeform 3">
            <a:extLst>
              <a:ext uri="{FF2B5EF4-FFF2-40B4-BE49-F238E27FC236}">
                <a16:creationId xmlns:a16="http://schemas.microsoft.com/office/drawing/2014/main" id="{AA0BEE42-6E17-DCC3-1536-4DF76E916BE0}"/>
              </a:ext>
              <a:ext uri="{C183D7F6-B498-43B3-948B-1728B52AA6E4}">
                <adec:decorative xmlns:adec="http://schemas.microsoft.com/office/drawing/2017/decorative" val="1"/>
              </a:ext>
            </a:extLst>
          </p:cNvPr>
          <p:cNvSpPr/>
          <p:nvPr/>
        </p:nvSpPr>
        <p:spPr>
          <a:xfrm>
            <a:off x="9343673" y="4827297"/>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3" name="Freeform 4">
            <a:extLst>
              <a:ext uri="{FF2B5EF4-FFF2-40B4-BE49-F238E27FC236}">
                <a16:creationId xmlns:a16="http://schemas.microsoft.com/office/drawing/2014/main" id="{9A88B916-456A-16D5-05B1-D42D36F5AF41}"/>
              </a:ext>
              <a:ext uri="{C183D7F6-B498-43B3-948B-1728B52AA6E4}">
                <adec:decorative xmlns:adec="http://schemas.microsoft.com/office/drawing/2017/decorative" val="1"/>
              </a:ext>
            </a:extLst>
          </p:cNvPr>
          <p:cNvSpPr/>
          <p:nvPr/>
        </p:nvSpPr>
        <p:spPr>
          <a:xfrm rot="10800000">
            <a:off x="851211" y="1175831"/>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6B51693-B745-8B3D-DCBD-E75B3D03A827}"/>
              </a:ext>
            </a:extLst>
          </p:cNvPr>
          <p:cNvSpPr/>
          <p:nvPr/>
        </p:nvSpPr>
        <p:spPr>
          <a:xfrm>
            <a:off x="1425904" y="2734717"/>
            <a:ext cx="9134004"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50" cap="none" spc="-50" normalizeH="0" baseline="0" noProof="0" dirty="0">
                <a:ln>
                  <a:noFill/>
                </a:ln>
                <a:solidFill>
                  <a:prstClr val="white"/>
                </a:solidFill>
                <a:effectLst/>
                <a:uLnTx/>
                <a:uFillTx/>
                <a:latin typeface="Museo Sans 300" panose="02000000000000000000" pitchFamily="2" charset="77"/>
                <a:ea typeface="+mn-ea"/>
                <a:cs typeface="+mn-cs"/>
              </a:rPr>
              <a:t>Any questions and initial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50" cap="none" spc="-50" normalizeH="0" baseline="0" noProof="0" dirty="0">
              <a:ln>
                <a:noFill/>
              </a:ln>
              <a:solidFill>
                <a:prstClr val="white"/>
              </a:solidFill>
              <a:effectLst/>
              <a:uLnTx/>
              <a:uFillTx/>
              <a:latin typeface="Museo Sans 3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50" spc="-50" dirty="0">
                <a:solidFill>
                  <a:prstClr val="white"/>
                </a:solidFill>
                <a:latin typeface="Museo Sans 300" panose="02000000000000000000" pitchFamily="2" charset="77"/>
              </a:rPr>
              <a:t>Rebecca Scarlett: </a:t>
            </a:r>
            <a:r>
              <a:rPr kumimoji="0" lang="en-GB" sz="2800" b="0" i="0" u="none" strike="noStrike" kern="50" cap="none" spc="-50" normalizeH="0" baseline="0" noProof="0" dirty="0">
                <a:ln>
                  <a:noFill/>
                </a:ln>
                <a:solidFill>
                  <a:srgbClr val="E9531D"/>
                </a:solidFill>
                <a:effectLst/>
                <a:uLnTx/>
                <a:uFillTx/>
                <a:latin typeface="Museo Sans 300" panose="02000000000000000000" pitchFamily="2" charset="77"/>
                <a:ea typeface="+mn-ea"/>
                <a:cs typeface="+mn-cs"/>
              </a:rPr>
              <a:t>rscarlett@lead.org.uk  </a:t>
            </a:r>
            <a:endParaRPr kumimoji="0" lang="en-GB" sz="2800" b="0" i="0" u="none" strike="noStrike" kern="50" cap="none" spc="-50" normalizeH="0" baseline="0" noProof="0" dirty="0">
              <a:ln>
                <a:noFill/>
              </a:ln>
              <a:solidFill>
                <a:schemeClr val="accent2"/>
              </a:solidFill>
              <a:effectLst/>
              <a:uLnTx/>
              <a:uFillTx/>
              <a:latin typeface="Museo Sans 3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50" cap="none" spc="-50" normalizeH="0" baseline="0" noProof="0" dirty="0">
                <a:ln>
                  <a:noFill/>
                </a:ln>
                <a:solidFill>
                  <a:prstClr val="white"/>
                </a:solidFill>
                <a:effectLst/>
                <a:uLnTx/>
                <a:uFillTx/>
                <a:latin typeface="Museo Sans 300" panose="02000000000000000000" pitchFamily="2" charset="77"/>
                <a:ea typeface="+mn-ea"/>
                <a:cs typeface="+mn-cs"/>
              </a:rPr>
              <a:t>Naomi Waite: </a:t>
            </a:r>
            <a:r>
              <a:rPr kumimoji="0" lang="en-GB" sz="2800" b="0" i="0" u="none" strike="noStrike" kern="50" cap="none" spc="-50" normalizeH="0" baseline="0" noProof="0" dirty="0">
                <a:ln>
                  <a:noFill/>
                </a:ln>
                <a:solidFill>
                  <a:srgbClr val="E9531D"/>
                </a:solidFill>
                <a:effectLst/>
                <a:uLnTx/>
                <a:uFillTx/>
                <a:latin typeface="Museo Sans 300" panose="02000000000000000000" pitchFamily="2" charset="77"/>
                <a:ea typeface="+mn-ea"/>
                <a:cs typeface="+mn-cs"/>
              </a:rPr>
              <a:t>naomi@inclusionscotland.org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50" cap="none" spc="-50" normalizeH="0" baseline="0" noProof="0" dirty="0">
              <a:ln>
                <a:noFill/>
              </a:ln>
              <a:solidFill>
                <a:prstClr val="white"/>
              </a:solidFill>
              <a:effectLst/>
              <a:uLnTx/>
              <a:uFillTx/>
              <a:latin typeface="Museo Sans 300" panose="02000000000000000000" pitchFamily="2" charset="77"/>
              <a:ea typeface="+mn-ea"/>
              <a:cs typeface="+mn-cs"/>
            </a:endParaRPr>
          </a:p>
        </p:txBody>
      </p:sp>
      <p:pic>
        <p:nvPicPr>
          <p:cNvPr id="15" name="Picture 14" descr="Logo, company name&#10;&#10;Description automatically generated">
            <a:extLst>
              <a:ext uri="{FF2B5EF4-FFF2-40B4-BE49-F238E27FC236}">
                <a16:creationId xmlns:a16="http://schemas.microsoft.com/office/drawing/2014/main" id="{0B2429B3-480C-3593-42D7-1ED6B3370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6" name="Picture 15">
            <a:extLst>
              <a:ext uri="{FF2B5EF4-FFF2-40B4-BE49-F238E27FC236}">
                <a16:creationId xmlns:a16="http://schemas.microsoft.com/office/drawing/2014/main" id="{B4E86096-2D25-096C-6EBB-C1F4D4160DB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Tree>
    <p:extLst>
      <p:ext uri="{BB962C8B-B14F-4D97-AF65-F5344CB8AC3E}">
        <p14:creationId xmlns:p14="http://schemas.microsoft.com/office/powerpoint/2010/main" val="34150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F61E48-E64A-6145-818C-4B28A8E54A06}"/>
              </a:ext>
            </a:extLst>
          </p:cNvPr>
          <p:cNvSpPr txBox="1"/>
          <p:nvPr/>
        </p:nvSpPr>
        <p:spPr>
          <a:xfrm>
            <a:off x="1263900" y="1727415"/>
            <a:ext cx="5231493" cy="20480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5200"/>
              </a:lnSpc>
              <a:spcBef>
                <a:spcPts val="0"/>
              </a:spcBef>
              <a:spcAft>
                <a:spcPts val="0"/>
              </a:spcAft>
              <a:buClrTx/>
              <a:buSzTx/>
              <a:buFontTx/>
              <a:buNone/>
              <a:tabLst/>
              <a:defRPr sz="4400" b="1">
                <a:solidFill>
                  <a:srgbClr val="FFFFFF"/>
                </a:solidFill>
                <a:latin typeface="Museo Slab 700"/>
                <a:ea typeface="Museo Slab 700"/>
                <a:cs typeface="Museo Slab 700"/>
                <a:sym typeface="Museo Slab 700"/>
              </a:defRPr>
            </a:pPr>
            <a:r>
              <a:rPr kumimoji="0" lang="en-GB" sz="3600" b="1" i="0" u="none" strike="noStrike" kern="1200" cap="none" spc="0" normalizeH="0" baseline="0" noProof="0" dirty="0">
                <a:ln>
                  <a:noFill/>
                </a:ln>
                <a:solidFill>
                  <a:srgbClr val="FFFFFF"/>
                </a:solidFill>
                <a:effectLst/>
                <a:uLnTx/>
                <a:uFillTx/>
                <a:latin typeface="Museo Slab 700"/>
                <a:sym typeface="Museo Slab 700"/>
              </a:rPr>
              <a:t>Inclusion Scotland:</a:t>
            </a:r>
          </a:p>
          <a:p>
            <a:pPr marL="0" marR="0" lvl="0" indent="0" algn="l" defTabSz="914400" rtl="0" eaLnBrk="1" fontAlgn="auto" latinLnBrk="0" hangingPunct="1">
              <a:lnSpc>
                <a:spcPts val="5200"/>
              </a:lnSpc>
              <a:spcBef>
                <a:spcPts val="0"/>
              </a:spcBef>
              <a:spcAft>
                <a:spcPts val="0"/>
              </a:spcAft>
              <a:buClrTx/>
              <a:buSzTx/>
              <a:buFontTx/>
              <a:buNone/>
              <a:tabLst/>
              <a:defRPr sz="4400" b="1">
                <a:solidFill>
                  <a:srgbClr val="FFFFFF"/>
                </a:solidFill>
                <a:latin typeface="Museo Slab 700"/>
                <a:ea typeface="Museo Slab 700"/>
                <a:cs typeface="Museo Slab 700"/>
                <a:sym typeface="Museo Slab 700"/>
              </a:defRPr>
            </a:pPr>
            <a:r>
              <a:rPr kumimoji="0" lang="en-GB" sz="3600" b="1" i="0" u="none" strike="noStrike" kern="1200" cap="none" spc="0" normalizeH="0" baseline="0" noProof="0" dirty="0">
                <a:ln>
                  <a:noFill/>
                </a:ln>
                <a:solidFill>
                  <a:srgbClr val="FFFFFF"/>
                </a:solidFill>
                <a:effectLst/>
                <a:uLnTx/>
                <a:uFillTx/>
                <a:latin typeface="Museo Slab 700"/>
                <a:sym typeface="Museo Slab 700"/>
              </a:rPr>
              <a:t>A Disabled People’s Organisation</a:t>
            </a:r>
          </a:p>
        </p:txBody>
      </p:sp>
      <p:sp>
        <p:nvSpPr>
          <p:cNvPr id="11" name="Freeform 10">
            <a:extLst>
              <a:ext uri="{FF2B5EF4-FFF2-40B4-BE49-F238E27FC236}">
                <a16:creationId xmlns:a16="http://schemas.microsoft.com/office/drawing/2014/main" id="{B5DCB448-CE80-FD48-949A-670F09DE33DC}"/>
              </a:ext>
              <a:ext uri="{C183D7F6-B498-43B3-948B-1728B52AA6E4}">
                <adec:decorative xmlns:adec="http://schemas.microsoft.com/office/drawing/2017/decorative" val="1"/>
              </a:ext>
            </a:extLst>
          </p:cNvPr>
          <p:cNvSpPr/>
          <p:nvPr/>
        </p:nvSpPr>
        <p:spPr>
          <a:xfrm>
            <a:off x="5347910" y="3543982"/>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B79CE8DC-AB51-6F4F-B813-7FE649437A85}"/>
              </a:ext>
              <a:ext uri="{C183D7F6-B498-43B3-948B-1728B52AA6E4}">
                <adec:decorative xmlns:adec="http://schemas.microsoft.com/office/drawing/2017/decorative" val="1"/>
              </a:ext>
            </a:extLst>
          </p:cNvPr>
          <p:cNvSpPr/>
          <p:nvPr/>
        </p:nvSpPr>
        <p:spPr>
          <a:xfrm rot="10800000">
            <a:off x="781793" y="1495921"/>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pic>
        <p:nvPicPr>
          <p:cNvPr id="9" name="Picture 8" descr="Graphic showing 10 people with 2 of them highlighted in orange">
            <a:extLst>
              <a:ext uri="{FF2B5EF4-FFF2-40B4-BE49-F238E27FC236}">
                <a16:creationId xmlns:a16="http://schemas.microsoft.com/office/drawing/2014/main" id="{424E97A5-BA48-C24F-8ECF-47D6893A34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9111" y="2012838"/>
            <a:ext cx="2836261" cy="2697907"/>
          </a:xfrm>
          <a:prstGeom prst="rect">
            <a:avLst/>
          </a:prstGeom>
        </p:spPr>
      </p:pic>
      <p:pic>
        <p:nvPicPr>
          <p:cNvPr id="10" name="Picture 9" descr="Logo, company name&#10;&#10;Description automatically generated">
            <a:extLst>
              <a:ext uri="{FF2B5EF4-FFF2-40B4-BE49-F238E27FC236}">
                <a16:creationId xmlns:a16="http://schemas.microsoft.com/office/drawing/2014/main" id="{05BC2BC7-B7C8-CF71-B285-9B154D420E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3" name="Picture 12">
            <a:extLst>
              <a:ext uri="{FF2B5EF4-FFF2-40B4-BE49-F238E27FC236}">
                <a16:creationId xmlns:a16="http://schemas.microsoft.com/office/drawing/2014/main" id="{DF24EA97-26CF-85F9-AC0C-AF05A71A784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Tree>
    <p:extLst>
      <p:ext uri="{BB962C8B-B14F-4D97-AF65-F5344CB8AC3E}">
        <p14:creationId xmlns:p14="http://schemas.microsoft.com/office/powerpoint/2010/main" val="250078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 company name&#10;&#10;Description automatically generated">
            <a:extLst>
              <a:ext uri="{FF2B5EF4-FFF2-40B4-BE49-F238E27FC236}">
                <a16:creationId xmlns:a16="http://schemas.microsoft.com/office/drawing/2014/main" id="{05BC2BC7-B7C8-CF71-B285-9B154D420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3" name="Picture 12">
            <a:extLst>
              <a:ext uri="{FF2B5EF4-FFF2-40B4-BE49-F238E27FC236}">
                <a16:creationId xmlns:a16="http://schemas.microsoft.com/office/drawing/2014/main" id="{DF24EA97-26CF-85F9-AC0C-AF05A71A784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
        <p:nvSpPr>
          <p:cNvPr id="14" name="TextBox 13">
            <a:extLst>
              <a:ext uri="{FF2B5EF4-FFF2-40B4-BE49-F238E27FC236}">
                <a16:creationId xmlns:a16="http://schemas.microsoft.com/office/drawing/2014/main" id="{99B3B4D4-7B7D-739E-6701-989EB0A2B032}"/>
              </a:ext>
            </a:extLst>
          </p:cNvPr>
          <p:cNvSpPr txBox="1"/>
          <p:nvPr/>
        </p:nvSpPr>
        <p:spPr>
          <a:xfrm>
            <a:off x="1340070" y="1633925"/>
            <a:ext cx="5612524" cy="2713050"/>
          </a:xfrm>
          <a:prstGeom prst="rect">
            <a:avLst/>
          </a:prstGeom>
          <a:noFill/>
        </p:spPr>
        <p:txBody>
          <a:bodyPr wrap="square" rtlCol="0">
            <a:spAutoFit/>
          </a:body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9531D"/>
                </a:solidFill>
                <a:effectLst/>
                <a:uLnTx/>
                <a:uFillTx/>
                <a:latin typeface="Museo Slab 500"/>
                <a:ea typeface="+mn-ea"/>
                <a:cs typeface="+mn-cs"/>
              </a:rPr>
              <a:t>20% </a:t>
            </a:r>
            <a:r>
              <a:rPr kumimoji="0" lang="en-US" sz="3600" b="1" i="0" u="none" strike="noStrike" kern="1200" cap="none" spc="0" normalizeH="0" baseline="0" noProof="0" dirty="0">
                <a:ln>
                  <a:noFill/>
                </a:ln>
                <a:solidFill>
                  <a:prstClr val="white"/>
                </a:solidFill>
                <a:effectLst/>
                <a:uLnTx/>
                <a:uFillTx/>
                <a:latin typeface="Museo Slab 500"/>
                <a:ea typeface="+mn-ea"/>
                <a:cs typeface="+mn-cs"/>
              </a:rPr>
              <a:t>of the Scottish population and </a:t>
            </a:r>
            <a:r>
              <a:rPr kumimoji="0" lang="en-US" sz="3600" b="1" i="0" u="none" strike="noStrike" kern="1200" cap="none" spc="0" normalizeH="0" baseline="0" noProof="0" dirty="0">
                <a:ln>
                  <a:noFill/>
                </a:ln>
                <a:solidFill>
                  <a:srgbClr val="E9531D"/>
                </a:solidFill>
                <a:effectLst/>
                <a:uLnTx/>
                <a:uFillTx/>
                <a:latin typeface="Museo Slab 500"/>
                <a:ea typeface="+mn-ea"/>
                <a:cs typeface="+mn-cs"/>
              </a:rPr>
              <a:t>15% </a:t>
            </a:r>
            <a:r>
              <a:rPr kumimoji="0" lang="en-US" sz="3600" b="1" i="0" u="none" strike="noStrike" kern="1200" cap="none" spc="0" normalizeH="0" baseline="0" noProof="0" dirty="0">
                <a:ln>
                  <a:noFill/>
                </a:ln>
                <a:solidFill>
                  <a:prstClr val="white"/>
                </a:solidFill>
                <a:effectLst/>
                <a:uLnTx/>
                <a:uFillTx/>
                <a:latin typeface="Museo Slab 500"/>
                <a:ea typeface="+mn-ea"/>
                <a:cs typeface="+mn-cs"/>
              </a:rPr>
              <a:t>of the global population are disabled.</a:t>
            </a:r>
            <a:endParaRPr kumimoji="0" lang="en-US" sz="3600" b="1" i="0" u="none" strike="noStrike" kern="1200" cap="none" spc="0" normalizeH="0" baseline="0" noProof="0" dirty="0">
              <a:ln>
                <a:noFill/>
              </a:ln>
              <a:solidFill>
                <a:srgbClr val="E9531D"/>
              </a:solidFill>
              <a:effectLst/>
              <a:uLnTx/>
              <a:uFillTx/>
              <a:latin typeface="Museo Slab 500"/>
              <a:ea typeface="+mn-ea"/>
              <a:cs typeface="+mn-cs"/>
            </a:endParaRPr>
          </a:p>
        </p:txBody>
      </p:sp>
      <p:sp>
        <p:nvSpPr>
          <p:cNvPr id="15" name="Freeform 10">
            <a:extLst>
              <a:ext uri="{FF2B5EF4-FFF2-40B4-BE49-F238E27FC236}">
                <a16:creationId xmlns:a16="http://schemas.microsoft.com/office/drawing/2014/main" id="{B118D1C7-1482-DEFC-A260-7E49E82EAD48}"/>
              </a:ext>
              <a:ext uri="{C183D7F6-B498-43B3-948B-1728B52AA6E4}">
                <adec:decorative xmlns:adec="http://schemas.microsoft.com/office/drawing/2017/decorative" val="1"/>
              </a:ext>
            </a:extLst>
          </p:cNvPr>
          <p:cNvSpPr/>
          <p:nvPr/>
        </p:nvSpPr>
        <p:spPr>
          <a:xfrm>
            <a:off x="6790402" y="4454054"/>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531D"/>
              </a:solidFill>
              <a:effectLst/>
              <a:uLnTx/>
              <a:uFillTx/>
              <a:latin typeface="Calibri" panose="020F0502020204030204"/>
              <a:ea typeface="+mn-ea"/>
              <a:cs typeface="+mn-cs"/>
            </a:endParaRPr>
          </a:p>
        </p:txBody>
      </p:sp>
      <p:sp>
        <p:nvSpPr>
          <p:cNvPr id="16" name="Freeform 11">
            <a:extLst>
              <a:ext uri="{FF2B5EF4-FFF2-40B4-BE49-F238E27FC236}">
                <a16:creationId xmlns:a16="http://schemas.microsoft.com/office/drawing/2014/main" id="{8EED4300-6073-5003-A949-464AE422D1E0}"/>
              </a:ext>
              <a:ext uri="{C183D7F6-B498-43B3-948B-1728B52AA6E4}">
                <adec:decorative xmlns:adec="http://schemas.microsoft.com/office/drawing/2017/decorative" val="1"/>
              </a:ext>
            </a:extLst>
          </p:cNvPr>
          <p:cNvSpPr/>
          <p:nvPr/>
        </p:nvSpPr>
        <p:spPr>
          <a:xfrm rot="10800000">
            <a:off x="851211" y="1320215"/>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531D"/>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12089DF-22E1-CADA-0F9A-E717E7D99640}"/>
              </a:ext>
            </a:extLst>
          </p:cNvPr>
          <p:cNvSpPr txBox="1"/>
          <p:nvPr/>
        </p:nvSpPr>
        <p:spPr>
          <a:xfrm>
            <a:off x="1340070" y="4624114"/>
            <a:ext cx="43913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9531D"/>
                </a:solidFill>
                <a:effectLst/>
                <a:uLnTx/>
                <a:uFillTx/>
                <a:latin typeface="Museo Sans 300" panose="02000000000000000000" pitchFamily="2" charset="77"/>
                <a:ea typeface="Open Sans" panose="020B0606030504020204" pitchFamily="34" charset="0"/>
                <a:cs typeface="Open Sans" panose="020B0606030504020204" pitchFamily="34" charset="0"/>
              </a:rPr>
              <a:t>ONS</a:t>
            </a:r>
          </a:p>
        </p:txBody>
      </p:sp>
      <p:pic>
        <p:nvPicPr>
          <p:cNvPr id="18" name="Picture 17" descr="Graphic showing 10 people with 2 of them highlighted in orange">
            <a:extLst>
              <a:ext uri="{FF2B5EF4-FFF2-40B4-BE49-F238E27FC236}">
                <a16:creationId xmlns:a16="http://schemas.microsoft.com/office/drawing/2014/main" id="{FCB2E39D-5235-F7E9-F1BD-CC0FE5198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9111" y="2012838"/>
            <a:ext cx="2836261" cy="2697907"/>
          </a:xfrm>
          <a:prstGeom prst="rect">
            <a:avLst/>
          </a:prstGeom>
        </p:spPr>
      </p:pic>
    </p:spTree>
    <p:extLst>
      <p:ext uri="{BB962C8B-B14F-4D97-AF65-F5344CB8AC3E}">
        <p14:creationId xmlns:p14="http://schemas.microsoft.com/office/powerpoint/2010/main" val="38534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185CD3-8A29-5F65-A8E3-66FBB4184808}"/>
              </a:ext>
            </a:extLst>
          </p:cNvPr>
          <p:cNvPicPr>
            <a:picLocks/>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F22648D-A76C-46B1-DB14-C8614AD6A881}"/>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AB9D823-7C2B-031A-A613-C39411C6578C}"/>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What does 'disabled' mean under the Equality Act? </a:t>
            </a:r>
          </a:p>
        </p:txBody>
      </p:sp>
      <p:sp>
        <p:nvSpPr>
          <p:cNvPr id="7" name="Rectangle 6">
            <a:extLst>
              <a:ext uri="{FF2B5EF4-FFF2-40B4-BE49-F238E27FC236}">
                <a16:creationId xmlns:a16="http://schemas.microsoft.com/office/drawing/2014/main" id="{1486A20C-7F94-FDA1-00AF-DAC3ED341A24}"/>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
        <p:nvSpPr>
          <p:cNvPr id="2" name="Slide Number Placeholder 1">
            <a:extLst>
              <a:ext uri="{FF2B5EF4-FFF2-40B4-BE49-F238E27FC236}">
                <a16:creationId xmlns:a16="http://schemas.microsoft.com/office/drawing/2014/main" id="{318D771E-80C3-06BE-8001-9E2674DB93D0}"/>
              </a:ext>
            </a:extLst>
          </p:cNvPr>
          <p:cNvSpPr>
            <a:spLocks noGrp="1"/>
          </p:cNvSpPr>
          <p:nvPr>
            <p:ph type="sldNum" idx="12"/>
          </p:nvPr>
        </p:nvSpPr>
        <p:spPr/>
        <p:txBody>
          <a:bodyPr/>
          <a:lstStyle/>
          <a:p>
            <a:fld id="{00000000-1234-1234-1234-123412341234}" type="slidenum">
              <a:rPr lang="en-GB" smtClean="0"/>
              <a:pPr/>
              <a:t>6</a:t>
            </a:fld>
            <a:endParaRPr lang="en-GB"/>
          </a:p>
        </p:txBody>
      </p:sp>
    </p:spTree>
    <p:custDataLst>
      <p:tags r:id="rId1"/>
    </p:custDataLst>
    <p:extLst>
      <p:ext uri="{BB962C8B-B14F-4D97-AF65-F5344CB8AC3E}">
        <p14:creationId xmlns:p14="http://schemas.microsoft.com/office/powerpoint/2010/main" val="85199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 company name&#10;&#10;Description automatically generated">
            <a:extLst>
              <a:ext uri="{FF2B5EF4-FFF2-40B4-BE49-F238E27FC236}">
                <a16:creationId xmlns:a16="http://schemas.microsoft.com/office/drawing/2014/main" id="{05BC2BC7-B7C8-CF71-B285-9B154D420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3" name="Picture 12">
            <a:extLst>
              <a:ext uri="{FF2B5EF4-FFF2-40B4-BE49-F238E27FC236}">
                <a16:creationId xmlns:a16="http://schemas.microsoft.com/office/drawing/2014/main" id="{DF24EA97-26CF-85F9-AC0C-AF05A71A784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
        <p:nvSpPr>
          <p:cNvPr id="14" name="TextBox 13">
            <a:extLst>
              <a:ext uri="{FF2B5EF4-FFF2-40B4-BE49-F238E27FC236}">
                <a16:creationId xmlns:a16="http://schemas.microsoft.com/office/drawing/2014/main" id="{6012B6C4-EAB6-3ACD-A57A-585D50ACE104}"/>
              </a:ext>
            </a:extLst>
          </p:cNvPr>
          <p:cNvSpPr txBox="1"/>
          <p:nvPr/>
        </p:nvSpPr>
        <p:spPr>
          <a:xfrm>
            <a:off x="699608" y="1028406"/>
            <a:ext cx="9709169" cy="468333"/>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9531D"/>
                </a:solidFill>
                <a:effectLst/>
                <a:uLnTx/>
                <a:uFillTx/>
                <a:latin typeface="Museo Slab 500"/>
                <a:ea typeface="+mn-ea"/>
                <a:cs typeface="+mn-cs"/>
              </a:rPr>
              <a:t>The Equality Act 2010 defines disability as:</a:t>
            </a:r>
            <a:endParaRPr kumimoji="0" lang="en-GB" sz="1600" b="0" i="0" u="none" strike="noStrike" kern="1200" cap="none" spc="0" normalizeH="0" baseline="0" noProof="0" dirty="0">
              <a:ln>
                <a:noFill/>
              </a:ln>
              <a:solidFill>
                <a:prstClr val="white"/>
              </a:solidFill>
              <a:effectLst/>
              <a:uLnTx/>
              <a:uFillTx/>
              <a:latin typeface="Museo Slab 500" panose="02000000000000000000" pitchFamily="2" charset="77"/>
              <a:ea typeface="Calibri" panose="020F0502020204030204" pitchFamily="34" charset="0"/>
              <a:cs typeface="+mn-cs"/>
            </a:endParaRPr>
          </a:p>
        </p:txBody>
      </p:sp>
      <p:sp>
        <p:nvSpPr>
          <p:cNvPr id="15" name="Rectangle 14">
            <a:extLst>
              <a:ext uri="{FF2B5EF4-FFF2-40B4-BE49-F238E27FC236}">
                <a16:creationId xmlns:a16="http://schemas.microsoft.com/office/drawing/2014/main" id="{35016528-D5CA-4413-4AC9-803D8399980F}"/>
              </a:ext>
            </a:extLst>
          </p:cNvPr>
          <p:cNvSpPr/>
          <p:nvPr/>
        </p:nvSpPr>
        <p:spPr>
          <a:xfrm>
            <a:off x="1387965" y="2208697"/>
            <a:ext cx="8055138" cy="2062296"/>
          </a:xfrm>
          <a:prstGeom prst="rect">
            <a:avLst/>
          </a:prstGeom>
        </p:spPr>
        <p:txBody>
          <a:bodyPr wrap="square">
            <a:spAutoFit/>
          </a:bodyPr>
          <a:lstStyle/>
          <a:p>
            <a:pPr marL="0" marR="0" lvl="0" indent="0" algn="l" defTabSz="914400" rtl="0" eaLnBrk="1" fontAlgn="auto" latinLnBrk="0" hangingPunct="1">
              <a:lnSpc>
                <a:spcPts val="386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useo Slab 500" panose="02000000000000000000" pitchFamily="2" charset="77"/>
                <a:ea typeface="Calibri" panose="020F0502020204030204" pitchFamily="34" charset="0"/>
                <a:cs typeface="+mn-cs"/>
              </a:rPr>
              <a:t>Someone who has a physical or mental impairment that has a substantial and long-term adverse effect on their ability to carry out normal day-to-day activities.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261D48FF-2199-DFE6-AE3A-A6BE5EBB2DFC}"/>
              </a:ext>
              <a:ext uri="{C183D7F6-B498-43B3-948B-1728B52AA6E4}">
                <adec:decorative xmlns:adec="http://schemas.microsoft.com/office/drawing/2017/decorative" val="1"/>
              </a:ext>
            </a:extLst>
          </p:cNvPr>
          <p:cNvSpPr/>
          <p:nvPr/>
        </p:nvSpPr>
        <p:spPr>
          <a:xfrm rot="10800000">
            <a:off x="961570" y="1832714"/>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9E05A1C0-14C2-ED15-0CC2-2A894FE8785C}"/>
              </a:ext>
              <a:ext uri="{C183D7F6-B498-43B3-948B-1728B52AA6E4}">
                <adec:decorative xmlns:adec="http://schemas.microsoft.com/office/drawing/2017/decorative" val="1"/>
              </a:ext>
            </a:extLst>
          </p:cNvPr>
          <p:cNvSpPr/>
          <p:nvPr/>
        </p:nvSpPr>
        <p:spPr>
          <a:xfrm>
            <a:off x="9251667" y="4228781"/>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531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0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 company name&#10;&#10;Description automatically generated">
            <a:extLst>
              <a:ext uri="{FF2B5EF4-FFF2-40B4-BE49-F238E27FC236}">
                <a16:creationId xmlns:a16="http://schemas.microsoft.com/office/drawing/2014/main" id="{05BC2BC7-B7C8-CF71-B285-9B154D420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3" name="Picture 12">
            <a:extLst>
              <a:ext uri="{FF2B5EF4-FFF2-40B4-BE49-F238E27FC236}">
                <a16:creationId xmlns:a16="http://schemas.microsoft.com/office/drawing/2014/main" id="{DF24EA97-26CF-85F9-AC0C-AF05A71A784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
        <p:nvSpPr>
          <p:cNvPr id="14" name="TextBox 13">
            <a:extLst>
              <a:ext uri="{FF2B5EF4-FFF2-40B4-BE49-F238E27FC236}">
                <a16:creationId xmlns:a16="http://schemas.microsoft.com/office/drawing/2014/main" id="{6012B6C4-EAB6-3ACD-A57A-585D50ACE104}"/>
              </a:ext>
            </a:extLst>
          </p:cNvPr>
          <p:cNvSpPr txBox="1"/>
          <p:nvPr/>
        </p:nvSpPr>
        <p:spPr>
          <a:xfrm>
            <a:off x="699608" y="1028406"/>
            <a:ext cx="9709169" cy="468333"/>
          </a:xfrm>
          <a:prstGeom prst="rect">
            <a:avLst/>
          </a:prstGeom>
          <a:noFill/>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9531D"/>
                </a:solidFill>
                <a:effectLst/>
                <a:uLnTx/>
                <a:uFillTx/>
                <a:latin typeface="Museo Slab 500"/>
                <a:ea typeface="+mn-ea"/>
                <a:cs typeface="+mn-cs"/>
              </a:rPr>
              <a:t>This may include:</a:t>
            </a:r>
          </a:p>
        </p:txBody>
      </p:sp>
      <p:sp>
        <p:nvSpPr>
          <p:cNvPr id="9" name="Rectangle 8">
            <a:extLst>
              <a:ext uri="{FF2B5EF4-FFF2-40B4-BE49-F238E27FC236}">
                <a16:creationId xmlns:a16="http://schemas.microsoft.com/office/drawing/2014/main" id="{C02227C6-4EBD-C54D-1232-3627874D7865}"/>
              </a:ext>
            </a:extLst>
          </p:cNvPr>
          <p:cNvSpPr/>
          <p:nvPr/>
        </p:nvSpPr>
        <p:spPr>
          <a:xfrm>
            <a:off x="785647" y="1619061"/>
            <a:ext cx="7280180" cy="347787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 physical impairment </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 sensory impairment </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 mental health condition </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 learning difficulty such as dyslexia, dyspraxia or ADHD</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Learning disability </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Any other disability or impairment </a:t>
            </a:r>
            <a:endPar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1200"/>
              </a:spcAft>
              <a:buClr>
                <a:srgbClr val="E9531D"/>
              </a:buClr>
              <a:buSzTx/>
              <a:buFont typeface="Wingdings"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Diagnosed as HIV positive, or with cancer, multiple sclerosis or other long term chronic condition</a:t>
            </a:r>
            <a:r>
              <a:rPr kumimoji="0" lang="en-GB" sz="1800" b="0" i="0" u="none" strike="noStrike" kern="1200" cap="none" spc="0" normalizeH="0" baseline="0" noProof="0" dirty="0">
                <a:ln>
                  <a:noFill/>
                </a:ln>
                <a:solidFill>
                  <a:prstClr val="white"/>
                </a:solidFill>
                <a:effectLst/>
                <a:uLnTx/>
                <a:uFillTx/>
                <a:latin typeface="Museo Sans 300" panose="02000000000000000000" pitchFamily="2" charset="77"/>
                <a:ea typeface="Times New Roman" panose="02020603050405020304" pitchFamily="18" charset="0"/>
                <a:cs typeface="+mn-cs"/>
              </a:rPr>
              <a:t>.</a:t>
            </a:r>
            <a:endParaRPr kumimoji="0" lang="en-GB" sz="1800" b="0" i="0" u="none" strike="noStrike" kern="1200" cap="none" spc="0" normalizeH="0" baseline="0" noProof="0" dirty="0">
              <a:ln>
                <a:noFill/>
              </a:ln>
              <a:solidFill>
                <a:prstClr val="white"/>
              </a:solidFill>
              <a:effectLst/>
              <a:uLnTx/>
              <a:uFillTx/>
              <a:latin typeface="Museo Sans 300" panose="02000000000000000000" pitchFamily="2" charset="77"/>
              <a:ea typeface="Calibri" panose="020F0502020204030204" pitchFamily="34" charset="0"/>
              <a:cs typeface="+mn-cs"/>
            </a:endParaRPr>
          </a:p>
        </p:txBody>
      </p:sp>
    </p:spTree>
    <p:extLst>
      <p:ext uri="{BB962C8B-B14F-4D97-AF65-F5344CB8AC3E}">
        <p14:creationId xmlns:p14="http://schemas.microsoft.com/office/powerpoint/2010/main" val="2046455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6979C0-483D-4550-AE6E-B1CC505F71A9}"/>
              </a:ext>
            </a:extLst>
          </p:cNvPr>
          <p:cNvSpPr/>
          <p:nvPr/>
        </p:nvSpPr>
        <p:spPr>
          <a:xfrm>
            <a:off x="615841" y="5109632"/>
            <a:ext cx="2080552" cy="1266772"/>
          </a:xfrm>
          <a:prstGeom prst="rect">
            <a:avLst/>
          </a:prstGeom>
          <a:solidFill>
            <a:srgbClr val="111A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 company name&#10;&#10;Description automatically generated">
            <a:extLst>
              <a:ext uri="{FF2B5EF4-FFF2-40B4-BE49-F238E27FC236}">
                <a16:creationId xmlns:a16="http://schemas.microsoft.com/office/drawing/2014/main" id="{05BC2BC7-B7C8-CF71-B285-9B154D420E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296" y="5623132"/>
            <a:ext cx="700769" cy="830767"/>
          </a:xfrm>
          <a:prstGeom prst="rect">
            <a:avLst/>
          </a:prstGeom>
        </p:spPr>
      </p:pic>
      <p:pic>
        <p:nvPicPr>
          <p:cNvPr id="13" name="Picture 12">
            <a:extLst>
              <a:ext uri="{FF2B5EF4-FFF2-40B4-BE49-F238E27FC236}">
                <a16:creationId xmlns:a16="http://schemas.microsoft.com/office/drawing/2014/main" id="{DF24EA97-26CF-85F9-AC0C-AF05A71A784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66151" y="5462852"/>
            <a:ext cx="1816919" cy="991047"/>
          </a:xfrm>
          <a:prstGeom prst="rect">
            <a:avLst/>
          </a:prstGeom>
          <a:noFill/>
          <a:ln>
            <a:noFill/>
          </a:ln>
        </p:spPr>
      </p:pic>
      <p:sp>
        <p:nvSpPr>
          <p:cNvPr id="21" name="TextBox 20">
            <a:extLst>
              <a:ext uri="{FF2B5EF4-FFF2-40B4-BE49-F238E27FC236}">
                <a16:creationId xmlns:a16="http://schemas.microsoft.com/office/drawing/2014/main" id="{8C76BC15-E8B4-C425-E70C-E0011AB2FE6A}"/>
              </a:ext>
            </a:extLst>
          </p:cNvPr>
          <p:cNvSpPr txBox="1"/>
          <p:nvPr/>
        </p:nvSpPr>
        <p:spPr>
          <a:xfrm>
            <a:off x="1263900" y="1727415"/>
            <a:ext cx="5231493" cy="2713050"/>
          </a:xfrm>
          <a:prstGeom prst="rect">
            <a:avLst/>
          </a:prstGeom>
          <a:noFill/>
        </p:spPr>
        <p:txBody>
          <a:bodyPr wrap="square" rtlCol="0">
            <a:spAutoFit/>
          </a:bodyPr>
          <a:lstStyle/>
          <a:p>
            <a:pPr marL="0" marR="0" lvl="0" indent="0" algn="l" defTabSz="914400" rtl="0" eaLnBrk="1" fontAlgn="auto" latinLnBrk="0" hangingPunct="1">
              <a:lnSpc>
                <a:spcPts val="5200"/>
              </a:lnSpc>
              <a:spcBef>
                <a:spcPts val="0"/>
              </a:spcBef>
              <a:spcAft>
                <a:spcPts val="0"/>
              </a:spcAft>
              <a:buClrTx/>
              <a:buSzTx/>
              <a:buFontTx/>
              <a:buNone/>
              <a:tabLst/>
              <a:defRPr sz="4400" b="1">
                <a:solidFill>
                  <a:srgbClr val="FFFFFF"/>
                </a:solidFill>
                <a:latin typeface="Museo Slab 700"/>
                <a:ea typeface="Museo Slab 700"/>
                <a:cs typeface="Museo Slab 700"/>
                <a:sym typeface="Museo Slab 700"/>
              </a:defRPr>
            </a:pPr>
            <a:r>
              <a:rPr kumimoji="0" lang="en-GB" sz="3600" b="1" i="0" u="none" strike="noStrike" kern="1200" cap="none" spc="0" normalizeH="0" baseline="0" noProof="0" dirty="0">
                <a:ln>
                  <a:noFill/>
                </a:ln>
                <a:solidFill>
                  <a:srgbClr val="FFFFFF"/>
                </a:solidFill>
                <a:effectLst/>
                <a:uLnTx/>
                <a:uFillTx/>
                <a:latin typeface="Museo Slab 700"/>
                <a:sym typeface="Museo Slab 700"/>
              </a:rPr>
              <a:t>Around </a:t>
            </a:r>
            <a:r>
              <a:rPr kumimoji="0" lang="en-GB" sz="3600" b="1" i="0" u="none" strike="noStrike" kern="1200" cap="none" spc="0" normalizeH="0" baseline="0" noProof="0" dirty="0">
                <a:ln>
                  <a:noFill/>
                </a:ln>
                <a:solidFill>
                  <a:srgbClr val="E9531D"/>
                </a:solidFill>
                <a:effectLst/>
                <a:uLnTx/>
                <a:uFillTx/>
                <a:latin typeface="Museo Slab 700"/>
                <a:sym typeface="Museo Slab 700"/>
              </a:rPr>
              <a:t>2 in 10 </a:t>
            </a:r>
            <a:r>
              <a:rPr kumimoji="0" lang="en-GB" sz="3600" b="1" i="0" u="none" strike="noStrike" kern="1200" cap="none" spc="0" normalizeH="0" baseline="0" noProof="0" dirty="0">
                <a:ln>
                  <a:noFill/>
                </a:ln>
                <a:solidFill>
                  <a:srgbClr val="FFFFFF"/>
                </a:solidFill>
                <a:effectLst/>
                <a:uLnTx/>
                <a:uFillTx/>
                <a:latin typeface="Museo Slab 700"/>
                <a:sym typeface="Museo Slab 700"/>
              </a:rPr>
              <a:t>people have an impairment </a:t>
            </a:r>
            <a:br>
              <a:rPr kumimoji="0" lang="en-GB" sz="3600" b="1" i="0" u="none" strike="noStrike" kern="1200" cap="none" spc="0" normalizeH="0" baseline="0" noProof="0" dirty="0">
                <a:ln>
                  <a:noFill/>
                </a:ln>
                <a:solidFill>
                  <a:srgbClr val="FFFFFF"/>
                </a:solidFill>
                <a:effectLst/>
                <a:uLnTx/>
                <a:uFillTx/>
                <a:latin typeface="Museo Slab 700"/>
                <a:sym typeface="Museo Slab 700"/>
              </a:rPr>
            </a:br>
            <a:r>
              <a:rPr kumimoji="0" lang="en-GB" sz="3600" b="1" i="0" u="none" strike="noStrike" kern="1200" cap="none" spc="0" normalizeH="0" baseline="0" noProof="0" dirty="0">
                <a:ln>
                  <a:noFill/>
                </a:ln>
                <a:solidFill>
                  <a:srgbClr val="FFFFFF"/>
                </a:solidFill>
                <a:effectLst/>
                <a:uLnTx/>
                <a:uFillTx/>
                <a:latin typeface="Museo Slab 700"/>
                <a:sym typeface="Museo Slab 700"/>
              </a:rPr>
              <a:t>– many will not identify as disabled</a:t>
            </a:r>
          </a:p>
        </p:txBody>
      </p:sp>
      <p:sp>
        <p:nvSpPr>
          <p:cNvPr id="22" name="Freeform 10">
            <a:extLst>
              <a:ext uri="{FF2B5EF4-FFF2-40B4-BE49-F238E27FC236}">
                <a16:creationId xmlns:a16="http://schemas.microsoft.com/office/drawing/2014/main" id="{7CBA8FA2-7AAB-9181-14FF-A65D921A9096}"/>
              </a:ext>
              <a:ext uri="{C183D7F6-B498-43B3-948B-1728B52AA6E4}">
                <adec:decorative xmlns:adec="http://schemas.microsoft.com/office/drawing/2017/decorative" val="1"/>
              </a:ext>
            </a:extLst>
          </p:cNvPr>
          <p:cNvSpPr/>
          <p:nvPr/>
        </p:nvSpPr>
        <p:spPr>
          <a:xfrm>
            <a:off x="6495393" y="4356712"/>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531D"/>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0F94C93E-972C-993E-68A6-3A28754BA3DC}"/>
              </a:ext>
              <a:ext uri="{C183D7F6-B498-43B3-948B-1728B52AA6E4}">
                <adec:decorative xmlns:adec="http://schemas.microsoft.com/office/drawing/2017/decorative" val="1"/>
              </a:ext>
            </a:extLst>
          </p:cNvPr>
          <p:cNvSpPr/>
          <p:nvPr/>
        </p:nvSpPr>
        <p:spPr>
          <a:xfrm rot="10800000">
            <a:off x="781793" y="1495921"/>
            <a:ext cx="411887" cy="462987"/>
          </a:xfrm>
          <a:custGeom>
            <a:avLst/>
            <a:gdLst>
              <a:gd name="connsiteX0" fmla="*/ 0 w 520861"/>
              <a:gd name="connsiteY0" fmla="*/ 486136 h 486136"/>
              <a:gd name="connsiteX1" fmla="*/ 520861 w 520861"/>
              <a:gd name="connsiteY1" fmla="*/ 486136 h 486136"/>
              <a:gd name="connsiteX2" fmla="*/ 520861 w 520861"/>
              <a:gd name="connsiteY2" fmla="*/ 0 h 486136"/>
            </a:gdLst>
            <a:ahLst/>
            <a:cxnLst>
              <a:cxn ang="0">
                <a:pos x="connsiteX0" y="connsiteY0"/>
              </a:cxn>
              <a:cxn ang="0">
                <a:pos x="connsiteX1" y="connsiteY1"/>
              </a:cxn>
              <a:cxn ang="0">
                <a:pos x="connsiteX2" y="connsiteY2"/>
              </a:cxn>
            </a:cxnLst>
            <a:rect l="l" t="t" r="r" b="b"/>
            <a:pathLst>
              <a:path w="520861" h="486136">
                <a:moveTo>
                  <a:pt x="0" y="486136"/>
                </a:moveTo>
                <a:lnTo>
                  <a:pt x="520861" y="486136"/>
                </a:lnTo>
                <a:lnTo>
                  <a:pt x="520861" y="0"/>
                </a:lnTo>
              </a:path>
            </a:pathLst>
          </a:custGeom>
          <a:noFill/>
          <a:ln w="127000">
            <a:solidFill>
              <a:srgbClr val="E95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531D"/>
              </a:solidFill>
              <a:effectLst/>
              <a:uLnTx/>
              <a:uFillTx/>
              <a:latin typeface="Calibri" panose="020F0502020204030204"/>
              <a:ea typeface="+mn-ea"/>
              <a:cs typeface="+mn-cs"/>
            </a:endParaRPr>
          </a:p>
        </p:txBody>
      </p:sp>
      <p:pic>
        <p:nvPicPr>
          <p:cNvPr id="24" name="Picture 23" descr="Graphic showing 10 people with 2 of them highlighted in orange">
            <a:extLst>
              <a:ext uri="{FF2B5EF4-FFF2-40B4-BE49-F238E27FC236}">
                <a16:creationId xmlns:a16="http://schemas.microsoft.com/office/drawing/2014/main" id="{8DC4BC3F-D168-2A49-68C7-489E0D4070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9111" y="2012838"/>
            <a:ext cx="2836261" cy="2697907"/>
          </a:xfrm>
          <a:prstGeom prst="rect">
            <a:avLst/>
          </a:prstGeom>
        </p:spPr>
      </p:pic>
    </p:spTree>
    <p:extLst>
      <p:ext uri="{BB962C8B-B14F-4D97-AF65-F5344CB8AC3E}">
        <p14:creationId xmlns:p14="http://schemas.microsoft.com/office/powerpoint/2010/main" val="825596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2618"/>
  <p:tag name="SLIDO_PRESENTATION_ID" val="00000000-0000-0000-0000-000000000000"/>
  <p:tag name="SLIDO_EVENT_UUID" val="c4c25167-a0e9-4854-9ccc-5adfb8dbbfd1"/>
  <p:tag name="SLIDO_EVENT_SECTION_UUID" val="dba4f21c-555f-49e2-9dd0-31fa05bc0514"/>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2NTQwMDgxMjZ9"/>
  <p:tag name="SLIDO_TYPE" val="SlidoPoll"/>
  <p:tag name="SLIDO_POLL_UUID" val="7bf5a85d-08a5-4f00-ae35-12b7d438443c"/>
  <p:tag name="SLIDO_TIMELINE" val="W3sicG9sbFF1ZXN0aW9uVXVpZCI6ImYwZDk2YjkzLTM5ZTQtNDVkZi05MzA5LWEzYThmY2YxNTQ0OCIsInNob3dSZXN1bHRzIjp0cnVlLCJzaG93Q29ycmVjdEFuc3dlcnMiOmZhbHNlLCJ2b3RpbmdMb2NrZWQiOmZhbHNlfV0="/>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METADATA" val="eyJUaW1lc3RhbXAiOjE2NTM5ODcwMTR9"/>
  <p:tag name="SLIDO_TYPE" val="SlidoPoll"/>
  <p:tag name="SLIDO_POLL_UUID" val="97d78227-2f0b-4a2b-80dc-22da653a211a"/>
  <p:tag name="SLIDO_TIMELINE" val="W3sicG9sbFF1ZXN0aW9uVXVpZCI6ImMzYzM5NDk5LTQ4M2ItNDE2Ni05YmU2LTVjODc2MTJlZjZlOCIsInNob3dSZXN1bHRzIjpmYWxzZSwic2hvd0NvcnJlY3RBbnN3ZXJzIjpmYWxzZSwidm90aW5nTG9ja2VkIjpmYWxzZX0seyJwb2xsUXVlc3Rpb25VdWlkIjoiYzNjMzk0OTktNDgzYi00MTY2LTliZTYtNWM4NzYxMmVmNmU4Iiwic2hvd1Jlc3VsdHMiOnRydWUsInNob3dDb3JyZWN0QW5zd2VycyI6ZmFsc2UsInZvdGluZ0xvY2tlZCI6ZmFsc2V9XQ=="/>
</p:tagLst>
</file>

<file path=ppt/tags/tag17.xml><?xml version="1.0" encoding="utf-8"?>
<p:tagLst xmlns:a="http://schemas.openxmlformats.org/drawingml/2006/main" xmlns:r="http://schemas.openxmlformats.org/officeDocument/2006/relationships" xmlns:p="http://schemas.openxmlformats.org/presentationml/2006/main">
  <p:tag name="SLIDO_ELEMENT" val="logo"/>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LIDO_ELEMENT" val="footer"/>
</p:tagLst>
</file>

<file path=ppt/tags/tag21.xml><?xml version="1.0" encoding="utf-8"?>
<p:tagLst xmlns:a="http://schemas.openxmlformats.org/drawingml/2006/main" xmlns:r="http://schemas.openxmlformats.org/officeDocument/2006/relationships" xmlns:p="http://schemas.openxmlformats.org/presentationml/2006/main">
  <p:tag name="SLIDO_METADATA" val="eyJUaW1lc3RhbXAiOjE2NTM5OTQzOTd9"/>
  <p:tag name="SLIDO_TYPE" val="SlidoPoll"/>
  <p:tag name="SLIDO_POLL_UUID" val="b82ca77b-ce78-476a-9c53-cbaa90a9fc24"/>
  <p:tag name="SLIDO_TIMELINE" val="W3sicG9sbFF1ZXN0aW9uVXVpZCI6ImYxODUyMDk5LTc3ODMtNDFhNy1hMmNiLWE5M2RjODQ4OWMwZCIsInNob3dSZXN1bHRzIjp0cnVlLCJzaG93Q29ycmVjdEFuc3dlcnMiOmZhbHNlLCJ2b3RpbmdMb2NrZWQiOmZhbHNlfV0="/>
</p:tagLst>
</file>

<file path=ppt/tags/tag22.xml><?xml version="1.0" encoding="utf-8"?>
<p:tagLst xmlns:a="http://schemas.openxmlformats.org/drawingml/2006/main" xmlns:r="http://schemas.openxmlformats.org/officeDocument/2006/relationships" xmlns:p="http://schemas.openxmlformats.org/presentationml/2006/main">
  <p:tag name="SLIDO_ELEMENT" val="logo"/>
</p:tagLst>
</file>

<file path=ppt/tags/tag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4.xml><?xml version="1.0" encoding="utf-8"?>
<p:tagLst xmlns:a="http://schemas.openxmlformats.org/drawingml/2006/main" xmlns:r="http://schemas.openxmlformats.org/officeDocument/2006/relationships" xmlns:p="http://schemas.openxmlformats.org/presentationml/2006/main">
  <p:tag name="SLIDO_ELEMENT" val="title"/>
</p:tagLst>
</file>

<file path=ppt/tags/tag25.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lWqadaywln8aZ4tql6X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lWqadaywln8aZ4tql6XyA"/>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2NTM5MjI5NTF9"/>
  <p:tag name="SLIDO_TYPE" val="SlidoPoll"/>
  <p:tag name="SLIDO_POLL_UUID" val="dd85abb5-4c4c-44b2-8b34-6ef07bbab3fa"/>
  <p:tag name="SLIDO_TIMELINE" val="W3sicG9sbFF1ZXN0aW9uVXVpZCI6ImNjOThmYWYxLWM2ZWEtNGVkYS04NTVjLWE2MjczNGRlNDJkZCIsInNob3dSZXN1bHRzIjp0cnVlLCJzaG93Q29ycmVjdEFuc3dlcnMiOmZhbHNlLCJ2b3RpbmdMb2NrZWQiOmZhbHNlfV0="/>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WHITE TEMPLATE">
  <a:themeElements>
    <a:clrScheme name="Custom 36">
      <a:dk1>
        <a:srgbClr val="1A1A1A"/>
      </a:dk1>
      <a:lt1>
        <a:srgbClr val="FFFFFF"/>
      </a:lt1>
      <a:dk2>
        <a:srgbClr val="0D0D0D"/>
      </a:dk2>
      <a:lt2>
        <a:srgbClr val="E6E6E6"/>
      </a:lt2>
      <a:accent1>
        <a:srgbClr val="0078D4"/>
      </a:accent1>
      <a:accent2>
        <a:srgbClr val="002050"/>
      </a:accent2>
      <a:accent3>
        <a:srgbClr val="00BCF2"/>
      </a:accent3>
      <a:accent4>
        <a:srgbClr val="448546"/>
      </a:accent4>
      <a:accent5>
        <a:srgbClr val="FFB900"/>
      </a:accent5>
      <a:accent6>
        <a:srgbClr val="737373"/>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Renewals Training PDMs 11.30.18.potx  -  Read-Only" id="{13F48346-A46D-4FA0-8465-574C098341DE}" vid="{8F6C8BE0-78BE-489F-9EED-A52A1546CF1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2259</Words>
  <Application>Microsoft Office PowerPoint</Application>
  <PresentationFormat>Widescreen</PresentationFormat>
  <Paragraphs>222</Paragraphs>
  <Slides>35</Slides>
  <Notes>30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1" baseType="lpstr">
      <vt:lpstr>Arial</vt:lpstr>
      <vt:lpstr>Calibri</vt:lpstr>
      <vt:lpstr>Calibri Light</vt:lpstr>
      <vt:lpstr>Museo Sans 300</vt:lpstr>
      <vt:lpstr>Museo Sans 500</vt:lpstr>
      <vt:lpstr>Museo Slab 300</vt:lpstr>
      <vt:lpstr>Museo Slab 500</vt:lpstr>
      <vt:lpstr>Museo Slab 700</vt:lpstr>
      <vt:lpstr>Segoe UI</vt:lpstr>
      <vt:lpstr>Segoe UI Semibold</vt:lpstr>
      <vt:lpstr>Segoe UI Semilight</vt:lpstr>
      <vt:lpstr>Wingdings</vt:lpstr>
      <vt:lpstr>Simple Light</vt:lpstr>
      <vt:lpstr>1_Office Theme</vt:lpstr>
      <vt:lpstr>6_WHITE TEMPLATE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Removing disabling barriers in Education</dc:title>
  <dc:creator>Naomi Waite, Employment Officer, Ellis Moffat, Employment Worker, Inclusion Scotland, Rebecca Scarlett, Senior Policy and Information Officer, Lead Scotland</dc:creator>
  <cp:lastModifiedBy/>
  <cp:revision>1</cp:revision>
  <dcterms:created xsi:type="dcterms:W3CDTF">2022-08-09T12:38:52Z</dcterms:created>
  <dcterms:modified xsi:type="dcterms:W3CDTF">2022-08-09T12:39:19Z</dcterms:modified>
</cp:coreProperties>
</file>