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 id="2147483679" r:id="rId2"/>
  </p:sldMasterIdLst>
  <p:notesMasterIdLst>
    <p:notesMasterId r:id="rId18"/>
  </p:notesMasterIdLst>
  <p:sldIdLst>
    <p:sldId id="263" r:id="rId3"/>
    <p:sldId id="390" r:id="rId4"/>
    <p:sldId id="1812" r:id="rId5"/>
    <p:sldId id="1816" r:id="rId6"/>
    <p:sldId id="1815" r:id="rId7"/>
    <p:sldId id="1811" r:id="rId8"/>
    <p:sldId id="262" r:id="rId9"/>
    <p:sldId id="1877" r:id="rId10"/>
    <p:sldId id="1817" r:id="rId11"/>
    <p:sldId id="1818" r:id="rId12"/>
    <p:sldId id="1820" r:id="rId13"/>
    <p:sldId id="1821" r:id="rId14"/>
    <p:sldId id="1872" r:id="rId15"/>
    <p:sldId id="1822" r:id="rId16"/>
    <p:sldId id="182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C156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1839" autoAdjust="0"/>
  </p:normalViewPr>
  <p:slideViewPr>
    <p:cSldViewPr snapToGrid="0">
      <p:cViewPr varScale="1">
        <p:scale>
          <a:sx n="72" d="100"/>
          <a:sy n="72" d="100"/>
        </p:scale>
        <p:origin x="1109"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BF3A65-7CB5-4925-A9EA-1EACF851696D}"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0E518CEE-7C7E-46A3-A2E0-3E2D4FAEBA45}">
      <dgm:prSet/>
      <dgm:spPr/>
      <dgm:t>
        <a:bodyPr/>
        <a:lstStyle/>
        <a:p>
          <a:r>
            <a:rPr lang="en-US" b="0" i="0" dirty="0"/>
            <a:t>A piece of </a:t>
          </a:r>
          <a:r>
            <a:rPr lang="en-US" b="1" i="0" dirty="0"/>
            <a:t>desk-based research </a:t>
          </a:r>
          <a:r>
            <a:rPr lang="en-US" b="0" i="0" dirty="0"/>
            <a:t>to collate a set of key existing theory, practice and resources related to equity in L&amp;T</a:t>
          </a:r>
          <a:endParaRPr lang="en-US" dirty="0"/>
        </a:p>
      </dgm:t>
    </dgm:pt>
    <dgm:pt modelId="{69970C83-140B-40A9-A17D-D5A5B9AAF7AC}" type="parTrans" cxnId="{C9C209B7-853F-49C9-A194-C6865C14D5B6}">
      <dgm:prSet/>
      <dgm:spPr/>
      <dgm:t>
        <a:bodyPr/>
        <a:lstStyle/>
        <a:p>
          <a:endParaRPr lang="en-US"/>
        </a:p>
      </dgm:t>
    </dgm:pt>
    <dgm:pt modelId="{292D3B1D-2F78-46D1-909D-D0E652DBF25A}" type="sibTrans" cxnId="{C9C209B7-853F-49C9-A194-C6865C14D5B6}">
      <dgm:prSet/>
      <dgm:spPr/>
      <dgm:t>
        <a:bodyPr/>
        <a:lstStyle/>
        <a:p>
          <a:endParaRPr lang="en-US"/>
        </a:p>
      </dgm:t>
    </dgm:pt>
    <dgm:pt modelId="{AD3767BF-BAEE-4DB4-84B7-59D7556B07C6}">
      <dgm:prSet/>
      <dgm:spPr/>
      <dgm:t>
        <a:bodyPr/>
        <a:lstStyle/>
        <a:p>
          <a:r>
            <a:rPr lang="en-GB" b="0" i="0" dirty="0"/>
            <a:t>A suite of </a:t>
          </a:r>
          <a:r>
            <a:rPr lang="en-GB" b="1" i="0" dirty="0"/>
            <a:t>case studies</a:t>
          </a:r>
          <a:r>
            <a:rPr lang="en-GB" b="0" i="0" dirty="0"/>
            <a:t> related to equitable learning and teaching practices.</a:t>
          </a:r>
          <a:endParaRPr lang="en-US" dirty="0"/>
        </a:p>
      </dgm:t>
    </dgm:pt>
    <dgm:pt modelId="{3FC6C5E2-EE99-4360-A3FD-F847BCC42BF9}" type="parTrans" cxnId="{BCD78A3D-35EA-44B7-B063-7DE059EE596E}">
      <dgm:prSet/>
      <dgm:spPr/>
      <dgm:t>
        <a:bodyPr/>
        <a:lstStyle/>
        <a:p>
          <a:endParaRPr lang="en-US"/>
        </a:p>
      </dgm:t>
    </dgm:pt>
    <dgm:pt modelId="{9CD9C96B-1105-4561-A37F-87AE05ABA861}" type="sibTrans" cxnId="{BCD78A3D-35EA-44B7-B063-7DE059EE596E}">
      <dgm:prSet/>
      <dgm:spPr/>
      <dgm:t>
        <a:bodyPr/>
        <a:lstStyle/>
        <a:p>
          <a:endParaRPr lang="en-US"/>
        </a:p>
      </dgm:t>
    </dgm:pt>
    <dgm:pt modelId="{80E681F2-859C-4ABD-ABF2-CFD2084B6304}">
      <dgm:prSet/>
      <dgm:spPr/>
      <dgm:t>
        <a:bodyPr/>
        <a:lstStyle/>
        <a:p>
          <a:r>
            <a:rPr lang="en-GB" b="0" i="0" dirty="0"/>
            <a:t>A </a:t>
          </a:r>
          <a:r>
            <a:rPr lang="en-GB" b="1" i="0" dirty="0"/>
            <a:t>‘Top Tips’ resource </a:t>
          </a:r>
          <a:r>
            <a:rPr lang="en-GB" b="0" i="0" dirty="0"/>
            <a:t>on how to break down barriers related to equitable learning and teaching.</a:t>
          </a:r>
          <a:endParaRPr lang="en-US" dirty="0"/>
        </a:p>
      </dgm:t>
    </dgm:pt>
    <dgm:pt modelId="{78E4DACD-0D58-4059-A090-6284B616CDE2}" type="parTrans" cxnId="{EA57C96C-6C51-4B50-8DD3-009D83CA2215}">
      <dgm:prSet/>
      <dgm:spPr/>
      <dgm:t>
        <a:bodyPr/>
        <a:lstStyle/>
        <a:p>
          <a:endParaRPr lang="en-US"/>
        </a:p>
      </dgm:t>
    </dgm:pt>
    <dgm:pt modelId="{04817976-B803-48F7-9FE9-A87EECA01010}" type="sibTrans" cxnId="{EA57C96C-6C51-4B50-8DD3-009D83CA2215}">
      <dgm:prSet/>
      <dgm:spPr/>
      <dgm:t>
        <a:bodyPr/>
        <a:lstStyle/>
        <a:p>
          <a:endParaRPr lang="en-US"/>
        </a:p>
      </dgm:t>
    </dgm:pt>
    <dgm:pt modelId="{3A5EE551-AFF2-4010-9B44-05084DB0A061}">
      <dgm:prSet/>
      <dgm:spPr/>
      <dgm:t>
        <a:bodyPr/>
        <a:lstStyle/>
        <a:p>
          <a:r>
            <a:rPr lang="en-GB" b="0" i="0" dirty="0"/>
            <a:t>A </a:t>
          </a:r>
          <a:r>
            <a:rPr lang="en-GB" b="1" i="0" dirty="0"/>
            <a:t>workshop</a:t>
          </a:r>
          <a:r>
            <a:rPr lang="en-GB" b="0" i="0" dirty="0"/>
            <a:t> that explores how students’ associations and institutions can develop course rep systems that represent diverse groups of students.</a:t>
          </a:r>
          <a:endParaRPr lang="en-US" dirty="0"/>
        </a:p>
      </dgm:t>
    </dgm:pt>
    <dgm:pt modelId="{3826F521-D9F1-416A-A69F-008E2F9BC2BD}" type="parTrans" cxnId="{DC89DB42-AFD2-4B47-85DB-C2D88652D9AF}">
      <dgm:prSet/>
      <dgm:spPr/>
      <dgm:t>
        <a:bodyPr/>
        <a:lstStyle/>
        <a:p>
          <a:endParaRPr lang="en-US"/>
        </a:p>
      </dgm:t>
    </dgm:pt>
    <dgm:pt modelId="{C3B4F0B4-4001-42EE-AF19-83B5F9D5A9CE}" type="sibTrans" cxnId="{DC89DB42-AFD2-4B47-85DB-C2D88652D9AF}">
      <dgm:prSet/>
      <dgm:spPr/>
      <dgm:t>
        <a:bodyPr/>
        <a:lstStyle/>
        <a:p>
          <a:endParaRPr lang="en-US"/>
        </a:p>
      </dgm:t>
    </dgm:pt>
    <dgm:pt modelId="{A99FBF2B-E770-42F9-8ECF-7AD2438E523F}">
      <dgm:prSet/>
      <dgm:spPr/>
      <dgm:t>
        <a:bodyPr/>
        <a:lstStyle/>
        <a:p>
          <a:r>
            <a:rPr lang="en-GB" b="0" i="0" dirty="0"/>
            <a:t>An </a:t>
          </a:r>
          <a:r>
            <a:rPr lang="en-GB" b="1" i="0" dirty="0"/>
            <a:t>introductory guide for student reps </a:t>
          </a:r>
          <a:r>
            <a:rPr lang="en-GB" b="0" i="0" dirty="0"/>
            <a:t>that outlines the key issues around equity in a L&amp;T environment.</a:t>
          </a:r>
          <a:endParaRPr lang="en-US" dirty="0"/>
        </a:p>
      </dgm:t>
    </dgm:pt>
    <dgm:pt modelId="{889DEA10-22D5-44AA-B717-B6ABDA6AA67D}" type="parTrans" cxnId="{94460EC3-8518-440F-B261-B533F7F8D937}">
      <dgm:prSet/>
      <dgm:spPr/>
      <dgm:t>
        <a:bodyPr/>
        <a:lstStyle/>
        <a:p>
          <a:endParaRPr lang="en-US"/>
        </a:p>
      </dgm:t>
    </dgm:pt>
    <dgm:pt modelId="{6767F02B-B79D-4657-B221-D206153ABF75}" type="sibTrans" cxnId="{94460EC3-8518-440F-B261-B533F7F8D937}">
      <dgm:prSet/>
      <dgm:spPr/>
      <dgm:t>
        <a:bodyPr/>
        <a:lstStyle/>
        <a:p>
          <a:endParaRPr lang="en-US"/>
        </a:p>
      </dgm:t>
    </dgm:pt>
    <dgm:pt modelId="{6E1CD4CA-D23A-4BEE-A178-C30EE974E682}" type="pres">
      <dgm:prSet presAssocID="{14BF3A65-7CB5-4925-A9EA-1EACF851696D}" presName="vert0" presStyleCnt="0">
        <dgm:presLayoutVars>
          <dgm:dir/>
          <dgm:animOne val="branch"/>
          <dgm:animLvl val="lvl"/>
        </dgm:presLayoutVars>
      </dgm:prSet>
      <dgm:spPr/>
    </dgm:pt>
    <dgm:pt modelId="{143B492E-3770-4CA2-9DB0-0D3766C2FC46}" type="pres">
      <dgm:prSet presAssocID="{0E518CEE-7C7E-46A3-A2E0-3E2D4FAEBA45}" presName="thickLine" presStyleLbl="alignNode1" presStyleIdx="0" presStyleCnt="5"/>
      <dgm:spPr/>
    </dgm:pt>
    <dgm:pt modelId="{29E4B538-A27A-4320-B06A-FE818470472F}" type="pres">
      <dgm:prSet presAssocID="{0E518CEE-7C7E-46A3-A2E0-3E2D4FAEBA45}" presName="horz1" presStyleCnt="0"/>
      <dgm:spPr/>
    </dgm:pt>
    <dgm:pt modelId="{48BDB5C7-416C-4CD1-8733-B621C76D8A5A}" type="pres">
      <dgm:prSet presAssocID="{0E518CEE-7C7E-46A3-A2E0-3E2D4FAEBA45}" presName="tx1" presStyleLbl="revTx" presStyleIdx="0" presStyleCnt="5"/>
      <dgm:spPr/>
    </dgm:pt>
    <dgm:pt modelId="{29EFA31F-D362-4DAD-8BBF-9FC91235C824}" type="pres">
      <dgm:prSet presAssocID="{0E518CEE-7C7E-46A3-A2E0-3E2D4FAEBA45}" presName="vert1" presStyleCnt="0"/>
      <dgm:spPr/>
    </dgm:pt>
    <dgm:pt modelId="{61F46A39-FF3D-4E36-8AA5-7C502CC1D581}" type="pres">
      <dgm:prSet presAssocID="{AD3767BF-BAEE-4DB4-84B7-59D7556B07C6}" presName="thickLine" presStyleLbl="alignNode1" presStyleIdx="1" presStyleCnt="5"/>
      <dgm:spPr/>
    </dgm:pt>
    <dgm:pt modelId="{8305281B-5F59-436F-BBA0-A5511FC2F512}" type="pres">
      <dgm:prSet presAssocID="{AD3767BF-BAEE-4DB4-84B7-59D7556B07C6}" presName="horz1" presStyleCnt="0"/>
      <dgm:spPr/>
    </dgm:pt>
    <dgm:pt modelId="{EA8A5CB7-BA20-431A-AA90-7A5D56D505C8}" type="pres">
      <dgm:prSet presAssocID="{AD3767BF-BAEE-4DB4-84B7-59D7556B07C6}" presName="tx1" presStyleLbl="revTx" presStyleIdx="1" presStyleCnt="5"/>
      <dgm:spPr/>
    </dgm:pt>
    <dgm:pt modelId="{B1F6595E-EB0C-4774-BE38-2B0F66395DED}" type="pres">
      <dgm:prSet presAssocID="{AD3767BF-BAEE-4DB4-84B7-59D7556B07C6}" presName="vert1" presStyleCnt="0"/>
      <dgm:spPr/>
    </dgm:pt>
    <dgm:pt modelId="{D0C621CD-5717-40B4-BBAA-E33CEF453D37}" type="pres">
      <dgm:prSet presAssocID="{80E681F2-859C-4ABD-ABF2-CFD2084B6304}" presName="thickLine" presStyleLbl="alignNode1" presStyleIdx="2" presStyleCnt="5"/>
      <dgm:spPr/>
    </dgm:pt>
    <dgm:pt modelId="{89D687B4-DE96-4BF8-95C5-B3BA3D4C9800}" type="pres">
      <dgm:prSet presAssocID="{80E681F2-859C-4ABD-ABF2-CFD2084B6304}" presName="horz1" presStyleCnt="0"/>
      <dgm:spPr/>
    </dgm:pt>
    <dgm:pt modelId="{25839800-8F12-478E-95CB-556A50A8F3EE}" type="pres">
      <dgm:prSet presAssocID="{80E681F2-859C-4ABD-ABF2-CFD2084B6304}" presName="tx1" presStyleLbl="revTx" presStyleIdx="2" presStyleCnt="5"/>
      <dgm:spPr/>
    </dgm:pt>
    <dgm:pt modelId="{37FD0AED-AC34-4707-B8E3-A57A783A5F21}" type="pres">
      <dgm:prSet presAssocID="{80E681F2-859C-4ABD-ABF2-CFD2084B6304}" presName="vert1" presStyleCnt="0"/>
      <dgm:spPr/>
    </dgm:pt>
    <dgm:pt modelId="{BA3671EE-79EF-4792-ABBD-679EC87FE81B}" type="pres">
      <dgm:prSet presAssocID="{3A5EE551-AFF2-4010-9B44-05084DB0A061}" presName="thickLine" presStyleLbl="alignNode1" presStyleIdx="3" presStyleCnt="5"/>
      <dgm:spPr/>
    </dgm:pt>
    <dgm:pt modelId="{4FFA9E2C-C7AC-4102-83EF-CF8618101596}" type="pres">
      <dgm:prSet presAssocID="{3A5EE551-AFF2-4010-9B44-05084DB0A061}" presName="horz1" presStyleCnt="0"/>
      <dgm:spPr/>
    </dgm:pt>
    <dgm:pt modelId="{6287C8E3-06A0-46F1-90D7-0D50E516D0F4}" type="pres">
      <dgm:prSet presAssocID="{3A5EE551-AFF2-4010-9B44-05084DB0A061}" presName="tx1" presStyleLbl="revTx" presStyleIdx="3" presStyleCnt="5"/>
      <dgm:spPr/>
    </dgm:pt>
    <dgm:pt modelId="{5B25E76B-ADB9-46A8-84BF-AE291E062C2C}" type="pres">
      <dgm:prSet presAssocID="{3A5EE551-AFF2-4010-9B44-05084DB0A061}" presName="vert1" presStyleCnt="0"/>
      <dgm:spPr/>
    </dgm:pt>
    <dgm:pt modelId="{763A4A18-3E6D-4078-9696-155D7AC3FF62}" type="pres">
      <dgm:prSet presAssocID="{A99FBF2B-E770-42F9-8ECF-7AD2438E523F}" presName="thickLine" presStyleLbl="alignNode1" presStyleIdx="4" presStyleCnt="5"/>
      <dgm:spPr/>
    </dgm:pt>
    <dgm:pt modelId="{B49E957B-1E55-49CE-B901-5ADCF647D607}" type="pres">
      <dgm:prSet presAssocID="{A99FBF2B-E770-42F9-8ECF-7AD2438E523F}" presName="horz1" presStyleCnt="0"/>
      <dgm:spPr/>
    </dgm:pt>
    <dgm:pt modelId="{3E4996B1-D7EC-4534-8F0F-018C51B03EB0}" type="pres">
      <dgm:prSet presAssocID="{A99FBF2B-E770-42F9-8ECF-7AD2438E523F}" presName="tx1" presStyleLbl="revTx" presStyleIdx="4" presStyleCnt="5"/>
      <dgm:spPr/>
    </dgm:pt>
    <dgm:pt modelId="{F6E3BB63-19E9-431E-A5B1-7A1C58133C7B}" type="pres">
      <dgm:prSet presAssocID="{A99FBF2B-E770-42F9-8ECF-7AD2438E523F}" presName="vert1" presStyleCnt="0"/>
      <dgm:spPr/>
    </dgm:pt>
  </dgm:ptLst>
  <dgm:cxnLst>
    <dgm:cxn modelId="{BCD78A3D-35EA-44B7-B063-7DE059EE596E}" srcId="{14BF3A65-7CB5-4925-A9EA-1EACF851696D}" destId="{AD3767BF-BAEE-4DB4-84B7-59D7556B07C6}" srcOrd="1" destOrd="0" parTransId="{3FC6C5E2-EE99-4360-A3FD-F847BCC42BF9}" sibTransId="{9CD9C96B-1105-4561-A37F-87AE05ABA861}"/>
    <dgm:cxn modelId="{DC89DB42-AFD2-4B47-85DB-C2D88652D9AF}" srcId="{14BF3A65-7CB5-4925-A9EA-1EACF851696D}" destId="{3A5EE551-AFF2-4010-9B44-05084DB0A061}" srcOrd="3" destOrd="0" parTransId="{3826F521-D9F1-416A-A69F-008E2F9BC2BD}" sibTransId="{C3B4F0B4-4001-42EE-AF19-83B5F9D5A9CE}"/>
    <dgm:cxn modelId="{EA57C96C-6C51-4B50-8DD3-009D83CA2215}" srcId="{14BF3A65-7CB5-4925-A9EA-1EACF851696D}" destId="{80E681F2-859C-4ABD-ABF2-CFD2084B6304}" srcOrd="2" destOrd="0" parTransId="{78E4DACD-0D58-4059-A090-6284B616CDE2}" sibTransId="{04817976-B803-48F7-9FE9-A87EECA01010}"/>
    <dgm:cxn modelId="{3644D26C-F4D3-48E1-ABD5-B7D72BBE580B}" type="presOf" srcId="{14BF3A65-7CB5-4925-A9EA-1EACF851696D}" destId="{6E1CD4CA-D23A-4BEE-A178-C30EE974E682}" srcOrd="0" destOrd="0" presId="urn:microsoft.com/office/officeart/2008/layout/LinedList"/>
    <dgm:cxn modelId="{79087C6D-05CB-40FB-B83A-34BFE305F8F0}" type="presOf" srcId="{0E518CEE-7C7E-46A3-A2E0-3E2D4FAEBA45}" destId="{48BDB5C7-416C-4CD1-8733-B621C76D8A5A}" srcOrd="0" destOrd="0" presId="urn:microsoft.com/office/officeart/2008/layout/LinedList"/>
    <dgm:cxn modelId="{37EF9775-4002-49C1-98E5-207AC7B2D10F}" type="presOf" srcId="{A99FBF2B-E770-42F9-8ECF-7AD2438E523F}" destId="{3E4996B1-D7EC-4534-8F0F-018C51B03EB0}" srcOrd="0" destOrd="0" presId="urn:microsoft.com/office/officeart/2008/layout/LinedList"/>
    <dgm:cxn modelId="{14A39793-8076-4498-B407-3FA5F0C48A84}" type="presOf" srcId="{AD3767BF-BAEE-4DB4-84B7-59D7556B07C6}" destId="{EA8A5CB7-BA20-431A-AA90-7A5D56D505C8}" srcOrd="0" destOrd="0" presId="urn:microsoft.com/office/officeart/2008/layout/LinedList"/>
    <dgm:cxn modelId="{40021BA5-3224-4B68-BC2C-7233E0335DC3}" type="presOf" srcId="{80E681F2-859C-4ABD-ABF2-CFD2084B6304}" destId="{25839800-8F12-478E-95CB-556A50A8F3EE}" srcOrd="0" destOrd="0" presId="urn:microsoft.com/office/officeart/2008/layout/LinedList"/>
    <dgm:cxn modelId="{C9C209B7-853F-49C9-A194-C6865C14D5B6}" srcId="{14BF3A65-7CB5-4925-A9EA-1EACF851696D}" destId="{0E518CEE-7C7E-46A3-A2E0-3E2D4FAEBA45}" srcOrd="0" destOrd="0" parTransId="{69970C83-140B-40A9-A17D-D5A5B9AAF7AC}" sibTransId="{292D3B1D-2F78-46D1-909D-D0E652DBF25A}"/>
    <dgm:cxn modelId="{94460EC3-8518-440F-B261-B533F7F8D937}" srcId="{14BF3A65-7CB5-4925-A9EA-1EACF851696D}" destId="{A99FBF2B-E770-42F9-8ECF-7AD2438E523F}" srcOrd="4" destOrd="0" parTransId="{889DEA10-22D5-44AA-B717-B6ABDA6AA67D}" sibTransId="{6767F02B-B79D-4657-B221-D206153ABF75}"/>
    <dgm:cxn modelId="{F2D2CFCB-C904-4B6F-AC0E-B71ECEC7E60C}" type="presOf" srcId="{3A5EE551-AFF2-4010-9B44-05084DB0A061}" destId="{6287C8E3-06A0-46F1-90D7-0D50E516D0F4}" srcOrd="0" destOrd="0" presId="urn:microsoft.com/office/officeart/2008/layout/LinedList"/>
    <dgm:cxn modelId="{83A45560-9D8D-4830-88A3-D14E95768EBC}" type="presParOf" srcId="{6E1CD4CA-D23A-4BEE-A178-C30EE974E682}" destId="{143B492E-3770-4CA2-9DB0-0D3766C2FC46}" srcOrd="0" destOrd="0" presId="urn:microsoft.com/office/officeart/2008/layout/LinedList"/>
    <dgm:cxn modelId="{0A42F461-9166-4807-B296-CEEE59DB1187}" type="presParOf" srcId="{6E1CD4CA-D23A-4BEE-A178-C30EE974E682}" destId="{29E4B538-A27A-4320-B06A-FE818470472F}" srcOrd="1" destOrd="0" presId="urn:microsoft.com/office/officeart/2008/layout/LinedList"/>
    <dgm:cxn modelId="{47DB629F-356C-49CB-B683-D497B485CD3F}" type="presParOf" srcId="{29E4B538-A27A-4320-B06A-FE818470472F}" destId="{48BDB5C7-416C-4CD1-8733-B621C76D8A5A}" srcOrd="0" destOrd="0" presId="urn:microsoft.com/office/officeart/2008/layout/LinedList"/>
    <dgm:cxn modelId="{434EB3B4-774C-49D8-8A4A-120BB8617A99}" type="presParOf" srcId="{29E4B538-A27A-4320-B06A-FE818470472F}" destId="{29EFA31F-D362-4DAD-8BBF-9FC91235C824}" srcOrd="1" destOrd="0" presId="urn:microsoft.com/office/officeart/2008/layout/LinedList"/>
    <dgm:cxn modelId="{36E36BB4-655F-4AEA-9457-8B67A1884F19}" type="presParOf" srcId="{6E1CD4CA-D23A-4BEE-A178-C30EE974E682}" destId="{61F46A39-FF3D-4E36-8AA5-7C502CC1D581}" srcOrd="2" destOrd="0" presId="urn:microsoft.com/office/officeart/2008/layout/LinedList"/>
    <dgm:cxn modelId="{C05428DA-0CDC-4723-8CFF-BF1FBCB48774}" type="presParOf" srcId="{6E1CD4CA-D23A-4BEE-A178-C30EE974E682}" destId="{8305281B-5F59-436F-BBA0-A5511FC2F512}" srcOrd="3" destOrd="0" presId="urn:microsoft.com/office/officeart/2008/layout/LinedList"/>
    <dgm:cxn modelId="{47298336-A0FE-4324-93A6-8E9CEBC93705}" type="presParOf" srcId="{8305281B-5F59-436F-BBA0-A5511FC2F512}" destId="{EA8A5CB7-BA20-431A-AA90-7A5D56D505C8}" srcOrd="0" destOrd="0" presId="urn:microsoft.com/office/officeart/2008/layout/LinedList"/>
    <dgm:cxn modelId="{9C02228E-DA69-4DBA-993D-B64E5748B7E0}" type="presParOf" srcId="{8305281B-5F59-436F-BBA0-A5511FC2F512}" destId="{B1F6595E-EB0C-4774-BE38-2B0F66395DED}" srcOrd="1" destOrd="0" presId="urn:microsoft.com/office/officeart/2008/layout/LinedList"/>
    <dgm:cxn modelId="{9F88B4AE-AF37-4CF6-83E3-870EEA033582}" type="presParOf" srcId="{6E1CD4CA-D23A-4BEE-A178-C30EE974E682}" destId="{D0C621CD-5717-40B4-BBAA-E33CEF453D37}" srcOrd="4" destOrd="0" presId="urn:microsoft.com/office/officeart/2008/layout/LinedList"/>
    <dgm:cxn modelId="{D174DC74-9AFC-417D-B136-3FCD60E8C7EF}" type="presParOf" srcId="{6E1CD4CA-D23A-4BEE-A178-C30EE974E682}" destId="{89D687B4-DE96-4BF8-95C5-B3BA3D4C9800}" srcOrd="5" destOrd="0" presId="urn:microsoft.com/office/officeart/2008/layout/LinedList"/>
    <dgm:cxn modelId="{46236E52-18F0-4CA0-BD96-D45380960EB1}" type="presParOf" srcId="{89D687B4-DE96-4BF8-95C5-B3BA3D4C9800}" destId="{25839800-8F12-478E-95CB-556A50A8F3EE}" srcOrd="0" destOrd="0" presId="urn:microsoft.com/office/officeart/2008/layout/LinedList"/>
    <dgm:cxn modelId="{2027AF1E-2205-46A6-9E60-2CCCF0B2B040}" type="presParOf" srcId="{89D687B4-DE96-4BF8-95C5-B3BA3D4C9800}" destId="{37FD0AED-AC34-4707-B8E3-A57A783A5F21}" srcOrd="1" destOrd="0" presId="urn:microsoft.com/office/officeart/2008/layout/LinedList"/>
    <dgm:cxn modelId="{1DF6D867-62CD-455A-9FB7-77F219399226}" type="presParOf" srcId="{6E1CD4CA-D23A-4BEE-A178-C30EE974E682}" destId="{BA3671EE-79EF-4792-ABBD-679EC87FE81B}" srcOrd="6" destOrd="0" presId="urn:microsoft.com/office/officeart/2008/layout/LinedList"/>
    <dgm:cxn modelId="{014BF6C7-6481-46E9-8B0B-D08229A4040F}" type="presParOf" srcId="{6E1CD4CA-D23A-4BEE-A178-C30EE974E682}" destId="{4FFA9E2C-C7AC-4102-83EF-CF8618101596}" srcOrd="7" destOrd="0" presId="urn:microsoft.com/office/officeart/2008/layout/LinedList"/>
    <dgm:cxn modelId="{B8E9D4A0-97B7-45B3-8970-F2D9A52F814D}" type="presParOf" srcId="{4FFA9E2C-C7AC-4102-83EF-CF8618101596}" destId="{6287C8E3-06A0-46F1-90D7-0D50E516D0F4}" srcOrd="0" destOrd="0" presId="urn:microsoft.com/office/officeart/2008/layout/LinedList"/>
    <dgm:cxn modelId="{16540683-2104-4685-B4C8-3CBE2A76FD03}" type="presParOf" srcId="{4FFA9E2C-C7AC-4102-83EF-CF8618101596}" destId="{5B25E76B-ADB9-46A8-84BF-AE291E062C2C}" srcOrd="1" destOrd="0" presId="urn:microsoft.com/office/officeart/2008/layout/LinedList"/>
    <dgm:cxn modelId="{58E600F4-85A3-462B-AB09-C4BC13F4A790}" type="presParOf" srcId="{6E1CD4CA-D23A-4BEE-A178-C30EE974E682}" destId="{763A4A18-3E6D-4078-9696-155D7AC3FF62}" srcOrd="8" destOrd="0" presId="urn:microsoft.com/office/officeart/2008/layout/LinedList"/>
    <dgm:cxn modelId="{F9CC0AE4-490A-45C7-900B-90841DB37FF3}" type="presParOf" srcId="{6E1CD4CA-D23A-4BEE-A178-C30EE974E682}" destId="{B49E957B-1E55-49CE-B901-5ADCF647D607}" srcOrd="9" destOrd="0" presId="urn:microsoft.com/office/officeart/2008/layout/LinedList"/>
    <dgm:cxn modelId="{96F979AF-A5AA-433E-AEC7-483B55609BAA}" type="presParOf" srcId="{B49E957B-1E55-49CE-B901-5ADCF647D607}" destId="{3E4996B1-D7EC-4534-8F0F-018C51B03EB0}" srcOrd="0" destOrd="0" presId="urn:microsoft.com/office/officeart/2008/layout/LinedList"/>
    <dgm:cxn modelId="{D2983A8E-0B0F-4B4A-97ED-01FE9583EDF0}" type="presParOf" srcId="{B49E957B-1E55-49CE-B901-5ADCF647D607}" destId="{F6E3BB63-19E9-431E-A5B1-7A1C58133C7B}"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3B492E-3770-4CA2-9DB0-0D3766C2FC46}">
      <dsp:nvSpPr>
        <dsp:cNvPr id="0" name=""/>
        <dsp:cNvSpPr/>
      </dsp:nvSpPr>
      <dsp:spPr>
        <a:xfrm>
          <a:off x="0" y="531"/>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8BDB5C7-416C-4CD1-8733-B621C76D8A5A}">
      <dsp:nvSpPr>
        <dsp:cNvPr id="0" name=""/>
        <dsp:cNvSpPr/>
      </dsp:nvSpPr>
      <dsp:spPr>
        <a:xfrm>
          <a:off x="0" y="531"/>
          <a:ext cx="10515600" cy="87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b="0" i="0" kern="1200" dirty="0"/>
            <a:t>A piece of </a:t>
          </a:r>
          <a:r>
            <a:rPr lang="en-US" sz="2400" b="1" i="0" kern="1200" dirty="0"/>
            <a:t>desk-based research </a:t>
          </a:r>
          <a:r>
            <a:rPr lang="en-US" sz="2400" b="0" i="0" kern="1200" dirty="0"/>
            <a:t>to collate a set of key existing theory, practice and resources related to equity in L&amp;T</a:t>
          </a:r>
          <a:endParaRPr lang="en-US" sz="2400" kern="1200" dirty="0"/>
        </a:p>
      </dsp:txBody>
      <dsp:txXfrm>
        <a:off x="0" y="531"/>
        <a:ext cx="10515600" cy="870055"/>
      </dsp:txXfrm>
    </dsp:sp>
    <dsp:sp modelId="{61F46A39-FF3D-4E36-8AA5-7C502CC1D581}">
      <dsp:nvSpPr>
        <dsp:cNvPr id="0" name=""/>
        <dsp:cNvSpPr/>
      </dsp:nvSpPr>
      <dsp:spPr>
        <a:xfrm>
          <a:off x="0" y="870586"/>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A8A5CB7-BA20-431A-AA90-7A5D56D505C8}">
      <dsp:nvSpPr>
        <dsp:cNvPr id="0" name=""/>
        <dsp:cNvSpPr/>
      </dsp:nvSpPr>
      <dsp:spPr>
        <a:xfrm>
          <a:off x="0" y="870586"/>
          <a:ext cx="10515600" cy="87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GB" sz="2400" b="0" i="0" kern="1200" dirty="0"/>
            <a:t>A suite of </a:t>
          </a:r>
          <a:r>
            <a:rPr lang="en-GB" sz="2400" b="1" i="0" kern="1200" dirty="0"/>
            <a:t>case studies</a:t>
          </a:r>
          <a:r>
            <a:rPr lang="en-GB" sz="2400" b="0" i="0" kern="1200" dirty="0"/>
            <a:t> related to equitable learning and teaching practices.</a:t>
          </a:r>
          <a:endParaRPr lang="en-US" sz="2400" kern="1200" dirty="0"/>
        </a:p>
      </dsp:txBody>
      <dsp:txXfrm>
        <a:off x="0" y="870586"/>
        <a:ext cx="10515600" cy="870055"/>
      </dsp:txXfrm>
    </dsp:sp>
    <dsp:sp modelId="{D0C621CD-5717-40B4-BBAA-E33CEF453D37}">
      <dsp:nvSpPr>
        <dsp:cNvPr id="0" name=""/>
        <dsp:cNvSpPr/>
      </dsp:nvSpPr>
      <dsp:spPr>
        <a:xfrm>
          <a:off x="0" y="1740641"/>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5839800-8F12-478E-95CB-556A50A8F3EE}">
      <dsp:nvSpPr>
        <dsp:cNvPr id="0" name=""/>
        <dsp:cNvSpPr/>
      </dsp:nvSpPr>
      <dsp:spPr>
        <a:xfrm>
          <a:off x="0" y="1740641"/>
          <a:ext cx="10515600" cy="87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GB" sz="2400" b="0" i="0" kern="1200" dirty="0"/>
            <a:t>A </a:t>
          </a:r>
          <a:r>
            <a:rPr lang="en-GB" sz="2400" b="1" i="0" kern="1200" dirty="0"/>
            <a:t>‘Top Tips’ resource </a:t>
          </a:r>
          <a:r>
            <a:rPr lang="en-GB" sz="2400" b="0" i="0" kern="1200" dirty="0"/>
            <a:t>on how to break down barriers related to equitable learning and teaching.</a:t>
          </a:r>
          <a:endParaRPr lang="en-US" sz="2400" kern="1200" dirty="0"/>
        </a:p>
      </dsp:txBody>
      <dsp:txXfrm>
        <a:off x="0" y="1740641"/>
        <a:ext cx="10515600" cy="870055"/>
      </dsp:txXfrm>
    </dsp:sp>
    <dsp:sp modelId="{BA3671EE-79EF-4792-ABBD-679EC87FE81B}">
      <dsp:nvSpPr>
        <dsp:cNvPr id="0" name=""/>
        <dsp:cNvSpPr/>
      </dsp:nvSpPr>
      <dsp:spPr>
        <a:xfrm>
          <a:off x="0" y="2610696"/>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287C8E3-06A0-46F1-90D7-0D50E516D0F4}">
      <dsp:nvSpPr>
        <dsp:cNvPr id="0" name=""/>
        <dsp:cNvSpPr/>
      </dsp:nvSpPr>
      <dsp:spPr>
        <a:xfrm>
          <a:off x="0" y="2610696"/>
          <a:ext cx="10515600" cy="87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GB" sz="2400" b="0" i="0" kern="1200" dirty="0"/>
            <a:t>A </a:t>
          </a:r>
          <a:r>
            <a:rPr lang="en-GB" sz="2400" b="1" i="0" kern="1200" dirty="0"/>
            <a:t>workshop</a:t>
          </a:r>
          <a:r>
            <a:rPr lang="en-GB" sz="2400" b="0" i="0" kern="1200" dirty="0"/>
            <a:t> that explores how students’ associations and institutions can develop course rep systems that represent diverse groups of students.</a:t>
          </a:r>
          <a:endParaRPr lang="en-US" sz="2400" kern="1200" dirty="0"/>
        </a:p>
      </dsp:txBody>
      <dsp:txXfrm>
        <a:off x="0" y="2610696"/>
        <a:ext cx="10515600" cy="870055"/>
      </dsp:txXfrm>
    </dsp:sp>
    <dsp:sp modelId="{763A4A18-3E6D-4078-9696-155D7AC3FF62}">
      <dsp:nvSpPr>
        <dsp:cNvPr id="0" name=""/>
        <dsp:cNvSpPr/>
      </dsp:nvSpPr>
      <dsp:spPr>
        <a:xfrm>
          <a:off x="0" y="3480751"/>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E4996B1-D7EC-4534-8F0F-018C51B03EB0}">
      <dsp:nvSpPr>
        <dsp:cNvPr id="0" name=""/>
        <dsp:cNvSpPr/>
      </dsp:nvSpPr>
      <dsp:spPr>
        <a:xfrm>
          <a:off x="0" y="3480751"/>
          <a:ext cx="10515600" cy="87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GB" sz="2400" b="0" i="0" kern="1200" dirty="0"/>
            <a:t>An </a:t>
          </a:r>
          <a:r>
            <a:rPr lang="en-GB" sz="2400" b="1" i="0" kern="1200" dirty="0"/>
            <a:t>introductory guide for student reps </a:t>
          </a:r>
          <a:r>
            <a:rPr lang="en-GB" sz="2400" b="0" i="0" kern="1200" dirty="0"/>
            <a:t>that outlines the key issues around equity in a L&amp;T environment.</a:t>
          </a:r>
          <a:endParaRPr lang="en-US" sz="2400" kern="1200" dirty="0"/>
        </a:p>
      </dsp:txBody>
      <dsp:txXfrm>
        <a:off x="0" y="3480751"/>
        <a:ext cx="10515600" cy="870055"/>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41200C-AEA5-4D57-B1CB-4EE0076B91E9}" type="datetimeFigureOut">
              <a:rPr lang="en-GB" smtClean="0"/>
              <a:t>09/08/2022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D6EEC6-90D0-45DD-9E78-FAEFA8F0A517}" type="slidenum">
              <a:rPr lang="en-GB" smtClean="0"/>
              <a:t>‹#›</a:t>
            </a:fld>
            <a:endParaRPr lang="en-GB"/>
          </a:p>
        </p:txBody>
      </p:sp>
    </p:spTree>
    <p:extLst>
      <p:ext uri="{BB962C8B-B14F-4D97-AF65-F5344CB8AC3E}">
        <p14:creationId xmlns:p14="http://schemas.microsoft.com/office/powerpoint/2010/main" val="10648557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5249004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FD6EEC6-90D0-45DD-9E78-FAEFA8F0A517}" type="slidenum">
              <a:rPr lang="en-GB" smtClean="0"/>
              <a:t>10</a:t>
            </a:fld>
            <a:endParaRPr lang="en-GB"/>
          </a:p>
        </p:txBody>
      </p:sp>
    </p:spTree>
    <p:extLst>
      <p:ext uri="{BB962C8B-B14F-4D97-AF65-F5344CB8AC3E}">
        <p14:creationId xmlns:p14="http://schemas.microsoft.com/office/powerpoint/2010/main" val="24656029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FD6EEC6-90D0-45DD-9E78-FAEFA8F0A517}" type="slidenum">
              <a:rPr lang="en-GB" smtClean="0"/>
              <a:t>11</a:t>
            </a:fld>
            <a:endParaRPr lang="en-GB"/>
          </a:p>
        </p:txBody>
      </p:sp>
    </p:spTree>
    <p:extLst>
      <p:ext uri="{BB962C8B-B14F-4D97-AF65-F5344CB8AC3E}">
        <p14:creationId xmlns:p14="http://schemas.microsoft.com/office/powerpoint/2010/main" val="31839761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5"/>
          </p:nvPr>
        </p:nvSpPr>
        <p:spPr/>
        <p:txBody>
          <a:bodyPr/>
          <a:lstStyle/>
          <a:p>
            <a:fld id="{CFD6EEC6-90D0-45DD-9E78-FAEFA8F0A517}" type="slidenum">
              <a:rPr lang="en-GB" smtClean="0"/>
              <a:t>12</a:t>
            </a:fld>
            <a:endParaRPr lang="en-GB"/>
          </a:p>
        </p:txBody>
      </p:sp>
    </p:spTree>
    <p:extLst>
      <p:ext uri="{BB962C8B-B14F-4D97-AF65-F5344CB8AC3E}">
        <p14:creationId xmlns:p14="http://schemas.microsoft.com/office/powerpoint/2010/main" val="12796983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5"/>
          </p:nvPr>
        </p:nvSpPr>
        <p:spPr/>
        <p:txBody>
          <a:bodyPr/>
          <a:lstStyle/>
          <a:p>
            <a:fld id="{32FA8D8E-B282-4B1F-931C-8E54B9338DC9}" type="slidenum">
              <a:rPr lang="en-GB" smtClean="0"/>
              <a:t>13</a:t>
            </a:fld>
            <a:endParaRPr lang="en-GB"/>
          </a:p>
        </p:txBody>
      </p:sp>
    </p:spTree>
    <p:extLst>
      <p:ext uri="{BB962C8B-B14F-4D97-AF65-F5344CB8AC3E}">
        <p14:creationId xmlns:p14="http://schemas.microsoft.com/office/powerpoint/2010/main" val="7722638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FD6EEC6-90D0-45DD-9E78-FAEFA8F0A517}" type="slidenum">
              <a:rPr lang="en-GB" smtClean="0"/>
              <a:t>14</a:t>
            </a:fld>
            <a:endParaRPr lang="en-GB"/>
          </a:p>
        </p:txBody>
      </p:sp>
    </p:spTree>
    <p:extLst>
      <p:ext uri="{BB962C8B-B14F-4D97-AF65-F5344CB8AC3E}">
        <p14:creationId xmlns:p14="http://schemas.microsoft.com/office/powerpoint/2010/main" val="8527348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Tree>
    <p:extLst>
      <p:ext uri="{BB962C8B-B14F-4D97-AF65-F5344CB8AC3E}">
        <p14:creationId xmlns:p14="http://schemas.microsoft.com/office/powerpoint/2010/main" val="31383268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7844812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FD6EEC6-90D0-45DD-9E78-FAEFA8F0A517}" type="slidenum">
              <a:rPr lang="en-GB" smtClean="0"/>
              <a:t>3</a:t>
            </a:fld>
            <a:endParaRPr lang="en-GB"/>
          </a:p>
        </p:txBody>
      </p:sp>
    </p:spTree>
    <p:extLst>
      <p:ext uri="{BB962C8B-B14F-4D97-AF65-F5344CB8AC3E}">
        <p14:creationId xmlns:p14="http://schemas.microsoft.com/office/powerpoint/2010/main" val="2975973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FD6EEC6-90D0-45DD-9E78-FAEFA8F0A517}" type="slidenum">
              <a:rPr lang="en-GB" smtClean="0"/>
              <a:t>4</a:t>
            </a:fld>
            <a:endParaRPr lang="en-GB"/>
          </a:p>
        </p:txBody>
      </p:sp>
    </p:spTree>
    <p:extLst>
      <p:ext uri="{BB962C8B-B14F-4D97-AF65-F5344CB8AC3E}">
        <p14:creationId xmlns:p14="http://schemas.microsoft.com/office/powerpoint/2010/main" val="21629429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FD6EEC6-90D0-45DD-9E78-FAEFA8F0A517}" type="slidenum">
              <a:rPr lang="en-GB" smtClean="0"/>
              <a:t>5</a:t>
            </a:fld>
            <a:endParaRPr lang="en-GB"/>
          </a:p>
        </p:txBody>
      </p:sp>
    </p:spTree>
    <p:extLst>
      <p:ext uri="{BB962C8B-B14F-4D97-AF65-F5344CB8AC3E}">
        <p14:creationId xmlns:p14="http://schemas.microsoft.com/office/powerpoint/2010/main" val="25354852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FD6EEC6-90D0-45DD-9E78-FAEFA8F0A517}" type="slidenum">
              <a:rPr lang="en-GB" smtClean="0"/>
              <a:t>6</a:t>
            </a:fld>
            <a:endParaRPr lang="en-GB"/>
          </a:p>
        </p:txBody>
      </p:sp>
    </p:spTree>
    <p:extLst>
      <p:ext uri="{BB962C8B-B14F-4D97-AF65-F5344CB8AC3E}">
        <p14:creationId xmlns:p14="http://schemas.microsoft.com/office/powerpoint/2010/main" val="29893234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g12c99808dad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0" name="Google Shape;190;g12c99808dad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FA8D8E-B282-4B1F-931C-8E54B9338DC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557116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dirty="0"/>
          </a:p>
        </p:txBody>
      </p:sp>
      <p:sp>
        <p:nvSpPr>
          <p:cNvPr id="4" name="Slide Number Placeholder 3"/>
          <p:cNvSpPr>
            <a:spLocks noGrp="1"/>
          </p:cNvSpPr>
          <p:nvPr>
            <p:ph type="sldNum" sz="quarter" idx="5"/>
          </p:nvPr>
        </p:nvSpPr>
        <p:spPr/>
        <p:txBody>
          <a:bodyPr/>
          <a:lstStyle/>
          <a:p>
            <a:fld id="{CFD6EEC6-90D0-45DD-9E78-FAEFA8F0A517}" type="slidenum">
              <a:rPr lang="en-GB" smtClean="0"/>
              <a:t>9</a:t>
            </a:fld>
            <a:endParaRPr lang="en-GB"/>
          </a:p>
        </p:txBody>
      </p:sp>
    </p:spTree>
    <p:extLst>
      <p:ext uri="{BB962C8B-B14F-4D97-AF65-F5344CB8AC3E}">
        <p14:creationId xmlns:p14="http://schemas.microsoft.com/office/powerpoint/2010/main" val="64455699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 Id="rId5" Type="http://schemas.openxmlformats.org/officeDocument/2006/relationships/image" Target="../media/image8.png"/><Relationship Id="rId4" Type="http://schemas.openxmlformats.org/officeDocument/2006/relationships/image" Target="../media/image7.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10.jpeg"/><Relationship Id="rId7" Type="http://schemas.openxmlformats.org/officeDocument/2006/relationships/image" Target="../media/image12.jpeg"/><Relationship Id="rId2" Type="http://schemas.openxmlformats.org/officeDocument/2006/relationships/image" Target="../media/image9.jpeg"/><Relationship Id="rId1" Type="http://schemas.openxmlformats.org/officeDocument/2006/relationships/slideMaster" Target="../slideMasters/slideMaster2.xml"/><Relationship Id="rId6" Type="http://schemas.microsoft.com/office/2007/relationships/hdphoto" Target="../media/hdphoto1.wdp"/><Relationship Id="rId5" Type="http://schemas.openxmlformats.org/officeDocument/2006/relationships/image" Target="../media/image11.png"/><Relationship Id="rId4" Type="http://schemas.openxmlformats.org/officeDocument/2006/relationships/image" Target="cid:5326877C-9390-451E-BFAA-C2875958CEAE@gateway.2wire.net" TargetMode="Externa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Master" Target="../slideMasters/slideMaster2.xml"/><Relationship Id="rId6" Type="http://schemas.openxmlformats.org/officeDocument/2006/relationships/image" Target="../media/image17.jpeg"/><Relationship Id="rId5" Type="http://schemas.microsoft.com/office/2007/relationships/hdphoto" Target="../media/hdphoto2.wdp"/><Relationship Id="rId4" Type="http://schemas.openxmlformats.org/officeDocument/2006/relationships/image" Target="../media/image16.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Master" Target="../slideMasters/slideMaster2.xml"/><Relationship Id="rId6" Type="http://schemas.openxmlformats.org/officeDocument/2006/relationships/image" Target="../media/image17.jpeg"/><Relationship Id="rId5" Type="http://schemas.microsoft.com/office/2007/relationships/hdphoto" Target="../media/hdphoto2.wdp"/><Relationship Id="rId4" Type="http://schemas.openxmlformats.org/officeDocument/2006/relationships/image" Target="../media/image16.pn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Master" Target="../slideMasters/slideMaster2.xml"/><Relationship Id="rId6" Type="http://schemas.openxmlformats.org/officeDocument/2006/relationships/image" Target="../media/image17.jpeg"/><Relationship Id="rId5" Type="http://schemas.microsoft.com/office/2007/relationships/hdphoto" Target="../media/hdphoto2.wdp"/><Relationship Id="rId4" Type="http://schemas.openxmlformats.org/officeDocument/2006/relationships/image" Target="../media/image16.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Master" Target="../slideMasters/slideMaster2.xml"/><Relationship Id="rId6" Type="http://schemas.openxmlformats.org/officeDocument/2006/relationships/image" Target="../media/image17.jpeg"/><Relationship Id="rId5" Type="http://schemas.microsoft.com/office/2007/relationships/hdphoto" Target="../media/hdphoto2.wdp"/><Relationship Id="rId4" Type="http://schemas.openxmlformats.org/officeDocument/2006/relationships/image" Target="../media/image16.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Master" Target="../slideMasters/slideMaster2.xml"/><Relationship Id="rId6" Type="http://schemas.openxmlformats.org/officeDocument/2006/relationships/image" Target="../media/image17.jpeg"/><Relationship Id="rId5" Type="http://schemas.microsoft.com/office/2007/relationships/hdphoto" Target="../media/hdphoto2.wdp"/><Relationship Id="rId4" Type="http://schemas.openxmlformats.org/officeDocument/2006/relationships/image" Target="../media/image16.png"/></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Master" Target="../slideMasters/slideMaster2.xml"/><Relationship Id="rId6" Type="http://schemas.openxmlformats.org/officeDocument/2006/relationships/image" Target="../media/image17.jpeg"/><Relationship Id="rId5" Type="http://schemas.microsoft.com/office/2007/relationships/hdphoto" Target="../media/hdphoto2.wdp"/><Relationship Id="rId4" Type="http://schemas.openxmlformats.org/officeDocument/2006/relationships/image" Target="../media/image16.png"/></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Master" Target="../slideMasters/slideMaster2.xml"/><Relationship Id="rId6" Type="http://schemas.openxmlformats.org/officeDocument/2006/relationships/image" Target="../media/image17.jpeg"/><Relationship Id="rId5" Type="http://schemas.microsoft.com/office/2007/relationships/hdphoto" Target="../media/hdphoto2.wdp"/><Relationship Id="rId4" Type="http://schemas.openxmlformats.org/officeDocument/2006/relationships/image" Target="../media/image16.pn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Master" Target="../slideMasters/slideMaster2.xml"/><Relationship Id="rId6" Type="http://schemas.openxmlformats.org/officeDocument/2006/relationships/image" Target="../media/image17.jpeg"/><Relationship Id="rId5" Type="http://schemas.microsoft.com/office/2007/relationships/hdphoto" Target="../media/hdphoto2.wdp"/><Relationship Id="rId4" Type="http://schemas.openxmlformats.org/officeDocument/2006/relationships/image" Target="../media/image16.png"/></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Master" Target="../slideMasters/slideMaster2.xml"/><Relationship Id="rId6" Type="http://schemas.openxmlformats.org/officeDocument/2006/relationships/image" Target="../media/image17.jpeg"/><Relationship Id="rId5" Type="http://schemas.microsoft.com/office/2007/relationships/hdphoto" Target="../media/hdphoto2.wdp"/><Relationship Id="rId4" Type="http://schemas.openxmlformats.org/officeDocument/2006/relationships/image" Target="../media/image16.png"/></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Master" Target="../slideMasters/slideMaster2.xml"/><Relationship Id="rId6" Type="http://schemas.openxmlformats.org/officeDocument/2006/relationships/image" Target="../media/image17.jpeg"/><Relationship Id="rId5" Type="http://schemas.microsoft.com/office/2007/relationships/hdphoto" Target="../media/hdphoto2.wdp"/><Relationship Id="rId4" Type="http://schemas.openxmlformats.org/officeDocument/2006/relationships/image" Target="../media/image16.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835095"/>
            <a:ext cx="10515600" cy="2308155"/>
          </a:xfrm>
        </p:spPr>
        <p:txBody>
          <a:bodyPr anchor="b"/>
          <a:lstStyle>
            <a:lvl1pPr algn="ctr">
              <a:defRPr sz="6000" b="0" i="0">
                <a:solidFill>
                  <a:srgbClr val="9C1560"/>
                </a:solidFill>
                <a:latin typeface="Arial" charset="0"/>
                <a:ea typeface="Arial" charset="0"/>
                <a:cs typeface="Arial" charset="0"/>
              </a:defRPr>
            </a:lvl1pPr>
          </a:lstStyle>
          <a:p>
            <a:r>
              <a:rPr lang="en-US"/>
              <a:t>Click to edit Master title style</a:t>
            </a:r>
          </a:p>
        </p:txBody>
      </p:sp>
      <p:sp>
        <p:nvSpPr>
          <p:cNvPr id="3" name="Text Placeholder 2"/>
          <p:cNvSpPr>
            <a:spLocks noGrp="1"/>
          </p:cNvSpPr>
          <p:nvPr>
            <p:ph type="body" idx="1"/>
          </p:nvPr>
        </p:nvSpPr>
        <p:spPr>
          <a:xfrm>
            <a:off x="831850" y="3714751"/>
            <a:ext cx="10515600" cy="1500187"/>
          </a:xfrm>
        </p:spPr>
        <p:txBody>
          <a:bodyPr/>
          <a:lstStyle>
            <a:lvl1pPr marL="0" indent="0" algn="ctr">
              <a:buNone/>
              <a:defRPr sz="2400" b="0" i="0">
                <a:solidFill>
                  <a:srgbClr val="535353"/>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3E9979E-0392-A045-9AD8-6A00A424CCC1}" type="datetimeFigureOut">
              <a:rPr lang="en-US" smtClean="0"/>
              <a:t>8/9/2022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103F22-7CF2-8841-9164-EB2A60AC8AD6}" type="slidenum">
              <a:rPr lang="en-US" smtClean="0"/>
              <a:t>‹#›</a:t>
            </a:fld>
            <a:endParaRPr lang="en-US"/>
          </a:p>
        </p:txBody>
      </p:sp>
    </p:spTree>
    <p:extLst>
      <p:ext uri="{BB962C8B-B14F-4D97-AF65-F5344CB8AC3E}">
        <p14:creationId xmlns:p14="http://schemas.microsoft.com/office/powerpoint/2010/main" val="3360223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Custom Layout">
    <p:bg>
      <p:bgPr>
        <a:solidFill>
          <a:srgbClr val="0476AC"/>
        </a:solidFill>
        <a:effectLst/>
      </p:bgPr>
    </p:bg>
    <p:spTree>
      <p:nvGrpSpPr>
        <p:cNvPr id="1" name=""/>
        <p:cNvGrpSpPr/>
        <p:nvPr/>
      </p:nvGrpSpPr>
      <p:grpSpPr>
        <a:xfrm>
          <a:off x="0" y="0"/>
          <a:ext cx="0" cy="0"/>
          <a:chOff x="0" y="0"/>
          <a:chExt cx="0" cy="0"/>
        </a:xfrm>
      </p:grpSpPr>
      <p:sp>
        <p:nvSpPr>
          <p:cNvPr id="2" name="Text Placeholder 6">
            <a:extLst>
              <a:ext uri="{FF2B5EF4-FFF2-40B4-BE49-F238E27FC236}">
                <a16:creationId xmlns:a16="http://schemas.microsoft.com/office/drawing/2014/main" id="{D24DD3BE-F401-4843-9508-A7A2F0FF5756}"/>
              </a:ext>
            </a:extLst>
          </p:cNvPr>
          <p:cNvSpPr>
            <a:spLocks noGrp="1"/>
          </p:cNvSpPr>
          <p:nvPr>
            <p:ph type="body" sz="quarter" idx="10"/>
          </p:nvPr>
        </p:nvSpPr>
        <p:spPr>
          <a:xfrm>
            <a:off x="857250" y="1490663"/>
            <a:ext cx="10353675" cy="4160837"/>
          </a:xfrm>
        </p:spPr>
        <p:txBody>
          <a:bodyPr>
            <a:normAutofit/>
          </a:bodyPr>
          <a:lstStyle>
            <a:lvl1pPr>
              <a:defRPr sz="4400" b="0" i="0">
                <a:solidFill>
                  <a:schemeClr val="bg1"/>
                </a:solidFill>
                <a:latin typeface="Arial" charset="0"/>
                <a:ea typeface="Arial" charset="0"/>
                <a:cs typeface="Arial" charset="0"/>
              </a:defRPr>
            </a:lvl1pPr>
          </a:lstStyle>
          <a:p>
            <a:pPr marL="228600" marR="0" lvl="0" indent="-228600" algn="l" defTabSz="914400" rtl="0" eaLnBrk="1" fontAlgn="auto" latinLnBrk="0" hangingPunct="1">
              <a:lnSpc>
                <a:spcPct val="90000"/>
              </a:lnSpc>
              <a:spcBef>
                <a:spcPts val="1000"/>
              </a:spcBef>
              <a:spcAft>
                <a:spcPts val="0"/>
              </a:spcAft>
              <a:buClrTx/>
              <a:buSzTx/>
              <a:buFont typeface="Arial"/>
              <a:buNone/>
              <a:tabLst/>
              <a:defRPr/>
            </a:pPr>
            <a:endParaRPr lang="en-US"/>
          </a:p>
        </p:txBody>
      </p:sp>
    </p:spTree>
    <p:extLst>
      <p:ext uri="{BB962C8B-B14F-4D97-AF65-F5344CB8AC3E}">
        <p14:creationId xmlns:p14="http://schemas.microsoft.com/office/powerpoint/2010/main" val="2308216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7_Custom Layout">
    <p:bg>
      <p:bgPr>
        <a:solidFill>
          <a:srgbClr val="0476AC"/>
        </a:solidFill>
        <a:effectLst/>
      </p:bgPr>
    </p:bg>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857250" y="1490663"/>
            <a:ext cx="10353675" cy="4160837"/>
          </a:xfrm>
        </p:spPr>
        <p:txBody>
          <a:bodyPr/>
          <a:lstStyle>
            <a:lvl1pPr>
              <a:defRPr b="0" i="0">
                <a:solidFill>
                  <a:schemeClr val="bg1"/>
                </a:solidFill>
                <a:latin typeface="Arial" charset="0"/>
                <a:ea typeface="Arial" charset="0"/>
                <a:cs typeface="Arial" charset="0"/>
              </a:defRPr>
            </a:lvl1pPr>
          </a:lstStyle>
          <a:p>
            <a:pPr marL="228600" marR="0" lvl="0" indent="-228600" algn="l" defTabSz="914400" rtl="0" eaLnBrk="1" fontAlgn="auto" latinLnBrk="0" hangingPunct="1">
              <a:lnSpc>
                <a:spcPct val="90000"/>
              </a:lnSpc>
              <a:spcBef>
                <a:spcPts val="1000"/>
              </a:spcBef>
              <a:spcAft>
                <a:spcPts val="0"/>
              </a:spcAft>
              <a:buClrTx/>
              <a:buSzTx/>
              <a:buFont typeface="Arial"/>
              <a:buNone/>
              <a:tabLst/>
              <a:defRPr/>
            </a:pPr>
            <a:endParaRPr lang="en-US"/>
          </a:p>
        </p:txBody>
      </p:sp>
      <p:sp>
        <p:nvSpPr>
          <p:cNvPr id="2" name="Right Triangle 1">
            <a:extLst>
              <a:ext uri="{FF2B5EF4-FFF2-40B4-BE49-F238E27FC236}">
                <a16:creationId xmlns:a16="http://schemas.microsoft.com/office/drawing/2014/main" id="{7C20A46B-A0A0-9E4E-BDB6-40FA0A2EA85F}"/>
              </a:ext>
            </a:extLst>
          </p:cNvPr>
          <p:cNvSpPr/>
          <p:nvPr userDrawn="1"/>
        </p:nvSpPr>
        <p:spPr>
          <a:xfrm>
            <a:off x="-1" y="5084956"/>
            <a:ext cx="5642517" cy="1773044"/>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521C40C2-3CEE-E047-A73B-DE2F76E2A17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20648" y="5970394"/>
            <a:ext cx="1664009" cy="568712"/>
          </a:xfrm>
          <a:prstGeom prst="rect">
            <a:avLst/>
          </a:prstGeom>
        </p:spPr>
      </p:pic>
    </p:spTree>
    <p:extLst>
      <p:ext uri="{BB962C8B-B14F-4D97-AF65-F5344CB8AC3E}">
        <p14:creationId xmlns:p14="http://schemas.microsoft.com/office/powerpoint/2010/main" val="30189606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8_Custom Layout">
    <p:bg>
      <p:bgPr>
        <a:solidFill>
          <a:srgbClr val="0476AC"/>
        </a:solidFill>
        <a:effectLst/>
      </p:bgPr>
    </p:bg>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857250" y="1490663"/>
            <a:ext cx="10353675" cy="4160837"/>
          </a:xfrm>
        </p:spPr>
        <p:txBody>
          <a:bodyPr/>
          <a:lstStyle>
            <a:lvl1pPr>
              <a:defRPr b="0" i="0">
                <a:solidFill>
                  <a:schemeClr val="bg1"/>
                </a:solidFill>
                <a:latin typeface="Arial" charset="0"/>
                <a:ea typeface="Arial" charset="0"/>
                <a:cs typeface="Arial" charset="0"/>
              </a:defRPr>
            </a:lvl1pPr>
          </a:lstStyle>
          <a:p>
            <a:pPr marL="228600" marR="0" lvl="0" indent="-228600" algn="l" defTabSz="914400" rtl="0" eaLnBrk="1" fontAlgn="auto" latinLnBrk="0" hangingPunct="1">
              <a:lnSpc>
                <a:spcPct val="90000"/>
              </a:lnSpc>
              <a:spcBef>
                <a:spcPts val="1000"/>
              </a:spcBef>
              <a:spcAft>
                <a:spcPts val="0"/>
              </a:spcAft>
              <a:buClrTx/>
              <a:buSzTx/>
              <a:buFont typeface="Arial"/>
              <a:buNone/>
              <a:tabLst/>
              <a:defRPr/>
            </a:pPr>
            <a:endParaRPr lang="en-US"/>
          </a:p>
        </p:txBody>
      </p:sp>
      <p:sp>
        <p:nvSpPr>
          <p:cNvPr id="2" name="Right Triangle 1">
            <a:extLst>
              <a:ext uri="{FF2B5EF4-FFF2-40B4-BE49-F238E27FC236}">
                <a16:creationId xmlns:a16="http://schemas.microsoft.com/office/drawing/2014/main" id="{7C20A46B-A0A0-9E4E-BDB6-40FA0A2EA85F}"/>
              </a:ext>
            </a:extLst>
          </p:cNvPr>
          <p:cNvSpPr/>
          <p:nvPr userDrawn="1"/>
        </p:nvSpPr>
        <p:spPr>
          <a:xfrm>
            <a:off x="-1" y="5084956"/>
            <a:ext cx="5642517" cy="1773044"/>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86A721E4-BC1E-A446-81DE-DF36861E3BE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06038" y="5854348"/>
            <a:ext cx="2035718" cy="810133"/>
          </a:xfrm>
          <a:prstGeom prst="rect">
            <a:avLst/>
          </a:prstGeom>
        </p:spPr>
      </p:pic>
    </p:spTree>
    <p:extLst>
      <p:ext uri="{BB962C8B-B14F-4D97-AF65-F5344CB8AC3E}">
        <p14:creationId xmlns:p14="http://schemas.microsoft.com/office/powerpoint/2010/main" val="12572174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i="0">
                <a:solidFill>
                  <a:srgbClr val="9C1560"/>
                </a:solidFill>
                <a:latin typeface="Arial" charset="0"/>
                <a:ea typeface="Arial" charset="0"/>
                <a:cs typeface="Arial" charset="0"/>
              </a:defRPr>
            </a:lvl1pPr>
          </a:lstStyle>
          <a:p>
            <a:r>
              <a:rPr lang="en-US"/>
              <a:t>Click to edit Master title style</a:t>
            </a:r>
          </a:p>
        </p:txBody>
      </p:sp>
      <p:sp>
        <p:nvSpPr>
          <p:cNvPr id="3" name="Content Placeholder 2"/>
          <p:cNvSpPr>
            <a:spLocks noGrp="1"/>
          </p:cNvSpPr>
          <p:nvPr>
            <p:ph idx="1"/>
          </p:nvPr>
        </p:nvSpPr>
        <p:spPr/>
        <p:txBody>
          <a:bodyPr/>
          <a:lstStyle>
            <a:lvl1pPr>
              <a:defRPr b="0" i="0">
                <a:latin typeface="Arial" charset="0"/>
                <a:ea typeface="Arial" charset="0"/>
                <a:cs typeface="Arial" charset="0"/>
              </a:defRPr>
            </a:lvl1pPr>
            <a:lvl2pPr>
              <a:defRPr b="0" i="0">
                <a:latin typeface="Arial" charset="0"/>
                <a:ea typeface="Arial" charset="0"/>
                <a:cs typeface="Arial" charset="0"/>
              </a:defRPr>
            </a:lvl2pPr>
            <a:lvl3pPr>
              <a:defRPr b="0" i="0">
                <a:latin typeface="Arial" charset="0"/>
                <a:ea typeface="Arial" charset="0"/>
                <a:cs typeface="Arial" charset="0"/>
              </a:defRPr>
            </a:lvl3pPr>
            <a:lvl4pPr>
              <a:defRPr b="0" i="0">
                <a:latin typeface="Arial" charset="0"/>
                <a:ea typeface="Arial" charset="0"/>
                <a:cs typeface="Arial" charset="0"/>
              </a:defRPr>
            </a:lvl4pPr>
            <a:lvl5pPr>
              <a:defRPr b="0" i="0">
                <a:latin typeface="Arial" charset="0"/>
                <a:ea typeface="Arial" charset="0"/>
                <a:cs typeface="Arial"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3E9979E-0392-A045-9AD8-6A00A424CCC1}" type="datetimeFigureOut">
              <a:rPr lang="en-US" smtClean="0"/>
              <a:t>8/9/2022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103F22-7CF2-8841-9164-EB2A60AC8AD6}" type="slidenum">
              <a:rPr lang="en-US" smtClean="0"/>
              <a:t>‹#›</a:t>
            </a:fld>
            <a:endParaRPr lang="en-US"/>
          </a:p>
        </p:txBody>
      </p:sp>
    </p:spTree>
    <p:extLst>
      <p:ext uri="{BB962C8B-B14F-4D97-AF65-F5344CB8AC3E}">
        <p14:creationId xmlns:p14="http://schemas.microsoft.com/office/powerpoint/2010/main" val="41595918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i="0">
                <a:solidFill>
                  <a:srgbClr val="9C1560"/>
                </a:solidFill>
                <a:latin typeface="Arial" charset="0"/>
                <a:ea typeface="Arial" charset="0"/>
                <a:cs typeface="Arial" charset="0"/>
              </a:defRPr>
            </a:lvl1p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lvl1pPr>
              <a:defRPr b="0" i="0">
                <a:latin typeface="Arial" charset="0"/>
                <a:ea typeface="Arial" charset="0"/>
                <a:cs typeface="Arial" charset="0"/>
              </a:defRPr>
            </a:lvl1pPr>
            <a:lvl2pPr>
              <a:defRPr b="0" i="0">
                <a:latin typeface="Arial" charset="0"/>
                <a:ea typeface="Arial" charset="0"/>
                <a:cs typeface="Arial" charset="0"/>
              </a:defRPr>
            </a:lvl2pPr>
            <a:lvl3pPr>
              <a:defRPr b="0" i="0">
                <a:latin typeface="Arial" charset="0"/>
                <a:ea typeface="Arial" charset="0"/>
                <a:cs typeface="Arial" charset="0"/>
              </a:defRPr>
            </a:lvl3pPr>
            <a:lvl4pPr>
              <a:defRPr b="0" i="0">
                <a:latin typeface="Arial" charset="0"/>
                <a:ea typeface="Arial" charset="0"/>
                <a:cs typeface="Arial" charset="0"/>
              </a:defRPr>
            </a:lvl4pPr>
            <a:lvl5pPr>
              <a:defRPr b="0" i="0">
                <a:latin typeface="Arial" charset="0"/>
                <a:ea typeface="Arial" charset="0"/>
                <a:cs typeface="Arial"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lvl1pPr>
              <a:defRPr b="0" i="0">
                <a:latin typeface="Arial" charset="0"/>
                <a:ea typeface="Arial" charset="0"/>
                <a:cs typeface="Arial" charset="0"/>
              </a:defRPr>
            </a:lvl1pPr>
            <a:lvl2pPr>
              <a:defRPr b="0" i="0">
                <a:latin typeface="Arial" charset="0"/>
                <a:ea typeface="Arial" charset="0"/>
                <a:cs typeface="Arial" charset="0"/>
              </a:defRPr>
            </a:lvl2pPr>
            <a:lvl3pPr>
              <a:defRPr b="0" i="0">
                <a:latin typeface="Arial" charset="0"/>
                <a:ea typeface="Arial" charset="0"/>
                <a:cs typeface="Arial" charset="0"/>
              </a:defRPr>
            </a:lvl3pPr>
            <a:lvl4pPr>
              <a:defRPr b="0" i="0">
                <a:latin typeface="Arial" charset="0"/>
                <a:ea typeface="Arial" charset="0"/>
                <a:cs typeface="Arial" charset="0"/>
              </a:defRPr>
            </a:lvl4pPr>
            <a:lvl5pPr>
              <a:defRPr b="0" i="0">
                <a:latin typeface="Arial" charset="0"/>
                <a:ea typeface="Arial" charset="0"/>
                <a:cs typeface="Arial"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3E9979E-0392-A045-9AD8-6A00A424CCC1}" type="datetimeFigureOut">
              <a:rPr lang="en-US" smtClean="0"/>
              <a:t>8/9/2022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103F22-7CF2-8841-9164-EB2A60AC8AD6}" type="slidenum">
              <a:rPr lang="en-US" smtClean="0"/>
              <a:t>‹#›</a:t>
            </a:fld>
            <a:endParaRPr lang="en-US"/>
          </a:p>
        </p:txBody>
      </p:sp>
    </p:spTree>
    <p:extLst>
      <p:ext uri="{BB962C8B-B14F-4D97-AF65-F5344CB8AC3E}">
        <p14:creationId xmlns:p14="http://schemas.microsoft.com/office/powerpoint/2010/main" val="5885965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defRPr b="0" i="0">
                <a:solidFill>
                  <a:srgbClr val="9C1560"/>
                </a:solidFill>
                <a:latin typeface="Arial" charset="0"/>
                <a:ea typeface="Arial" charset="0"/>
                <a:cs typeface="Arial" charset="0"/>
              </a:defRPr>
            </a:lvl1p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0" i="0">
                <a:latin typeface="Arial" charset="0"/>
                <a:ea typeface="Arial" charset="0"/>
                <a:cs typeface="Arial"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lvl1pPr>
              <a:defRPr b="0" i="0">
                <a:latin typeface="Arial" charset="0"/>
                <a:ea typeface="Arial" charset="0"/>
                <a:cs typeface="Arial" charset="0"/>
              </a:defRPr>
            </a:lvl1pPr>
            <a:lvl2pPr>
              <a:defRPr b="0" i="0">
                <a:latin typeface="Arial" charset="0"/>
                <a:ea typeface="Arial" charset="0"/>
                <a:cs typeface="Arial" charset="0"/>
              </a:defRPr>
            </a:lvl2pPr>
            <a:lvl3pPr>
              <a:defRPr b="0" i="0">
                <a:latin typeface="Arial" charset="0"/>
                <a:ea typeface="Arial" charset="0"/>
                <a:cs typeface="Arial" charset="0"/>
              </a:defRPr>
            </a:lvl3pPr>
            <a:lvl4pPr>
              <a:defRPr b="0" i="0">
                <a:latin typeface="Arial" charset="0"/>
                <a:ea typeface="Arial" charset="0"/>
                <a:cs typeface="Arial" charset="0"/>
              </a:defRPr>
            </a:lvl4pPr>
            <a:lvl5pPr>
              <a:defRPr b="0" i="0">
                <a:latin typeface="Arial" charset="0"/>
                <a:ea typeface="Arial" charset="0"/>
                <a:cs typeface="Arial"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0" i="0">
                <a:latin typeface="Arial" charset="0"/>
                <a:ea typeface="Arial" charset="0"/>
                <a:cs typeface="Arial"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lvl1pPr>
              <a:defRPr b="0" i="0">
                <a:latin typeface="Arial" charset="0"/>
                <a:ea typeface="Arial" charset="0"/>
                <a:cs typeface="Arial" charset="0"/>
              </a:defRPr>
            </a:lvl1pPr>
            <a:lvl2pPr>
              <a:defRPr b="0" i="0">
                <a:latin typeface="Arial" charset="0"/>
                <a:ea typeface="Arial" charset="0"/>
                <a:cs typeface="Arial" charset="0"/>
              </a:defRPr>
            </a:lvl2pPr>
            <a:lvl3pPr>
              <a:defRPr b="0" i="0">
                <a:latin typeface="Arial" charset="0"/>
                <a:ea typeface="Arial" charset="0"/>
                <a:cs typeface="Arial" charset="0"/>
              </a:defRPr>
            </a:lvl3pPr>
            <a:lvl4pPr>
              <a:defRPr b="0" i="0">
                <a:latin typeface="Arial" charset="0"/>
                <a:ea typeface="Arial" charset="0"/>
                <a:cs typeface="Arial" charset="0"/>
              </a:defRPr>
            </a:lvl4pPr>
            <a:lvl5pPr>
              <a:defRPr b="0" i="0">
                <a:latin typeface="Arial" charset="0"/>
                <a:ea typeface="Arial" charset="0"/>
                <a:cs typeface="Arial"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3E9979E-0392-A045-9AD8-6A00A424CCC1}" type="datetimeFigureOut">
              <a:rPr lang="en-US" smtClean="0"/>
              <a:t>8/9/2022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103F22-7CF2-8841-9164-EB2A60AC8AD6}" type="slidenum">
              <a:rPr lang="en-US" smtClean="0"/>
              <a:t>‹#›</a:t>
            </a:fld>
            <a:endParaRPr lang="en-US"/>
          </a:p>
        </p:txBody>
      </p:sp>
    </p:spTree>
    <p:extLst>
      <p:ext uri="{BB962C8B-B14F-4D97-AF65-F5344CB8AC3E}">
        <p14:creationId xmlns:p14="http://schemas.microsoft.com/office/powerpoint/2010/main" val="16988283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b="0" i="0">
                <a:solidFill>
                  <a:srgbClr val="9C1560"/>
                </a:solidFill>
                <a:latin typeface="Arial" charset="0"/>
                <a:ea typeface="Arial" charset="0"/>
                <a:cs typeface="Arial" charset="0"/>
              </a:defRPr>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3E9979E-0392-A045-9AD8-6A00A424CCC1}" type="datetimeFigureOut">
              <a:rPr lang="en-US" smtClean="0"/>
              <a:t>8/9/2022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103F22-7CF2-8841-9164-EB2A60AC8AD6}" type="slidenum">
              <a:rPr lang="en-US" smtClean="0"/>
              <a:t>‹#›</a:t>
            </a:fld>
            <a:endParaRPr lang="en-US"/>
          </a:p>
        </p:txBody>
      </p:sp>
    </p:spTree>
    <p:extLst>
      <p:ext uri="{BB962C8B-B14F-4D97-AF65-F5344CB8AC3E}">
        <p14:creationId xmlns:p14="http://schemas.microsoft.com/office/powerpoint/2010/main" val="22521805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Custom Layout">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3" name="Shape 73"/>
          <p:cNvSpPr/>
          <p:nvPr userDrawn="1"/>
        </p:nvSpPr>
        <p:spPr>
          <a:xfrm>
            <a:off x="547575" y="4380707"/>
            <a:ext cx="10515601" cy="1241955"/>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p>
            <a:pPr lvl="0" algn="l">
              <a:lnSpc>
                <a:spcPct val="90000"/>
              </a:lnSpc>
            </a:pPr>
            <a:r>
              <a:rPr sz="1600">
                <a:solidFill>
                  <a:srgbClr val="535353"/>
                </a:solidFill>
                <a:latin typeface="Arial"/>
                <a:ea typeface="Arial"/>
                <a:cs typeface="Arial"/>
                <a:sym typeface="Arial"/>
              </a:rPr>
              <a:t>© The Quality Assurance Agency for Higher Education </a:t>
            </a:r>
            <a:r>
              <a:rPr lang="en-GB" sz="1600">
                <a:solidFill>
                  <a:srgbClr val="535353"/>
                </a:solidFill>
                <a:latin typeface="Arial"/>
                <a:ea typeface="Arial"/>
                <a:cs typeface="Arial"/>
                <a:sym typeface="Arial"/>
              </a:rPr>
              <a:t>2020</a:t>
            </a:r>
            <a:endParaRPr sz="1600">
              <a:solidFill>
                <a:srgbClr val="535353"/>
              </a:solidFill>
              <a:latin typeface="Arial"/>
              <a:ea typeface="Arial"/>
              <a:cs typeface="Arial"/>
              <a:sym typeface="Arial"/>
            </a:endParaRPr>
          </a:p>
          <a:p>
            <a:pPr lvl="0" algn="l">
              <a:lnSpc>
                <a:spcPct val="90000"/>
              </a:lnSpc>
            </a:pPr>
            <a:r>
              <a:rPr sz="1600">
                <a:solidFill>
                  <a:srgbClr val="535353"/>
                </a:solidFill>
                <a:latin typeface="Arial"/>
                <a:ea typeface="Arial"/>
                <a:cs typeface="Arial"/>
                <a:sym typeface="Arial"/>
              </a:rPr>
              <a:t>Registered charity numbers 1062746 and SC037786</a:t>
            </a:r>
          </a:p>
          <a:p>
            <a:pPr lvl="0" algn="l">
              <a:lnSpc>
                <a:spcPct val="90000"/>
              </a:lnSpc>
            </a:pPr>
            <a:r>
              <a:rPr sz="1600">
                <a:solidFill>
                  <a:srgbClr val="535353"/>
                </a:solidFill>
                <a:latin typeface="Arial"/>
                <a:ea typeface="Arial"/>
                <a:cs typeface="Arial"/>
                <a:sym typeface="Arial"/>
              </a:rPr>
              <a:t>www.</a:t>
            </a:r>
            <a:r>
              <a:rPr lang="en-GB" sz="1600" err="1">
                <a:solidFill>
                  <a:srgbClr val="535353"/>
                </a:solidFill>
                <a:latin typeface="Arial"/>
                <a:ea typeface="Arial"/>
                <a:cs typeface="Arial"/>
                <a:sym typeface="Arial"/>
              </a:rPr>
              <a:t>enhancementthemes.ac.uk</a:t>
            </a:r>
            <a:endParaRPr sz="1600">
              <a:solidFill>
                <a:srgbClr val="535353"/>
              </a:solidFill>
              <a:latin typeface="Arial"/>
              <a:ea typeface="Arial"/>
              <a:cs typeface="Arial"/>
              <a:sym typeface="Arial"/>
            </a:endParaRPr>
          </a:p>
        </p:txBody>
      </p:sp>
      <p:sp>
        <p:nvSpPr>
          <p:cNvPr id="14" name="Subtitle 2">
            <a:extLst>
              <a:ext uri="{FF2B5EF4-FFF2-40B4-BE49-F238E27FC236}">
                <a16:creationId xmlns:a16="http://schemas.microsoft.com/office/drawing/2014/main" id="{82ACA1F5-B945-436C-8BCC-A6C81499FC91}"/>
              </a:ext>
            </a:extLst>
          </p:cNvPr>
          <p:cNvSpPr txBox="1">
            <a:spLocks/>
          </p:cNvSpPr>
          <p:nvPr userDrawn="1"/>
        </p:nvSpPr>
        <p:spPr>
          <a:xfrm>
            <a:off x="1159834" y="2489731"/>
            <a:ext cx="7920037" cy="1800225"/>
          </a:xfrm>
          <a:prstGeom prst="rect">
            <a:avLst/>
          </a:prstGeom>
        </p:spPr>
        <p:txBody>
          <a:bodyPr>
            <a:noAutofit/>
          </a:bodyPr>
          <a:lstStyle>
            <a:lvl1pPr>
              <a:buNone/>
              <a:defRPr baseline="0"/>
            </a:lvl1pPr>
          </a:lstStyle>
          <a:p>
            <a:pPr fontAlgn="auto">
              <a:spcBef>
                <a:spcPts val="0"/>
              </a:spcBef>
              <a:spcAft>
                <a:spcPts val="0"/>
              </a:spcAft>
              <a:defRPr/>
            </a:pPr>
            <a:r>
              <a:rPr lang="en-GB" sz="3600" baseline="30000">
                <a:solidFill>
                  <a:srgbClr val="535353"/>
                </a:solidFill>
                <a:latin typeface="Arial" charset="0"/>
                <a:ea typeface="Arial" charset="0"/>
                <a:cs typeface="Arial" charset="0"/>
              </a:rPr>
              <a:t>www.enhancementthemes.ac.uk</a:t>
            </a:r>
          </a:p>
          <a:p>
            <a:pPr fontAlgn="auto">
              <a:spcBef>
                <a:spcPts val="0"/>
              </a:spcBef>
              <a:spcAft>
                <a:spcPts val="0"/>
              </a:spcAft>
              <a:defRPr/>
            </a:pPr>
            <a:endParaRPr lang="en-GB" sz="3600" baseline="30000">
              <a:solidFill>
                <a:srgbClr val="535353"/>
              </a:solidFill>
              <a:latin typeface="Arial" charset="0"/>
              <a:ea typeface="Arial" charset="0"/>
              <a:cs typeface="Arial" charset="0"/>
            </a:endParaRPr>
          </a:p>
          <a:p>
            <a:pPr fontAlgn="auto">
              <a:spcBef>
                <a:spcPts val="0"/>
              </a:spcBef>
              <a:spcAft>
                <a:spcPts val="0"/>
              </a:spcAft>
              <a:defRPr/>
            </a:pPr>
            <a:r>
              <a:rPr lang="en-GB" sz="3600" baseline="30000" err="1">
                <a:solidFill>
                  <a:srgbClr val="535353"/>
                </a:solidFill>
                <a:latin typeface="Arial" charset="0"/>
                <a:ea typeface="Arial" charset="0"/>
                <a:cs typeface="Arial" charset="0"/>
              </a:rPr>
              <a:t>ARCadmin@qaa.ac.uk</a:t>
            </a:r>
            <a:endParaRPr lang="en-GB" sz="3600" baseline="30000">
              <a:solidFill>
                <a:srgbClr val="535353"/>
              </a:solidFill>
              <a:latin typeface="Arial" charset="0"/>
              <a:ea typeface="Arial" charset="0"/>
              <a:cs typeface="Arial" charset="0"/>
            </a:endParaRPr>
          </a:p>
          <a:p>
            <a:pPr fontAlgn="auto">
              <a:spcBef>
                <a:spcPts val="0"/>
              </a:spcBef>
              <a:spcAft>
                <a:spcPts val="0"/>
              </a:spcAft>
              <a:defRPr/>
            </a:pPr>
            <a:endParaRPr lang="en-GB" sz="3600" baseline="30000">
              <a:solidFill>
                <a:srgbClr val="535353"/>
              </a:solidFill>
              <a:latin typeface="Arial" charset="0"/>
              <a:ea typeface="Arial" charset="0"/>
              <a:cs typeface="Arial" charset="0"/>
            </a:endParaRPr>
          </a:p>
          <a:p>
            <a:pPr fontAlgn="auto">
              <a:spcBef>
                <a:spcPts val="0"/>
              </a:spcBef>
              <a:spcAft>
                <a:spcPts val="0"/>
              </a:spcAft>
              <a:defRPr/>
            </a:pPr>
            <a:r>
              <a:rPr lang="en-GB" sz="3600" baseline="30000">
                <a:solidFill>
                  <a:srgbClr val="535353"/>
                </a:solidFill>
                <a:latin typeface="Arial" charset="0"/>
                <a:ea typeface="Arial" charset="0"/>
                <a:cs typeface="Arial" charset="0"/>
              </a:rPr>
              <a:t>+44 (0) 1415 723420</a:t>
            </a:r>
          </a:p>
        </p:txBody>
      </p:sp>
      <p:pic>
        <p:nvPicPr>
          <p:cNvPr id="15" name="Picture 14" descr="Call.png">
            <a:extLst>
              <a:ext uri="{FF2B5EF4-FFF2-40B4-BE49-F238E27FC236}">
                <a16:creationId xmlns:a16="http://schemas.microsoft.com/office/drawing/2014/main" id="{014ED9D6-7E32-4FD3-9F50-80CFA44A06E7}"/>
              </a:ext>
            </a:extLst>
          </p:cNvPr>
          <p:cNvPicPr>
            <a:picLocks noChangeAspect="1"/>
          </p:cNvPicPr>
          <p:nvPr userDrawn="1"/>
        </p:nvPicPr>
        <p:blipFill>
          <a:blip r:embed="rId3">
            <a:extLst>
              <a:ext uri="{28A0092B-C50C-407E-A947-70E740481C1C}">
                <a14:useLocalDpi xmlns:a14="http://schemas.microsoft.com/office/drawing/2010/main"/>
              </a:ext>
            </a:extLst>
          </a:blip>
          <a:srcRect/>
          <a:stretch>
            <a:fillRect/>
          </a:stretch>
        </p:blipFill>
        <p:spPr bwMode="auto">
          <a:xfrm>
            <a:off x="547575" y="3773415"/>
            <a:ext cx="525462"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5" descr="Call.png">
            <a:extLst>
              <a:ext uri="{FF2B5EF4-FFF2-40B4-BE49-F238E27FC236}">
                <a16:creationId xmlns:a16="http://schemas.microsoft.com/office/drawing/2014/main" id="{13B190F5-C47C-4BF2-AA83-0CDEAC513C21}"/>
              </a:ext>
            </a:extLst>
          </p:cNvPr>
          <p:cNvPicPr>
            <a:picLocks noChangeAspect="1"/>
          </p:cNvPicPr>
          <p:nvPr userDrawn="1"/>
        </p:nvPicPr>
        <p:blipFill>
          <a:blip r:embed="rId4">
            <a:extLst>
              <a:ext uri="{28A0092B-C50C-407E-A947-70E740481C1C}">
                <a14:useLocalDpi xmlns:a14="http://schemas.microsoft.com/office/drawing/2010/main"/>
              </a:ext>
            </a:extLst>
          </a:blip>
          <a:srcRect/>
          <a:stretch>
            <a:fillRect/>
          </a:stretch>
        </p:blipFill>
        <p:spPr bwMode="auto">
          <a:xfrm>
            <a:off x="547575" y="3089203"/>
            <a:ext cx="525462"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16" descr="Call.png">
            <a:extLst>
              <a:ext uri="{FF2B5EF4-FFF2-40B4-BE49-F238E27FC236}">
                <a16:creationId xmlns:a16="http://schemas.microsoft.com/office/drawing/2014/main" id="{043D05B1-1BE4-4E4F-9445-770044FBC28C}"/>
              </a:ext>
            </a:extLst>
          </p:cNvPr>
          <p:cNvPicPr>
            <a:picLocks noChangeAspect="1"/>
          </p:cNvPicPr>
          <p:nvPr userDrawn="1"/>
        </p:nvPicPr>
        <p:blipFill>
          <a:blip r:embed="rId5">
            <a:extLst>
              <a:ext uri="{28A0092B-C50C-407E-A947-70E740481C1C}">
                <a14:useLocalDpi xmlns:a14="http://schemas.microsoft.com/office/drawing/2010/main"/>
              </a:ext>
            </a:extLst>
          </a:blip>
          <a:srcRect/>
          <a:stretch>
            <a:fillRect/>
          </a:stretch>
        </p:blipFill>
        <p:spPr bwMode="auto">
          <a:xfrm>
            <a:off x="547575" y="2406578"/>
            <a:ext cx="525462" cy="525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Shape 55"/>
          <p:cNvSpPr/>
          <p:nvPr userDrawn="1"/>
        </p:nvSpPr>
        <p:spPr>
          <a:xfrm>
            <a:off x="547575" y="762095"/>
            <a:ext cx="10515601" cy="1325564"/>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lgn="ctr">
              <a:lnSpc>
                <a:spcPct val="90000"/>
              </a:lnSpc>
              <a:defRPr sz="4400">
                <a:solidFill>
                  <a:srgbClr val="535353"/>
                </a:solidFill>
                <a:latin typeface="Arial Bold"/>
                <a:ea typeface="Arial Bold"/>
                <a:cs typeface="Arial Bold"/>
                <a:sym typeface="Arial Bold"/>
              </a:defRPr>
            </a:lvl1pPr>
          </a:lstStyle>
          <a:p>
            <a:pPr lvl="0" algn="l">
              <a:defRPr sz="1800">
                <a:solidFill>
                  <a:srgbClr val="000000"/>
                </a:solidFill>
              </a:defRPr>
            </a:pPr>
            <a:r>
              <a:rPr lang="en-GB" sz="3200">
                <a:solidFill>
                  <a:srgbClr val="9C1560"/>
                </a:solidFill>
              </a:rPr>
              <a:t>Thank you. Any questions please contact us on:</a:t>
            </a:r>
            <a:endParaRPr sz="3200">
              <a:solidFill>
                <a:srgbClr val="9C1560"/>
              </a:solidFill>
            </a:endParaRPr>
          </a:p>
        </p:txBody>
      </p:sp>
    </p:spTree>
    <p:extLst>
      <p:ext uri="{BB962C8B-B14F-4D97-AF65-F5344CB8AC3E}">
        <p14:creationId xmlns:p14="http://schemas.microsoft.com/office/powerpoint/2010/main" val="37350331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Only">
  <p:cSld name="1_Title Only">
    <p:spTree>
      <p:nvGrpSpPr>
        <p:cNvPr id="1" name="Shape 62"/>
        <p:cNvGrpSpPr/>
        <p:nvPr/>
      </p:nvGrpSpPr>
      <p:grpSpPr>
        <a:xfrm>
          <a:off x="0" y="0"/>
          <a:ext cx="0" cy="0"/>
          <a:chOff x="0" y="0"/>
          <a:chExt cx="0" cy="0"/>
        </a:xfrm>
      </p:grpSpPr>
      <p:sp>
        <p:nvSpPr>
          <p:cNvPr id="63" name="Google Shape;63;p15"/>
          <p:cNvSpPr txBox="1">
            <a:spLocks noGrp="1"/>
          </p:cNvSpPr>
          <p:nvPr>
            <p:ph type="title"/>
          </p:nvPr>
        </p:nvSpPr>
        <p:spPr>
          <a:xfrm>
            <a:off x="838200" y="365125"/>
            <a:ext cx="10515600" cy="1325563"/>
          </a:xfrm>
          <a:prstGeom prst="rect">
            <a:avLst/>
          </a:prstGeom>
          <a:noFill/>
          <a:ln>
            <a:noFill/>
          </a:ln>
        </p:spPr>
        <p:txBody>
          <a:bodyPr spcFirstLastPara="1" wrap="square" lIns="68575" tIns="34275" rIns="68575" bIns="34275" anchor="ctr" anchorCtr="0">
            <a:normAutofit/>
          </a:bodyPr>
          <a:lstStyle>
            <a:lvl1pPr lvl="0" algn="l">
              <a:lnSpc>
                <a:spcPct val="90000"/>
              </a:lnSpc>
              <a:spcBef>
                <a:spcPts val="0"/>
              </a:spcBef>
              <a:spcAft>
                <a:spcPts val="0"/>
              </a:spcAft>
              <a:buClr>
                <a:srgbClr val="9C1560"/>
              </a:buClr>
              <a:buSzPts val="3300"/>
              <a:buFont typeface="Arial"/>
              <a:buNone/>
              <a:defRPr b="0" i="0">
                <a:solidFill>
                  <a:srgbClr val="9C1560"/>
                </a:solidFill>
                <a:latin typeface="Arial"/>
                <a:ea typeface="Arial"/>
                <a:cs typeface="Arial"/>
                <a:sym typeface="Arial"/>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
        <p:nvSpPr>
          <p:cNvPr id="64" name="Google Shape;64;p15"/>
          <p:cNvSpPr txBox="1">
            <a:spLocks noGrp="1"/>
          </p:cNvSpPr>
          <p:nvPr>
            <p:ph type="dt" idx="10"/>
          </p:nvPr>
        </p:nvSpPr>
        <p:spPr>
          <a:xfrm>
            <a:off x="838200" y="6356351"/>
            <a:ext cx="2743200" cy="365125"/>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65" name="Google Shape;65;p15"/>
          <p:cNvSpPr txBox="1">
            <a:spLocks noGrp="1"/>
          </p:cNvSpPr>
          <p:nvPr>
            <p:ph type="ftr" idx="11"/>
          </p:nvPr>
        </p:nvSpPr>
        <p:spPr>
          <a:xfrm>
            <a:off x="4038600" y="6356351"/>
            <a:ext cx="4114800" cy="365125"/>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66" name="Google Shape;66;p15"/>
          <p:cNvSpPr txBox="1">
            <a:spLocks noGrp="1"/>
          </p:cNvSpPr>
          <p:nvPr>
            <p:ph type="sldNum" idx="12"/>
          </p:nvPr>
        </p:nvSpPr>
        <p:spPr>
          <a:xfrm>
            <a:off x="8610600" y="6356351"/>
            <a:ext cx="2743200" cy="365125"/>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 smtClean="0"/>
              <a:pPr/>
              <a:t>‹#›</a:t>
            </a:fld>
            <a:endParaRPr lang="en"/>
          </a:p>
        </p:txBody>
      </p:sp>
      <p:sp>
        <p:nvSpPr>
          <p:cNvPr id="67" name="Google Shape;67;p15"/>
          <p:cNvSpPr txBox="1">
            <a:spLocks noGrp="1"/>
          </p:cNvSpPr>
          <p:nvPr>
            <p:ph type="body" idx="1"/>
          </p:nvPr>
        </p:nvSpPr>
        <p:spPr>
          <a:xfrm>
            <a:off x="838200" y="1847851"/>
            <a:ext cx="10515600" cy="4351339"/>
          </a:xfrm>
          <a:prstGeom prst="rect">
            <a:avLst/>
          </a:prstGeom>
          <a:noFill/>
          <a:ln>
            <a:noFill/>
          </a:ln>
        </p:spPr>
        <p:txBody>
          <a:bodyPr spcFirstLastPara="1" wrap="square" lIns="68575" tIns="34275" rIns="68575" bIns="34275" anchor="t" anchorCtr="0">
            <a:normAutofit/>
          </a:bodyPr>
          <a:lstStyle>
            <a:lvl1pPr marL="609585" lvl="0" indent="-457189" algn="l">
              <a:lnSpc>
                <a:spcPct val="90000"/>
              </a:lnSpc>
              <a:spcBef>
                <a:spcPts val="1067"/>
              </a:spcBef>
              <a:spcAft>
                <a:spcPts val="0"/>
              </a:spcAft>
              <a:buClr>
                <a:schemeClr val="dk1"/>
              </a:buClr>
              <a:buSzPts val="1800"/>
              <a:buChar char="•"/>
              <a:defRPr sz="2400" b="0" i="0">
                <a:solidFill>
                  <a:schemeClr val="dk1"/>
                </a:solidFill>
                <a:latin typeface="Arial"/>
                <a:ea typeface="Arial"/>
                <a:cs typeface="Arial"/>
                <a:sym typeface="Arial"/>
              </a:defRPr>
            </a:lvl1pPr>
            <a:lvl2pPr marL="1219170" lvl="1" indent="-423323" algn="l">
              <a:lnSpc>
                <a:spcPct val="90000"/>
              </a:lnSpc>
              <a:spcBef>
                <a:spcPts val="533"/>
              </a:spcBef>
              <a:spcAft>
                <a:spcPts val="0"/>
              </a:spcAft>
              <a:buClr>
                <a:schemeClr val="dk1"/>
              </a:buClr>
              <a:buSzPts val="1400"/>
              <a:buChar char="•"/>
              <a:defRPr/>
            </a:lvl2pPr>
            <a:lvl3pPr marL="1828754" lvl="2" indent="-423323" algn="l">
              <a:lnSpc>
                <a:spcPct val="90000"/>
              </a:lnSpc>
              <a:spcBef>
                <a:spcPts val="533"/>
              </a:spcBef>
              <a:spcAft>
                <a:spcPts val="0"/>
              </a:spcAft>
              <a:buClr>
                <a:schemeClr val="dk1"/>
              </a:buClr>
              <a:buSzPts val="1400"/>
              <a:buChar char="•"/>
              <a:defRPr/>
            </a:lvl3pPr>
            <a:lvl4pPr marL="2438339" lvl="3" indent="-423323" algn="l">
              <a:lnSpc>
                <a:spcPct val="90000"/>
              </a:lnSpc>
              <a:spcBef>
                <a:spcPts val="533"/>
              </a:spcBef>
              <a:spcAft>
                <a:spcPts val="0"/>
              </a:spcAft>
              <a:buClr>
                <a:schemeClr val="dk1"/>
              </a:buClr>
              <a:buSzPts val="1400"/>
              <a:buChar char="•"/>
              <a:defRPr/>
            </a:lvl4pPr>
            <a:lvl5pPr marL="3047924" lvl="4" indent="-423323" algn="l">
              <a:lnSpc>
                <a:spcPct val="90000"/>
              </a:lnSpc>
              <a:spcBef>
                <a:spcPts val="533"/>
              </a:spcBef>
              <a:spcAft>
                <a:spcPts val="0"/>
              </a:spcAft>
              <a:buClr>
                <a:schemeClr val="dk1"/>
              </a:buClr>
              <a:buSzPts val="1400"/>
              <a:buChar char="•"/>
              <a:defRPr/>
            </a:lvl5pPr>
            <a:lvl6pPr marL="3657509" lvl="5" indent="-423323" algn="l">
              <a:lnSpc>
                <a:spcPct val="90000"/>
              </a:lnSpc>
              <a:spcBef>
                <a:spcPts val="533"/>
              </a:spcBef>
              <a:spcAft>
                <a:spcPts val="0"/>
              </a:spcAft>
              <a:buClr>
                <a:schemeClr val="dk1"/>
              </a:buClr>
              <a:buSzPts val="1400"/>
              <a:buChar char="•"/>
              <a:defRPr/>
            </a:lvl6pPr>
            <a:lvl7pPr marL="4267093" lvl="6" indent="-423323" algn="l">
              <a:lnSpc>
                <a:spcPct val="90000"/>
              </a:lnSpc>
              <a:spcBef>
                <a:spcPts val="533"/>
              </a:spcBef>
              <a:spcAft>
                <a:spcPts val="0"/>
              </a:spcAft>
              <a:buClr>
                <a:schemeClr val="dk1"/>
              </a:buClr>
              <a:buSzPts val="1400"/>
              <a:buChar char="•"/>
              <a:defRPr/>
            </a:lvl7pPr>
            <a:lvl8pPr marL="4876678" lvl="7" indent="-423323" algn="l">
              <a:lnSpc>
                <a:spcPct val="90000"/>
              </a:lnSpc>
              <a:spcBef>
                <a:spcPts val="533"/>
              </a:spcBef>
              <a:spcAft>
                <a:spcPts val="0"/>
              </a:spcAft>
              <a:buClr>
                <a:schemeClr val="dk1"/>
              </a:buClr>
              <a:buSzPts val="1400"/>
              <a:buChar char="•"/>
              <a:defRPr/>
            </a:lvl8pPr>
            <a:lvl9pPr marL="5486263" lvl="8" indent="-423323" algn="l">
              <a:lnSpc>
                <a:spcPct val="90000"/>
              </a:lnSpc>
              <a:spcBef>
                <a:spcPts val="533"/>
              </a:spcBef>
              <a:spcAft>
                <a:spcPts val="0"/>
              </a:spcAft>
              <a:buClr>
                <a:schemeClr val="dk1"/>
              </a:buClr>
              <a:buSzPts val="1400"/>
              <a:buChar char="•"/>
              <a:defRPr/>
            </a:lvl9pPr>
          </a:lstStyle>
          <a:p>
            <a:endParaRPr/>
          </a:p>
        </p:txBody>
      </p:sp>
    </p:spTree>
    <p:extLst>
      <p:ext uri="{BB962C8B-B14F-4D97-AF65-F5344CB8AC3E}">
        <p14:creationId xmlns:p14="http://schemas.microsoft.com/office/powerpoint/2010/main" val="2045912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1556792"/>
            <a:ext cx="10363200" cy="1683618"/>
          </a:xfrm>
        </p:spPr>
        <p:txBody>
          <a:bodyPr/>
          <a:lstStyle>
            <a:lvl1pPr algn="ctr">
              <a:defRPr b="1" baseline="0">
                <a:solidFill>
                  <a:srgbClr val="002060"/>
                </a:solidFill>
                <a:latin typeface="Verdana" panose="020B0604030504040204" pitchFamily="34" charset="0"/>
                <a:ea typeface="Verdana" panose="020B0604030504040204" pitchFamily="34" charset="0"/>
                <a:cs typeface="Verdana" panose="020B0604030504040204" pitchFamily="34" charset="0"/>
              </a:defRPr>
            </a:lvl1pPr>
          </a:lstStyle>
          <a:p>
            <a:r>
              <a:rPr lang="en-US" dirty="0"/>
              <a:t>Presentation Title</a:t>
            </a:r>
            <a:endParaRPr lang="en-GB" dirty="0"/>
          </a:p>
        </p:txBody>
      </p:sp>
      <p:sp>
        <p:nvSpPr>
          <p:cNvPr id="3" name="Subtitle 2"/>
          <p:cNvSpPr>
            <a:spLocks noGrp="1"/>
          </p:cNvSpPr>
          <p:nvPr>
            <p:ph type="subTitle" idx="1" hasCustomPrompt="1"/>
          </p:nvPr>
        </p:nvSpPr>
        <p:spPr>
          <a:xfrm>
            <a:off x="1828800" y="3356992"/>
            <a:ext cx="8534400" cy="1752600"/>
          </a:xfrm>
        </p:spPr>
        <p:txBody>
          <a:bodyPr/>
          <a:lstStyle>
            <a:lvl1pPr marL="0" indent="0" algn="ctr">
              <a:buNone/>
              <a:defRPr baseline="0">
                <a:solidFill>
                  <a:srgbClr val="002060"/>
                </a:solidFill>
                <a:latin typeface="Verdana" panose="020B0604030504040204" pitchFamily="34" charset="0"/>
                <a:ea typeface="Verdana" panose="020B0604030504040204" pitchFamily="34" charset="0"/>
                <a:cs typeface="Verdan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Facilitator name, date etc.</a:t>
            </a:r>
            <a:endParaRPr lang="en-GB" dirty="0"/>
          </a:p>
        </p:txBody>
      </p:sp>
      <p:pic>
        <p:nvPicPr>
          <p:cNvPr id="8" name="Picture 7"/>
          <p:cNvPicPr/>
          <p:nvPr userDrawn="1"/>
        </p:nvPicPr>
        <p:blipFill rotWithShape="1">
          <a:blip r:embed="rId2" cstate="screen">
            <a:extLst>
              <a:ext uri="{28A0092B-C50C-407E-A947-70E740481C1C}">
                <a14:useLocalDpi xmlns:a14="http://schemas.microsoft.com/office/drawing/2010/main"/>
              </a:ext>
            </a:extLst>
          </a:blip>
          <a:srcRect/>
          <a:stretch/>
        </p:blipFill>
        <p:spPr>
          <a:xfrm>
            <a:off x="0" y="2858"/>
            <a:ext cx="12192000" cy="1049879"/>
          </a:xfrm>
          <a:prstGeom prst="rect">
            <a:avLst/>
          </a:prstGeom>
        </p:spPr>
      </p:pic>
      <p:pic>
        <p:nvPicPr>
          <p:cNvPr id="9" name="Picture 8" descr="cid:5326877C-9390-451E-BFAA-C2875958CEAE@gateway.2wire.net"/>
          <p:cNvPicPr/>
          <p:nvPr userDrawn="1"/>
        </p:nvPicPr>
        <p:blipFill rotWithShape="1">
          <a:blip r:embed="rId3" r:link="rId4" cstate="screen">
            <a:extLst>
              <a:ext uri="{28A0092B-C50C-407E-A947-70E740481C1C}">
                <a14:useLocalDpi xmlns:a14="http://schemas.microsoft.com/office/drawing/2010/main"/>
              </a:ext>
            </a:extLst>
          </a:blip>
          <a:srcRect r="-236"/>
          <a:stretch>
            <a:fillRect/>
          </a:stretch>
        </p:blipFill>
        <p:spPr bwMode="auto">
          <a:xfrm>
            <a:off x="3215681" y="6309321"/>
            <a:ext cx="8997388" cy="516915"/>
          </a:xfrm>
          <a:prstGeom prst="rect">
            <a:avLst/>
          </a:prstGeom>
          <a:noFill/>
          <a:ln>
            <a:noFill/>
          </a:ln>
          <a:extLst>
            <a:ext uri="{53640926-AAD7-44D8-BBD7-CCE9431645EC}">
              <a14:shadowObscured xmlns:a14="http://schemas.microsoft.com/office/drawing/2010/main"/>
            </a:ext>
          </a:extLst>
        </p:spPr>
      </p:pic>
      <p:sp>
        <p:nvSpPr>
          <p:cNvPr id="12" name="TextBox 7"/>
          <p:cNvSpPr txBox="1">
            <a:spLocks noChangeArrowheads="1"/>
          </p:cNvSpPr>
          <p:nvPr userDrawn="1"/>
        </p:nvSpPr>
        <p:spPr bwMode="auto">
          <a:xfrm>
            <a:off x="3717330" y="5574432"/>
            <a:ext cx="475734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GB" altLang="en-US" sz="2400" dirty="0">
                <a:solidFill>
                  <a:srgbClr val="002060"/>
                </a:solidFill>
                <a:latin typeface="Verdana" panose="020B0604030504040204" pitchFamily="34" charset="0"/>
                <a:ea typeface="Verdana" panose="020B0604030504040204" pitchFamily="34" charset="0"/>
                <a:cs typeface="Verdana" panose="020B0604030504040204" pitchFamily="34" charset="0"/>
              </a:rPr>
              <a:t>@sparqs_scotland</a:t>
            </a:r>
          </a:p>
        </p:txBody>
      </p:sp>
      <p:pic>
        <p:nvPicPr>
          <p:cNvPr id="13" name="Picture 13" descr="P:\Design &amp; Publications\twitter-bird-light-bgs.png"/>
          <p:cNvPicPr>
            <a:picLocks noChangeAspect="1" noChangeArrowheads="1"/>
          </p:cNvPicPr>
          <p:nvPr userDrawn="1"/>
        </p:nvPicPr>
        <p:blipFill>
          <a:blip r:embed="rId5" cstate="screen">
            <a:extLst>
              <a:ext uri="{BEBA8EAE-BF5A-486C-A8C5-ECC9F3942E4B}">
                <a14:imgProps xmlns:a14="http://schemas.microsoft.com/office/drawing/2010/main">
                  <a14:imgLayer r:embed="rId6">
                    <a14:imgEffect>
                      <a14:brightnessContrast bright="-40000" contrast="-40000"/>
                    </a14:imgEffect>
                  </a14:imgLayer>
                </a14:imgProps>
              </a:ext>
              <a:ext uri="{28A0092B-C50C-407E-A947-70E740481C1C}">
                <a14:useLocalDpi xmlns:a14="http://schemas.microsoft.com/office/drawing/2010/main"/>
              </a:ext>
            </a:extLst>
          </a:blip>
          <a:srcRect/>
          <a:stretch>
            <a:fillRect/>
          </a:stretch>
        </p:blipFill>
        <p:spPr bwMode="auto">
          <a:xfrm>
            <a:off x="3514395" y="5486932"/>
            <a:ext cx="848883" cy="636662"/>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5"/>
          <p:cNvPicPr>
            <a:picLocks noChangeAspect="1"/>
          </p:cNvPicPr>
          <p:nvPr userDrawn="1"/>
        </p:nvPicPr>
        <p:blipFill>
          <a:blip r:embed="rId7" cstate="screen">
            <a:extLst>
              <a:ext uri="{28A0092B-C50C-407E-A947-70E740481C1C}">
                <a14:useLocalDpi xmlns:a14="http://schemas.microsoft.com/office/drawing/2010/main"/>
              </a:ext>
            </a:extLst>
          </a:blip>
          <a:stretch>
            <a:fillRect/>
          </a:stretch>
        </p:blipFill>
        <p:spPr>
          <a:xfrm>
            <a:off x="730086" y="5805264"/>
            <a:ext cx="2581605" cy="838378"/>
          </a:xfrm>
          <a:prstGeom prst="rect">
            <a:avLst/>
          </a:prstGeom>
        </p:spPr>
      </p:pic>
      <p:pic>
        <p:nvPicPr>
          <p:cNvPr id="18" name="Picture 17" descr="cid:5326877C-9390-451E-BFAA-C2875958CEAE@gateway.2wire.net"/>
          <p:cNvPicPr/>
          <p:nvPr userDrawn="1"/>
        </p:nvPicPr>
        <p:blipFill rotWithShape="1">
          <a:blip r:embed="rId8" r:link="rId4" cstate="screen">
            <a:extLst>
              <a:ext uri="{28A0092B-C50C-407E-A947-70E740481C1C}">
                <a14:useLocalDpi xmlns:a14="http://schemas.microsoft.com/office/drawing/2010/main"/>
              </a:ext>
            </a:extLst>
          </a:blip>
          <a:srcRect/>
          <a:stretch>
            <a:fillRect/>
          </a:stretch>
        </p:blipFill>
        <p:spPr bwMode="auto">
          <a:xfrm>
            <a:off x="-6019" y="6058313"/>
            <a:ext cx="533400" cy="66179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884879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i="0">
                <a:solidFill>
                  <a:srgbClr val="9C1560"/>
                </a:solidFill>
                <a:latin typeface="Arial" charset="0"/>
                <a:ea typeface="Arial" charset="0"/>
                <a:cs typeface="Arial" charset="0"/>
              </a:defRPr>
            </a:lvl1pPr>
          </a:lstStyle>
          <a:p>
            <a:r>
              <a:rPr lang="en-US"/>
              <a:t>Click to edit Master title style</a:t>
            </a:r>
          </a:p>
        </p:txBody>
      </p:sp>
      <p:sp>
        <p:nvSpPr>
          <p:cNvPr id="3" name="Date Placeholder 2"/>
          <p:cNvSpPr>
            <a:spLocks noGrp="1"/>
          </p:cNvSpPr>
          <p:nvPr>
            <p:ph type="dt" sz="half" idx="10"/>
          </p:nvPr>
        </p:nvSpPr>
        <p:spPr/>
        <p:txBody>
          <a:bodyPr/>
          <a:lstStyle/>
          <a:p>
            <a:fld id="{83E9979E-0392-A045-9AD8-6A00A424CCC1}" type="datetimeFigureOut">
              <a:rPr lang="en-US" smtClean="0"/>
              <a:t>8/9/2022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103F22-7CF2-8841-9164-EB2A60AC8AD6}" type="slidenum">
              <a:rPr lang="en-US" smtClean="0"/>
              <a:t>‹#›</a:t>
            </a:fld>
            <a:endParaRPr lang="en-US"/>
          </a:p>
        </p:txBody>
      </p:sp>
      <p:sp>
        <p:nvSpPr>
          <p:cNvPr id="7" name="Shape 60"/>
          <p:cNvSpPr>
            <a:spLocks noGrp="1"/>
          </p:cNvSpPr>
          <p:nvPr>
            <p:ph type="body" idx="1"/>
          </p:nvPr>
        </p:nvSpPr>
        <p:spPr>
          <a:xfrm>
            <a:off x="838200" y="1847850"/>
            <a:ext cx="10515600" cy="4351338"/>
          </a:xfrm>
          <a:prstGeom prst="rect">
            <a:avLst/>
          </a:prstGeom>
        </p:spPr>
        <p:txBody>
          <a:bodyPr>
            <a:normAutofit/>
          </a:bodyPr>
          <a:lstStyle>
            <a:lvl1pPr>
              <a:defRPr sz="2400" b="0" i="0">
                <a:solidFill>
                  <a:schemeClr val="tx1"/>
                </a:solidFill>
                <a:latin typeface="Arial" panose="020B0604020202020204" pitchFamily="34" charset="0"/>
                <a:cs typeface="Arial" panose="020B0604020202020204" pitchFamily="34" charset="0"/>
              </a:defRPr>
            </a:lvl1pPr>
          </a:lstStyle>
          <a:p>
            <a:pPr marL="228600" marR="0" lvl="0" indent="-228600" algn="l" defTabSz="914400" rtl="0" eaLnBrk="1" fontAlgn="auto" latinLnBrk="0" hangingPunct="1">
              <a:lnSpc>
                <a:spcPct val="150000"/>
              </a:lnSpc>
              <a:spcBef>
                <a:spcPts val="1000"/>
              </a:spcBef>
              <a:spcAft>
                <a:spcPts val="0"/>
              </a:spcAft>
              <a:buClrTx/>
              <a:buSzTx/>
              <a:buFont typeface="Arial"/>
              <a:buNone/>
              <a:tabLst/>
              <a:defRPr sz="1800"/>
            </a:pPr>
            <a:endParaRPr sz="2800">
              <a:latin typeface="Arial"/>
              <a:ea typeface="Arial"/>
              <a:cs typeface="Arial"/>
              <a:sym typeface="Arial"/>
            </a:endParaRPr>
          </a:p>
        </p:txBody>
      </p:sp>
    </p:spTree>
    <p:extLst>
      <p:ext uri="{BB962C8B-B14F-4D97-AF65-F5344CB8AC3E}">
        <p14:creationId xmlns:p14="http://schemas.microsoft.com/office/powerpoint/2010/main" val="24355171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8"/>
            <a:ext cx="8846773" cy="1354162"/>
          </a:xfrm>
        </p:spPr>
        <p:txBody>
          <a:bodyPr>
            <a:normAutofit/>
          </a:bodyPr>
          <a:lstStyle>
            <a:lvl1pPr algn="l">
              <a:defRPr sz="3600" b="0" baseline="0">
                <a:solidFill>
                  <a:srgbClr val="002060"/>
                </a:solidFill>
                <a:latin typeface="Verdana" panose="020B0604030504040204" pitchFamily="34" charset="0"/>
                <a:ea typeface="Verdana" panose="020B0604030504040204" pitchFamily="34" charset="0"/>
                <a:cs typeface="Verdana" panose="020B0604030504040204" pitchFamily="34" charset="0"/>
              </a:defRPr>
            </a:lvl1pPr>
          </a:lstStyle>
          <a:p>
            <a:r>
              <a:rPr lang="en-US" dirty="0"/>
              <a:t>Slide Title</a:t>
            </a:r>
            <a:endParaRPr lang="en-GB" dirty="0"/>
          </a:p>
        </p:txBody>
      </p:sp>
      <p:sp>
        <p:nvSpPr>
          <p:cNvPr id="3" name="Content Placeholder 2"/>
          <p:cNvSpPr>
            <a:spLocks noGrp="1"/>
          </p:cNvSpPr>
          <p:nvPr>
            <p:ph idx="1"/>
          </p:nvPr>
        </p:nvSpPr>
        <p:spPr>
          <a:xfrm>
            <a:off x="609600" y="1844824"/>
            <a:ext cx="10972800" cy="40324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11" name="Group 10"/>
          <p:cNvGrpSpPr/>
          <p:nvPr userDrawn="1"/>
        </p:nvGrpSpPr>
        <p:grpSpPr>
          <a:xfrm>
            <a:off x="0" y="6021288"/>
            <a:ext cx="12240683" cy="836872"/>
            <a:chOff x="2313341" y="6344818"/>
            <a:chExt cx="6830659" cy="513342"/>
          </a:xfrm>
        </p:grpSpPr>
        <p:pic>
          <p:nvPicPr>
            <p:cNvPr id="9" name="Picture 8"/>
            <p:cNvPicPr/>
            <p:nvPr userDrawn="1"/>
          </p:nvPicPr>
          <p:blipFill rotWithShape="1">
            <a:blip r:embed="rId2" cstate="screen">
              <a:extLst>
                <a:ext uri="{28A0092B-C50C-407E-A947-70E740481C1C}">
                  <a14:useLocalDpi xmlns:a14="http://schemas.microsoft.com/office/drawing/2010/main"/>
                </a:ext>
              </a:extLst>
            </a:blip>
            <a:srcRect/>
            <a:stretch/>
          </p:blipFill>
          <p:spPr>
            <a:xfrm>
              <a:off x="4002318" y="6344818"/>
              <a:ext cx="5141682" cy="513342"/>
            </a:xfrm>
            <a:prstGeom prst="rect">
              <a:avLst/>
            </a:prstGeom>
          </p:spPr>
        </p:pic>
        <p:pic>
          <p:nvPicPr>
            <p:cNvPr id="10" name="Picture 9"/>
            <p:cNvPicPr/>
            <p:nvPr userDrawn="1"/>
          </p:nvPicPr>
          <p:blipFill rotWithShape="1">
            <a:blip r:embed="rId3" cstate="screen">
              <a:extLst>
                <a:ext uri="{28A0092B-C50C-407E-A947-70E740481C1C}">
                  <a14:useLocalDpi xmlns:a14="http://schemas.microsoft.com/office/drawing/2010/main"/>
                </a:ext>
              </a:extLst>
            </a:blip>
            <a:srcRect/>
            <a:stretch/>
          </p:blipFill>
          <p:spPr>
            <a:xfrm>
              <a:off x="2313341" y="6344818"/>
              <a:ext cx="1688977" cy="513342"/>
            </a:xfrm>
            <a:prstGeom prst="rect">
              <a:avLst/>
            </a:prstGeom>
          </p:spPr>
        </p:pic>
      </p:grpSp>
      <p:sp>
        <p:nvSpPr>
          <p:cNvPr id="8" name="TextBox 7"/>
          <p:cNvSpPr txBox="1">
            <a:spLocks noChangeArrowheads="1"/>
          </p:cNvSpPr>
          <p:nvPr userDrawn="1"/>
        </p:nvSpPr>
        <p:spPr bwMode="auto">
          <a:xfrm>
            <a:off x="4024164" y="6212536"/>
            <a:ext cx="460798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GB" altLang="en-US" sz="2000" b="1" dirty="0">
                <a:solidFill>
                  <a:srgbClr val="002060"/>
                </a:solidFill>
                <a:latin typeface="Verdana" panose="020B0604030504040204" pitchFamily="34" charset="0"/>
                <a:ea typeface="Verdana" panose="020B0604030504040204" pitchFamily="34" charset="0"/>
                <a:cs typeface="Verdana" panose="020B0604030504040204" pitchFamily="34" charset="0"/>
              </a:rPr>
              <a:t>@sparqs_scotland</a:t>
            </a:r>
          </a:p>
        </p:txBody>
      </p:sp>
      <p:pic>
        <p:nvPicPr>
          <p:cNvPr id="13" name="Picture 13" descr="P:\Design &amp; Publications\twitter-bird-light-bgs.png"/>
          <p:cNvPicPr>
            <a:picLocks noChangeAspect="1" noChangeArrowheads="1"/>
          </p:cNvPicPr>
          <p:nvPr userDrawn="1"/>
        </p:nvPicPr>
        <p:blipFill>
          <a:blip r:embed="rId4" cstate="screen">
            <a:extLst>
              <a:ext uri="{BEBA8EAE-BF5A-486C-A8C5-ECC9F3942E4B}">
                <a14:imgProps xmlns:a14="http://schemas.microsoft.com/office/drawing/2010/main">
                  <a14:imgLayer r:embed="rId5">
                    <a14:imgEffect>
                      <a14:brightnessContrast bright="-40000" contrast="60000"/>
                    </a14:imgEffect>
                  </a14:imgLayer>
                </a14:imgProps>
              </a:ext>
              <a:ext uri="{28A0092B-C50C-407E-A947-70E740481C1C}">
                <a14:useLocalDpi xmlns:a14="http://schemas.microsoft.com/office/drawing/2010/main"/>
              </a:ext>
            </a:extLst>
          </a:blip>
          <a:srcRect/>
          <a:stretch>
            <a:fillRect/>
          </a:stretch>
        </p:blipFill>
        <p:spPr bwMode="auto">
          <a:xfrm>
            <a:off x="3503712" y="6032698"/>
            <a:ext cx="1040904" cy="780678"/>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9648395" y="433074"/>
            <a:ext cx="2351584" cy="763678"/>
          </a:xfrm>
          <a:prstGeom prst="rect">
            <a:avLst/>
          </a:prstGeom>
        </p:spPr>
      </p:pic>
    </p:spTree>
    <p:extLst>
      <p:ext uri="{BB962C8B-B14F-4D97-AF65-F5344CB8AC3E}">
        <p14:creationId xmlns:p14="http://schemas.microsoft.com/office/powerpoint/2010/main" val="3260667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5E4E04-FA3B-4CC2-B22B-1F4522E7061B}" type="datetimeFigureOut">
              <a:rPr lang="en-GB" smtClean="0"/>
              <a:t>09/08/2022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F3B817E-3006-4DA7-AB2F-F4226486F436}" type="slidenum">
              <a:rPr lang="en-GB" smtClean="0"/>
              <a:t>‹#›</a:t>
            </a:fld>
            <a:endParaRPr lang="en-GB" dirty="0"/>
          </a:p>
        </p:txBody>
      </p:sp>
      <p:grpSp>
        <p:nvGrpSpPr>
          <p:cNvPr id="7" name="Group 6"/>
          <p:cNvGrpSpPr/>
          <p:nvPr userDrawn="1"/>
        </p:nvGrpSpPr>
        <p:grpSpPr>
          <a:xfrm>
            <a:off x="0" y="6021288"/>
            <a:ext cx="12240683" cy="836872"/>
            <a:chOff x="2313341" y="6344818"/>
            <a:chExt cx="6830659" cy="513342"/>
          </a:xfrm>
        </p:grpSpPr>
        <p:pic>
          <p:nvPicPr>
            <p:cNvPr id="8" name="Picture 7"/>
            <p:cNvPicPr/>
            <p:nvPr userDrawn="1"/>
          </p:nvPicPr>
          <p:blipFill rotWithShape="1">
            <a:blip r:embed="rId2" cstate="screen">
              <a:extLst>
                <a:ext uri="{28A0092B-C50C-407E-A947-70E740481C1C}">
                  <a14:useLocalDpi xmlns:a14="http://schemas.microsoft.com/office/drawing/2010/main"/>
                </a:ext>
              </a:extLst>
            </a:blip>
            <a:srcRect/>
            <a:stretch/>
          </p:blipFill>
          <p:spPr>
            <a:xfrm>
              <a:off x="4002318" y="6344818"/>
              <a:ext cx="5141682" cy="513342"/>
            </a:xfrm>
            <a:prstGeom prst="rect">
              <a:avLst/>
            </a:prstGeom>
          </p:spPr>
        </p:pic>
        <p:pic>
          <p:nvPicPr>
            <p:cNvPr id="9" name="Picture 8"/>
            <p:cNvPicPr/>
            <p:nvPr userDrawn="1"/>
          </p:nvPicPr>
          <p:blipFill rotWithShape="1">
            <a:blip r:embed="rId3" cstate="screen">
              <a:extLst>
                <a:ext uri="{28A0092B-C50C-407E-A947-70E740481C1C}">
                  <a14:useLocalDpi xmlns:a14="http://schemas.microsoft.com/office/drawing/2010/main"/>
                </a:ext>
              </a:extLst>
            </a:blip>
            <a:srcRect/>
            <a:stretch/>
          </p:blipFill>
          <p:spPr>
            <a:xfrm>
              <a:off x="2313341" y="6344818"/>
              <a:ext cx="1688977" cy="513342"/>
            </a:xfrm>
            <a:prstGeom prst="rect">
              <a:avLst/>
            </a:prstGeom>
          </p:spPr>
        </p:pic>
      </p:grpSp>
      <p:sp>
        <p:nvSpPr>
          <p:cNvPr id="10" name="TextBox 9"/>
          <p:cNvSpPr txBox="1">
            <a:spLocks noChangeArrowheads="1"/>
          </p:cNvSpPr>
          <p:nvPr userDrawn="1"/>
        </p:nvSpPr>
        <p:spPr bwMode="auto">
          <a:xfrm>
            <a:off x="3931431" y="6184969"/>
            <a:ext cx="4607984"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GB" altLang="en-US" sz="2000" b="1" dirty="0">
                <a:solidFill>
                  <a:srgbClr val="002060"/>
                </a:solidFill>
                <a:latin typeface="Verdana" panose="020B0604030504040204" pitchFamily="34" charset="0"/>
                <a:ea typeface="Verdana" panose="020B0604030504040204" pitchFamily="34" charset="0"/>
                <a:cs typeface="Verdana" panose="020B0604030504040204" pitchFamily="34" charset="0"/>
              </a:rPr>
              <a:t>@sparqs_scotland</a:t>
            </a:r>
          </a:p>
          <a:p>
            <a:pPr algn="l" eaLnBrk="1" hangingPunct="1">
              <a:defRPr/>
            </a:pPr>
            <a:r>
              <a:rPr lang="en-GB" altLang="en-US" sz="2000" b="1" dirty="0">
                <a:solidFill>
                  <a:srgbClr val="002060"/>
                </a:solidFill>
                <a:latin typeface="Verdana" panose="020B0604030504040204" pitchFamily="34" charset="0"/>
                <a:ea typeface="Verdana" panose="020B0604030504040204" pitchFamily="34" charset="0"/>
                <a:cs typeface="Verdana" panose="020B0604030504040204" pitchFamily="34" charset="0"/>
              </a:rPr>
              <a:t>   </a:t>
            </a:r>
          </a:p>
        </p:txBody>
      </p:sp>
      <p:pic>
        <p:nvPicPr>
          <p:cNvPr id="11" name="Picture 13" descr="P:\Design &amp; Publications\twitter-bird-light-bgs.png"/>
          <p:cNvPicPr>
            <a:picLocks noChangeAspect="1" noChangeArrowheads="1"/>
          </p:cNvPicPr>
          <p:nvPr userDrawn="1"/>
        </p:nvPicPr>
        <p:blipFill>
          <a:blip r:embed="rId4" cstate="screen">
            <a:extLst>
              <a:ext uri="{BEBA8EAE-BF5A-486C-A8C5-ECC9F3942E4B}">
                <a14:imgProps xmlns:a14="http://schemas.microsoft.com/office/drawing/2010/main">
                  <a14:imgLayer r:embed="rId5">
                    <a14:imgEffect>
                      <a14:brightnessContrast bright="-40000" contrast="60000"/>
                    </a14:imgEffect>
                  </a14:imgLayer>
                </a14:imgProps>
              </a:ext>
              <a:ext uri="{28A0092B-C50C-407E-A947-70E740481C1C}">
                <a14:useLocalDpi xmlns:a14="http://schemas.microsoft.com/office/drawing/2010/main"/>
              </a:ext>
            </a:extLst>
          </a:blip>
          <a:srcRect/>
          <a:stretch>
            <a:fillRect/>
          </a:stretch>
        </p:blipFill>
        <p:spPr bwMode="auto">
          <a:xfrm>
            <a:off x="3503712" y="6032698"/>
            <a:ext cx="1040904" cy="780678"/>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9648395" y="433074"/>
            <a:ext cx="2351584" cy="763678"/>
          </a:xfrm>
          <a:prstGeom prst="rect">
            <a:avLst/>
          </a:prstGeom>
        </p:spPr>
      </p:pic>
    </p:spTree>
    <p:extLst>
      <p:ext uri="{BB962C8B-B14F-4D97-AF65-F5344CB8AC3E}">
        <p14:creationId xmlns:p14="http://schemas.microsoft.com/office/powerpoint/2010/main" val="7166757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846773" cy="1143000"/>
          </a:xfrm>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35E4E04-FA3B-4CC2-B22B-1F4522E7061B}" type="datetimeFigureOut">
              <a:rPr lang="en-GB" smtClean="0"/>
              <a:t>09/08/2022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F3B817E-3006-4DA7-AB2F-F4226486F436}" type="slidenum">
              <a:rPr lang="en-GB" smtClean="0"/>
              <a:t>‹#›</a:t>
            </a:fld>
            <a:endParaRPr lang="en-GB" dirty="0"/>
          </a:p>
        </p:txBody>
      </p:sp>
      <p:grpSp>
        <p:nvGrpSpPr>
          <p:cNvPr id="9" name="Group 8"/>
          <p:cNvGrpSpPr/>
          <p:nvPr userDrawn="1"/>
        </p:nvGrpSpPr>
        <p:grpSpPr>
          <a:xfrm>
            <a:off x="0" y="6021288"/>
            <a:ext cx="12240683" cy="836872"/>
            <a:chOff x="2313341" y="6344818"/>
            <a:chExt cx="6830659" cy="513342"/>
          </a:xfrm>
        </p:grpSpPr>
        <p:pic>
          <p:nvPicPr>
            <p:cNvPr id="10" name="Picture 9"/>
            <p:cNvPicPr/>
            <p:nvPr userDrawn="1"/>
          </p:nvPicPr>
          <p:blipFill rotWithShape="1">
            <a:blip r:embed="rId2" cstate="screen">
              <a:extLst>
                <a:ext uri="{28A0092B-C50C-407E-A947-70E740481C1C}">
                  <a14:useLocalDpi xmlns:a14="http://schemas.microsoft.com/office/drawing/2010/main"/>
                </a:ext>
              </a:extLst>
            </a:blip>
            <a:srcRect/>
            <a:stretch/>
          </p:blipFill>
          <p:spPr>
            <a:xfrm>
              <a:off x="4002318" y="6344818"/>
              <a:ext cx="5141682" cy="513342"/>
            </a:xfrm>
            <a:prstGeom prst="rect">
              <a:avLst/>
            </a:prstGeom>
          </p:spPr>
        </p:pic>
        <p:pic>
          <p:nvPicPr>
            <p:cNvPr id="11" name="Picture 10"/>
            <p:cNvPicPr/>
            <p:nvPr userDrawn="1"/>
          </p:nvPicPr>
          <p:blipFill rotWithShape="1">
            <a:blip r:embed="rId3" cstate="screen">
              <a:extLst>
                <a:ext uri="{28A0092B-C50C-407E-A947-70E740481C1C}">
                  <a14:useLocalDpi xmlns:a14="http://schemas.microsoft.com/office/drawing/2010/main"/>
                </a:ext>
              </a:extLst>
            </a:blip>
            <a:srcRect/>
            <a:stretch/>
          </p:blipFill>
          <p:spPr>
            <a:xfrm>
              <a:off x="2313341" y="6344818"/>
              <a:ext cx="1688977" cy="513342"/>
            </a:xfrm>
            <a:prstGeom prst="rect">
              <a:avLst/>
            </a:prstGeom>
          </p:spPr>
        </p:pic>
      </p:grpSp>
      <p:sp>
        <p:nvSpPr>
          <p:cNvPr id="12" name="TextBox 11"/>
          <p:cNvSpPr txBox="1">
            <a:spLocks noChangeArrowheads="1"/>
          </p:cNvSpPr>
          <p:nvPr userDrawn="1"/>
        </p:nvSpPr>
        <p:spPr bwMode="auto">
          <a:xfrm>
            <a:off x="3931431" y="6219665"/>
            <a:ext cx="460798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GB" altLang="en-US" sz="2000" b="1" dirty="0">
                <a:solidFill>
                  <a:srgbClr val="002060"/>
                </a:solidFill>
                <a:latin typeface="Verdana" panose="020B0604030504040204" pitchFamily="34" charset="0"/>
                <a:ea typeface="Verdana" panose="020B0604030504040204" pitchFamily="34" charset="0"/>
                <a:cs typeface="Verdana" panose="020B0604030504040204" pitchFamily="34" charset="0"/>
              </a:rPr>
              <a:t>@sparqs_scotland</a:t>
            </a:r>
          </a:p>
        </p:txBody>
      </p:sp>
      <p:pic>
        <p:nvPicPr>
          <p:cNvPr id="13" name="Picture 13" descr="P:\Design &amp; Publications\twitter-bird-light-bgs.png"/>
          <p:cNvPicPr>
            <a:picLocks noChangeAspect="1" noChangeArrowheads="1"/>
          </p:cNvPicPr>
          <p:nvPr userDrawn="1"/>
        </p:nvPicPr>
        <p:blipFill>
          <a:blip r:embed="rId4" cstate="screen">
            <a:extLst>
              <a:ext uri="{BEBA8EAE-BF5A-486C-A8C5-ECC9F3942E4B}">
                <a14:imgProps xmlns:a14="http://schemas.microsoft.com/office/drawing/2010/main">
                  <a14:imgLayer r:embed="rId5">
                    <a14:imgEffect>
                      <a14:brightnessContrast bright="-40000" contrast="60000"/>
                    </a14:imgEffect>
                  </a14:imgLayer>
                </a14:imgProps>
              </a:ext>
              <a:ext uri="{28A0092B-C50C-407E-A947-70E740481C1C}">
                <a14:useLocalDpi xmlns:a14="http://schemas.microsoft.com/office/drawing/2010/main"/>
              </a:ext>
            </a:extLst>
          </a:blip>
          <a:srcRect/>
          <a:stretch>
            <a:fillRect/>
          </a:stretch>
        </p:blipFill>
        <p:spPr bwMode="auto">
          <a:xfrm>
            <a:off x="3503712" y="6032698"/>
            <a:ext cx="1040904" cy="780678"/>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9648395" y="433074"/>
            <a:ext cx="2351584" cy="763678"/>
          </a:xfrm>
          <a:prstGeom prst="rect">
            <a:avLst/>
          </a:prstGeom>
        </p:spPr>
      </p:pic>
    </p:spTree>
    <p:extLst>
      <p:ext uri="{BB962C8B-B14F-4D97-AF65-F5344CB8AC3E}">
        <p14:creationId xmlns:p14="http://schemas.microsoft.com/office/powerpoint/2010/main" val="119108996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846773" cy="1143000"/>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35E4E04-FA3B-4CC2-B22B-1F4522E7061B}" type="datetimeFigureOut">
              <a:rPr lang="en-GB" smtClean="0"/>
              <a:t>09/08/2022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FF3B817E-3006-4DA7-AB2F-F4226486F436}" type="slidenum">
              <a:rPr lang="en-GB" smtClean="0"/>
              <a:t>‹#›</a:t>
            </a:fld>
            <a:endParaRPr lang="en-GB" dirty="0"/>
          </a:p>
        </p:txBody>
      </p:sp>
      <p:grpSp>
        <p:nvGrpSpPr>
          <p:cNvPr id="10" name="Group 9"/>
          <p:cNvGrpSpPr/>
          <p:nvPr userDrawn="1"/>
        </p:nvGrpSpPr>
        <p:grpSpPr>
          <a:xfrm>
            <a:off x="0" y="6021288"/>
            <a:ext cx="12240683" cy="836872"/>
            <a:chOff x="2313341" y="6344818"/>
            <a:chExt cx="6830659" cy="513342"/>
          </a:xfrm>
        </p:grpSpPr>
        <p:pic>
          <p:nvPicPr>
            <p:cNvPr id="11" name="Picture 10"/>
            <p:cNvPicPr/>
            <p:nvPr userDrawn="1"/>
          </p:nvPicPr>
          <p:blipFill rotWithShape="1">
            <a:blip r:embed="rId2" cstate="screen">
              <a:extLst>
                <a:ext uri="{28A0092B-C50C-407E-A947-70E740481C1C}">
                  <a14:useLocalDpi xmlns:a14="http://schemas.microsoft.com/office/drawing/2010/main"/>
                </a:ext>
              </a:extLst>
            </a:blip>
            <a:srcRect/>
            <a:stretch/>
          </p:blipFill>
          <p:spPr>
            <a:xfrm>
              <a:off x="4002318" y="6344818"/>
              <a:ext cx="5141682" cy="513342"/>
            </a:xfrm>
            <a:prstGeom prst="rect">
              <a:avLst/>
            </a:prstGeom>
          </p:spPr>
        </p:pic>
        <p:pic>
          <p:nvPicPr>
            <p:cNvPr id="12" name="Picture 11"/>
            <p:cNvPicPr/>
            <p:nvPr userDrawn="1"/>
          </p:nvPicPr>
          <p:blipFill rotWithShape="1">
            <a:blip r:embed="rId3" cstate="screen">
              <a:extLst>
                <a:ext uri="{28A0092B-C50C-407E-A947-70E740481C1C}">
                  <a14:useLocalDpi xmlns:a14="http://schemas.microsoft.com/office/drawing/2010/main"/>
                </a:ext>
              </a:extLst>
            </a:blip>
            <a:srcRect/>
            <a:stretch/>
          </p:blipFill>
          <p:spPr>
            <a:xfrm>
              <a:off x="2313341" y="6344818"/>
              <a:ext cx="1688977" cy="513342"/>
            </a:xfrm>
            <a:prstGeom prst="rect">
              <a:avLst/>
            </a:prstGeom>
          </p:spPr>
        </p:pic>
      </p:grpSp>
      <p:sp>
        <p:nvSpPr>
          <p:cNvPr id="13" name="TextBox 12"/>
          <p:cNvSpPr txBox="1">
            <a:spLocks noChangeArrowheads="1"/>
          </p:cNvSpPr>
          <p:nvPr userDrawn="1"/>
        </p:nvSpPr>
        <p:spPr bwMode="auto">
          <a:xfrm>
            <a:off x="3889375" y="6229419"/>
            <a:ext cx="4607984"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GB" altLang="en-US" sz="2000" b="1" dirty="0">
                <a:solidFill>
                  <a:srgbClr val="002060"/>
                </a:solidFill>
                <a:latin typeface="Verdana" panose="020B0604030504040204" pitchFamily="34" charset="0"/>
                <a:ea typeface="Verdana" panose="020B0604030504040204" pitchFamily="34" charset="0"/>
                <a:cs typeface="Verdana" panose="020B0604030504040204" pitchFamily="34" charset="0"/>
              </a:rPr>
              <a:t>@sparqs_scotland</a:t>
            </a:r>
          </a:p>
          <a:p>
            <a:pPr algn="l" eaLnBrk="1" hangingPunct="1">
              <a:defRPr/>
            </a:pPr>
            <a:r>
              <a:rPr lang="en-GB" altLang="en-US" sz="2000" b="1" dirty="0">
                <a:solidFill>
                  <a:srgbClr val="002060"/>
                </a:solidFill>
                <a:latin typeface="Verdana" panose="020B0604030504040204" pitchFamily="34" charset="0"/>
                <a:ea typeface="Verdana" panose="020B0604030504040204" pitchFamily="34" charset="0"/>
                <a:cs typeface="Verdana" panose="020B0604030504040204" pitchFamily="34" charset="0"/>
              </a:rPr>
              <a:t>  </a:t>
            </a:r>
          </a:p>
        </p:txBody>
      </p:sp>
      <p:pic>
        <p:nvPicPr>
          <p:cNvPr id="14" name="Picture 13" descr="P:\Design &amp; Publications\twitter-bird-light-bgs.png"/>
          <p:cNvPicPr>
            <a:picLocks noChangeAspect="1" noChangeArrowheads="1"/>
          </p:cNvPicPr>
          <p:nvPr userDrawn="1"/>
        </p:nvPicPr>
        <p:blipFill>
          <a:blip r:embed="rId4" cstate="screen">
            <a:extLst>
              <a:ext uri="{BEBA8EAE-BF5A-486C-A8C5-ECC9F3942E4B}">
                <a14:imgProps xmlns:a14="http://schemas.microsoft.com/office/drawing/2010/main">
                  <a14:imgLayer r:embed="rId5">
                    <a14:imgEffect>
                      <a14:brightnessContrast bright="-40000" contrast="60000"/>
                    </a14:imgEffect>
                  </a14:imgLayer>
                </a14:imgProps>
              </a:ext>
              <a:ext uri="{28A0092B-C50C-407E-A947-70E740481C1C}">
                <a14:useLocalDpi xmlns:a14="http://schemas.microsoft.com/office/drawing/2010/main"/>
              </a:ext>
            </a:extLst>
          </a:blip>
          <a:srcRect/>
          <a:stretch>
            <a:fillRect/>
          </a:stretch>
        </p:blipFill>
        <p:spPr bwMode="auto">
          <a:xfrm>
            <a:off x="3503712" y="6032698"/>
            <a:ext cx="1040904" cy="780678"/>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9648395" y="433074"/>
            <a:ext cx="2351584" cy="763678"/>
          </a:xfrm>
          <a:prstGeom prst="rect">
            <a:avLst/>
          </a:prstGeom>
        </p:spPr>
      </p:pic>
    </p:spTree>
    <p:extLst>
      <p:ext uri="{BB962C8B-B14F-4D97-AF65-F5344CB8AC3E}">
        <p14:creationId xmlns:p14="http://schemas.microsoft.com/office/powerpoint/2010/main" val="16140090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846773" cy="1143000"/>
          </a:xfrm>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535E4E04-FA3B-4CC2-B22B-1F4522E7061B}" type="datetimeFigureOut">
              <a:rPr lang="en-GB" smtClean="0"/>
              <a:t>09/08/2022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FF3B817E-3006-4DA7-AB2F-F4226486F436}" type="slidenum">
              <a:rPr lang="en-GB" smtClean="0"/>
              <a:t>‹#›</a:t>
            </a:fld>
            <a:endParaRPr lang="en-GB" dirty="0"/>
          </a:p>
        </p:txBody>
      </p:sp>
      <p:grpSp>
        <p:nvGrpSpPr>
          <p:cNvPr id="6" name="Group 5"/>
          <p:cNvGrpSpPr/>
          <p:nvPr userDrawn="1"/>
        </p:nvGrpSpPr>
        <p:grpSpPr>
          <a:xfrm>
            <a:off x="0" y="6021288"/>
            <a:ext cx="12240683" cy="836872"/>
            <a:chOff x="2313341" y="6344818"/>
            <a:chExt cx="6830659" cy="513342"/>
          </a:xfrm>
        </p:grpSpPr>
        <p:pic>
          <p:nvPicPr>
            <p:cNvPr id="7" name="Picture 6"/>
            <p:cNvPicPr/>
            <p:nvPr userDrawn="1"/>
          </p:nvPicPr>
          <p:blipFill rotWithShape="1">
            <a:blip r:embed="rId2" cstate="screen">
              <a:extLst>
                <a:ext uri="{28A0092B-C50C-407E-A947-70E740481C1C}">
                  <a14:useLocalDpi xmlns:a14="http://schemas.microsoft.com/office/drawing/2010/main"/>
                </a:ext>
              </a:extLst>
            </a:blip>
            <a:srcRect/>
            <a:stretch/>
          </p:blipFill>
          <p:spPr>
            <a:xfrm>
              <a:off x="4002318" y="6344818"/>
              <a:ext cx="5141682" cy="513342"/>
            </a:xfrm>
            <a:prstGeom prst="rect">
              <a:avLst/>
            </a:prstGeom>
          </p:spPr>
        </p:pic>
        <p:pic>
          <p:nvPicPr>
            <p:cNvPr id="8" name="Picture 7"/>
            <p:cNvPicPr/>
            <p:nvPr userDrawn="1"/>
          </p:nvPicPr>
          <p:blipFill rotWithShape="1">
            <a:blip r:embed="rId3" cstate="screen">
              <a:extLst>
                <a:ext uri="{28A0092B-C50C-407E-A947-70E740481C1C}">
                  <a14:useLocalDpi xmlns:a14="http://schemas.microsoft.com/office/drawing/2010/main"/>
                </a:ext>
              </a:extLst>
            </a:blip>
            <a:srcRect/>
            <a:stretch/>
          </p:blipFill>
          <p:spPr>
            <a:xfrm>
              <a:off x="2313341" y="6344818"/>
              <a:ext cx="1688977" cy="513342"/>
            </a:xfrm>
            <a:prstGeom prst="rect">
              <a:avLst/>
            </a:prstGeom>
          </p:spPr>
        </p:pic>
      </p:grpSp>
      <p:sp>
        <p:nvSpPr>
          <p:cNvPr id="9" name="TextBox 8"/>
          <p:cNvSpPr txBox="1">
            <a:spLocks noChangeArrowheads="1"/>
          </p:cNvSpPr>
          <p:nvPr userDrawn="1"/>
        </p:nvSpPr>
        <p:spPr bwMode="auto">
          <a:xfrm>
            <a:off x="3925693" y="6219665"/>
            <a:ext cx="460798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GB" altLang="en-US" sz="2000" b="1" dirty="0">
                <a:solidFill>
                  <a:srgbClr val="002060"/>
                </a:solidFill>
                <a:latin typeface="Verdana" panose="020B0604030504040204" pitchFamily="34" charset="0"/>
                <a:ea typeface="Verdana" panose="020B0604030504040204" pitchFamily="34" charset="0"/>
                <a:cs typeface="Verdana" panose="020B0604030504040204" pitchFamily="34" charset="0"/>
              </a:rPr>
              <a:t>@sparqs_scotland</a:t>
            </a:r>
          </a:p>
        </p:txBody>
      </p:sp>
      <p:pic>
        <p:nvPicPr>
          <p:cNvPr id="10" name="Picture 13" descr="P:\Design &amp; Publications\twitter-bird-light-bgs.png"/>
          <p:cNvPicPr>
            <a:picLocks noChangeAspect="1" noChangeArrowheads="1"/>
          </p:cNvPicPr>
          <p:nvPr userDrawn="1"/>
        </p:nvPicPr>
        <p:blipFill>
          <a:blip r:embed="rId4" cstate="screen">
            <a:extLst>
              <a:ext uri="{BEBA8EAE-BF5A-486C-A8C5-ECC9F3942E4B}">
                <a14:imgProps xmlns:a14="http://schemas.microsoft.com/office/drawing/2010/main">
                  <a14:imgLayer r:embed="rId5">
                    <a14:imgEffect>
                      <a14:brightnessContrast bright="-40000" contrast="60000"/>
                    </a14:imgEffect>
                  </a14:imgLayer>
                </a14:imgProps>
              </a:ext>
              <a:ext uri="{28A0092B-C50C-407E-A947-70E740481C1C}">
                <a14:useLocalDpi xmlns:a14="http://schemas.microsoft.com/office/drawing/2010/main"/>
              </a:ext>
            </a:extLst>
          </a:blip>
          <a:srcRect/>
          <a:stretch>
            <a:fillRect/>
          </a:stretch>
        </p:blipFill>
        <p:spPr bwMode="auto">
          <a:xfrm>
            <a:off x="3503712" y="6032698"/>
            <a:ext cx="1040904" cy="780678"/>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9648395" y="433074"/>
            <a:ext cx="2351584" cy="763678"/>
          </a:xfrm>
          <a:prstGeom prst="rect">
            <a:avLst/>
          </a:prstGeom>
        </p:spPr>
      </p:pic>
    </p:spTree>
    <p:extLst>
      <p:ext uri="{BB962C8B-B14F-4D97-AF65-F5344CB8AC3E}">
        <p14:creationId xmlns:p14="http://schemas.microsoft.com/office/powerpoint/2010/main" val="281153692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5E4E04-FA3B-4CC2-B22B-1F4522E7061B}" type="datetimeFigureOut">
              <a:rPr lang="en-GB" smtClean="0"/>
              <a:t>09/08/2022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FF3B817E-3006-4DA7-AB2F-F4226486F436}" type="slidenum">
              <a:rPr lang="en-GB" smtClean="0"/>
              <a:t>‹#›</a:t>
            </a:fld>
            <a:endParaRPr lang="en-GB" dirty="0"/>
          </a:p>
        </p:txBody>
      </p:sp>
      <p:grpSp>
        <p:nvGrpSpPr>
          <p:cNvPr id="5" name="Group 4"/>
          <p:cNvGrpSpPr/>
          <p:nvPr userDrawn="1"/>
        </p:nvGrpSpPr>
        <p:grpSpPr>
          <a:xfrm>
            <a:off x="0" y="6021288"/>
            <a:ext cx="12240683" cy="836872"/>
            <a:chOff x="2313341" y="6344818"/>
            <a:chExt cx="6830659" cy="513342"/>
          </a:xfrm>
        </p:grpSpPr>
        <p:pic>
          <p:nvPicPr>
            <p:cNvPr id="6" name="Picture 5"/>
            <p:cNvPicPr/>
            <p:nvPr userDrawn="1"/>
          </p:nvPicPr>
          <p:blipFill rotWithShape="1">
            <a:blip r:embed="rId2" cstate="screen">
              <a:extLst>
                <a:ext uri="{28A0092B-C50C-407E-A947-70E740481C1C}">
                  <a14:useLocalDpi xmlns:a14="http://schemas.microsoft.com/office/drawing/2010/main"/>
                </a:ext>
              </a:extLst>
            </a:blip>
            <a:srcRect/>
            <a:stretch/>
          </p:blipFill>
          <p:spPr>
            <a:xfrm>
              <a:off x="4002318" y="6344818"/>
              <a:ext cx="5141682" cy="513342"/>
            </a:xfrm>
            <a:prstGeom prst="rect">
              <a:avLst/>
            </a:prstGeom>
          </p:spPr>
        </p:pic>
        <p:pic>
          <p:nvPicPr>
            <p:cNvPr id="7" name="Picture 6"/>
            <p:cNvPicPr/>
            <p:nvPr userDrawn="1"/>
          </p:nvPicPr>
          <p:blipFill rotWithShape="1">
            <a:blip r:embed="rId3" cstate="screen">
              <a:extLst>
                <a:ext uri="{28A0092B-C50C-407E-A947-70E740481C1C}">
                  <a14:useLocalDpi xmlns:a14="http://schemas.microsoft.com/office/drawing/2010/main"/>
                </a:ext>
              </a:extLst>
            </a:blip>
            <a:srcRect/>
            <a:stretch/>
          </p:blipFill>
          <p:spPr>
            <a:xfrm>
              <a:off x="2313341" y="6344818"/>
              <a:ext cx="1688977" cy="513342"/>
            </a:xfrm>
            <a:prstGeom prst="rect">
              <a:avLst/>
            </a:prstGeom>
          </p:spPr>
        </p:pic>
      </p:grpSp>
      <p:sp>
        <p:nvSpPr>
          <p:cNvPr id="8" name="TextBox 7"/>
          <p:cNvSpPr txBox="1">
            <a:spLocks noChangeArrowheads="1"/>
          </p:cNvSpPr>
          <p:nvPr userDrawn="1"/>
        </p:nvSpPr>
        <p:spPr bwMode="auto">
          <a:xfrm>
            <a:off x="3940905" y="6184969"/>
            <a:ext cx="4607984"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GB" altLang="en-US" sz="2000" b="1" dirty="0">
                <a:solidFill>
                  <a:srgbClr val="002060"/>
                </a:solidFill>
                <a:latin typeface="Verdana" panose="020B0604030504040204" pitchFamily="34" charset="0"/>
                <a:ea typeface="Verdana" panose="020B0604030504040204" pitchFamily="34" charset="0"/>
                <a:cs typeface="Verdana" panose="020B0604030504040204" pitchFamily="34" charset="0"/>
              </a:rPr>
              <a:t>@sparqs_scotland</a:t>
            </a:r>
          </a:p>
          <a:p>
            <a:pPr algn="l" eaLnBrk="1" hangingPunct="1">
              <a:defRPr/>
            </a:pPr>
            <a:r>
              <a:rPr lang="en-GB" altLang="en-US" sz="2000" b="1" dirty="0">
                <a:solidFill>
                  <a:srgbClr val="002060"/>
                </a:solidFill>
                <a:latin typeface="Verdana" panose="020B0604030504040204" pitchFamily="34" charset="0"/>
                <a:ea typeface="Verdana" panose="020B0604030504040204" pitchFamily="34" charset="0"/>
                <a:cs typeface="Verdana" panose="020B0604030504040204" pitchFamily="34" charset="0"/>
              </a:rPr>
              <a:t> </a:t>
            </a:r>
          </a:p>
        </p:txBody>
      </p:sp>
      <p:pic>
        <p:nvPicPr>
          <p:cNvPr id="9" name="Picture 13" descr="P:\Design &amp; Publications\twitter-bird-light-bgs.png"/>
          <p:cNvPicPr>
            <a:picLocks noChangeAspect="1" noChangeArrowheads="1"/>
          </p:cNvPicPr>
          <p:nvPr userDrawn="1"/>
        </p:nvPicPr>
        <p:blipFill>
          <a:blip r:embed="rId4" cstate="screen">
            <a:extLst>
              <a:ext uri="{BEBA8EAE-BF5A-486C-A8C5-ECC9F3942E4B}">
                <a14:imgProps xmlns:a14="http://schemas.microsoft.com/office/drawing/2010/main">
                  <a14:imgLayer r:embed="rId5">
                    <a14:imgEffect>
                      <a14:brightnessContrast bright="-40000" contrast="60000"/>
                    </a14:imgEffect>
                  </a14:imgLayer>
                </a14:imgProps>
              </a:ext>
              <a:ext uri="{28A0092B-C50C-407E-A947-70E740481C1C}">
                <a14:useLocalDpi xmlns:a14="http://schemas.microsoft.com/office/drawing/2010/main"/>
              </a:ext>
            </a:extLst>
          </a:blip>
          <a:srcRect/>
          <a:stretch>
            <a:fillRect/>
          </a:stretch>
        </p:blipFill>
        <p:spPr bwMode="auto">
          <a:xfrm>
            <a:off x="3503712" y="6032698"/>
            <a:ext cx="1040904" cy="780678"/>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9648395" y="433074"/>
            <a:ext cx="2351584" cy="763678"/>
          </a:xfrm>
          <a:prstGeom prst="rect">
            <a:avLst/>
          </a:prstGeom>
        </p:spPr>
      </p:pic>
    </p:spTree>
    <p:extLst>
      <p:ext uri="{BB962C8B-B14F-4D97-AF65-F5344CB8AC3E}">
        <p14:creationId xmlns:p14="http://schemas.microsoft.com/office/powerpoint/2010/main" val="375836051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1426939"/>
            <a:ext cx="6815667" cy="46992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5E4E04-FA3B-4CC2-B22B-1F4522E7061B}" type="datetimeFigureOut">
              <a:rPr lang="en-GB" smtClean="0"/>
              <a:t>09/08/2022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F3B817E-3006-4DA7-AB2F-F4226486F436}" type="slidenum">
              <a:rPr lang="en-GB" smtClean="0"/>
              <a:t>‹#›</a:t>
            </a:fld>
            <a:endParaRPr lang="en-GB" dirty="0"/>
          </a:p>
        </p:txBody>
      </p:sp>
      <p:grpSp>
        <p:nvGrpSpPr>
          <p:cNvPr id="8" name="Group 7"/>
          <p:cNvGrpSpPr/>
          <p:nvPr userDrawn="1"/>
        </p:nvGrpSpPr>
        <p:grpSpPr>
          <a:xfrm>
            <a:off x="0" y="6021288"/>
            <a:ext cx="12240683" cy="836872"/>
            <a:chOff x="2313341" y="6344818"/>
            <a:chExt cx="6830659" cy="513342"/>
          </a:xfrm>
        </p:grpSpPr>
        <p:pic>
          <p:nvPicPr>
            <p:cNvPr id="9" name="Picture 8"/>
            <p:cNvPicPr/>
            <p:nvPr userDrawn="1"/>
          </p:nvPicPr>
          <p:blipFill rotWithShape="1">
            <a:blip r:embed="rId2" cstate="screen">
              <a:extLst>
                <a:ext uri="{28A0092B-C50C-407E-A947-70E740481C1C}">
                  <a14:useLocalDpi xmlns:a14="http://schemas.microsoft.com/office/drawing/2010/main"/>
                </a:ext>
              </a:extLst>
            </a:blip>
            <a:srcRect/>
            <a:stretch/>
          </p:blipFill>
          <p:spPr>
            <a:xfrm>
              <a:off x="4002318" y="6344818"/>
              <a:ext cx="5141682" cy="513342"/>
            </a:xfrm>
            <a:prstGeom prst="rect">
              <a:avLst/>
            </a:prstGeom>
          </p:spPr>
        </p:pic>
        <p:pic>
          <p:nvPicPr>
            <p:cNvPr id="10" name="Picture 9"/>
            <p:cNvPicPr/>
            <p:nvPr userDrawn="1"/>
          </p:nvPicPr>
          <p:blipFill rotWithShape="1">
            <a:blip r:embed="rId3" cstate="screen">
              <a:extLst>
                <a:ext uri="{28A0092B-C50C-407E-A947-70E740481C1C}">
                  <a14:useLocalDpi xmlns:a14="http://schemas.microsoft.com/office/drawing/2010/main"/>
                </a:ext>
              </a:extLst>
            </a:blip>
            <a:srcRect/>
            <a:stretch/>
          </p:blipFill>
          <p:spPr>
            <a:xfrm>
              <a:off x="2313341" y="6344818"/>
              <a:ext cx="1688977" cy="513342"/>
            </a:xfrm>
            <a:prstGeom prst="rect">
              <a:avLst/>
            </a:prstGeom>
          </p:spPr>
        </p:pic>
      </p:grpSp>
      <p:sp>
        <p:nvSpPr>
          <p:cNvPr id="11" name="TextBox 10"/>
          <p:cNvSpPr txBox="1">
            <a:spLocks noChangeArrowheads="1"/>
          </p:cNvSpPr>
          <p:nvPr userDrawn="1"/>
        </p:nvSpPr>
        <p:spPr bwMode="auto">
          <a:xfrm>
            <a:off x="3931431" y="6224102"/>
            <a:ext cx="460798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GB" altLang="en-US" sz="2000" b="1" dirty="0">
                <a:solidFill>
                  <a:srgbClr val="002060"/>
                </a:solidFill>
                <a:latin typeface="Verdana" panose="020B0604030504040204" pitchFamily="34" charset="0"/>
                <a:ea typeface="Verdana" panose="020B0604030504040204" pitchFamily="34" charset="0"/>
                <a:cs typeface="Verdana" panose="020B0604030504040204" pitchFamily="34" charset="0"/>
              </a:rPr>
              <a:t>@sparqs_scotland</a:t>
            </a:r>
          </a:p>
        </p:txBody>
      </p:sp>
      <p:pic>
        <p:nvPicPr>
          <p:cNvPr id="12" name="Picture 13" descr="P:\Design &amp; Publications\twitter-bird-light-bgs.png"/>
          <p:cNvPicPr>
            <a:picLocks noChangeAspect="1" noChangeArrowheads="1"/>
          </p:cNvPicPr>
          <p:nvPr userDrawn="1"/>
        </p:nvPicPr>
        <p:blipFill>
          <a:blip r:embed="rId4" cstate="screen">
            <a:extLst>
              <a:ext uri="{BEBA8EAE-BF5A-486C-A8C5-ECC9F3942E4B}">
                <a14:imgProps xmlns:a14="http://schemas.microsoft.com/office/drawing/2010/main">
                  <a14:imgLayer r:embed="rId5">
                    <a14:imgEffect>
                      <a14:brightnessContrast bright="-40000" contrast="60000"/>
                    </a14:imgEffect>
                  </a14:imgLayer>
                </a14:imgProps>
              </a:ext>
              <a:ext uri="{28A0092B-C50C-407E-A947-70E740481C1C}">
                <a14:useLocalDpi xmlns:a14="http://schemas.microsoft.com/office/drawing/2010/main"/>
              </a:ext>
            </a:extLst>
          </a:blip>
          <a:srcRect/>
          <a:stretch>
            <a:fillRect/>
          </a:stretch>
        </p:blipFill>
        <p:spPr bwMode="auto">
          <a:xfrm>
            <a:off x="3503712" y="6032698"/>
            <a:ext cx="1040904" cy="78067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9648395" y="433074"/>
            <a:ext cx="2351584" cy="763678"/>
          </a:xfrm>
          <a:prstGeom prst="rect">
            <a:avLst/>
          </a:prstGeom>
        </p:spPr>
      </p:pic>
    </p:spTree>
    <p:extLst>
      <p:ext uri="{BB962C8B-B14F-4D97-AF65-F5344CB8AC3E}">
        <p14:creationId xmlns:p14="http://schemas.microsoft.com/office/powerpoint/2010/main" val="4607333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5E4E04-FA3B-4CC2-B22B-1F4522E7061B}" type="datetimeFigureOut">
              <a:rPr lang="en-GB" smtClean="0"/>
              <a:t>09/08/2022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F3B817E-3006-4DA7-AB2F-F4226486F436}" type="slidenum">
              <a:rPr lang="en-GB" smtClean="0"/>
              <a:t>‹#›</a:t>
            </a:fld>
            <a:endParaRPr lang="en-GB" dirty="0"/>
          </a:p>
        </p:txBody>
      </p:sp>
      <p:grpSp>
        <p:nvGrpSpPr>
          <p:cNvPr id="8" name="Group 7"/>
          <p:cNvGrpSpPr/>
          <p:nvPr userDrawn="1"/>
        </p:nvGrpSpPr>
        <p:grpSpPr>
          <a:xfrm>
            <a:off x="0" y="6021288"/>
            <a:ext cx="12240683" cy="836872"/>
            <a:chOff x="2313341" y="6344818"/>
            <a:chExt cx="6830659" cy="513342"/>
          </a:xfrm>
        </p:grpSpPr>
        <p:pic>
          <p:nvPicPr>
            <p:cNvPr id="9" name="Picture 8"/>
            <p:cNvPicPr/>
            <p:nvPr userDrawn="1"/>
          </p:nvPicPr>
          <p:blipFill rotWithShape="1">
            <a:blip r:embed="rId2" cstate="screen">
              <a:extLst>
                <a:ext uri="{28A0092B-C50C-407E-A947-70E740481C1C}">
                  <a14:useLocalDpi xmlns:a14="http://schemas.microsoft.com/office/drawing/2010/main"/>
                </a:ext>
              </a:extLst>
            </a:blip>
            <a:srcRect/>
            <a:stretch/>
          </p:blipFill>
          <p:spPr>
            <a:xfrm>
              <a:off x="4002318" y="6344818"/>
              <a:ext cx="5141682" cy="513342"/>
            </a:xfrm>
            <a:prstGeom prst="rect">
              <a:avLst/>
            </a:prstGeom>
          </p:spPr>
        </p:pic>
        <p:pic>
          <p:nvPicPr>
            <p:cNvPr id="10" name="Picture 9"/>
            <p:cNvPicPr/>
            <p:nvPr userDrawn="1"/>
          </p:nvPicPr>
          <p:blipFill rotWithShape="1">
            <a:blip r:embed="rId3" cstate="screen">
              <a:extLst>
                <a:ext uri="{28A0092B-C50C-407E-A947-70E740481C1C}">
                  <a14:useLocalDpi xmlns:a14="http://schemas.microsoft.com/office/drawing/2010/main"/>
                </a:ext>
              </a:extLst>
            </a:blip>
            <a:srcRect/>
            <a:stretch/>
          </p:blipFill>
          <p:spPr>
            <a:xfrm>
              <a:off x="2313341" y="6344818"/>
              <a:ext cx="1688977" cy="513342"/>
            </a:xfrm>
            <a:prstGeom prst="rect">
              <a:avLst/>
            </a:prstGeom>
          </p:spPr>
        </p:pic>
      </p:grpSp>
      <p:sp>
        <p:nvSpPr>
          <p:cNvPr id="11" name="TextBox 10"/>
          <p:cNvSpPr txBox="1">
            <a:spLocks noChangeArrowheads="1"/>
          </p:cNvSpPr>
          <p:nvPr userDrawn="1"/>
        </p:nvSpPr>
        <p:spPr bwMode="auto">
          <a:xfrm>
            <a:off x="3897843" y="6204669"/>
            <a:ext cx="460798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GB" altLang="en-US" sz="2000" b="1" dirty="0">
                <a:solidFill>
                  <a:srgbClr val="002060"/>
                </a:solidFill>
                <a:latin typeface="Verdana" panose="020B0604030504040204" pitchFamily="34" charset="0"/>
                <a:ea typeface="Verdana" panose="020B0604030504040204" pitchFamily="34" charset="0"/>
                <a:cs typeface="Verdana" panose="020B0604030504040204" pitchFamily="34" charset="0"/>
              </a:rPr>
              <a:t>@sparqs_scotland</a:t>
            </a:r>
          </a:p>
        </p:txBody>
      </p:sp>
      <p:pic>
        <p:nvPicPr>
          <p:cNvPr id="12" name="Picture 13" descr="P:\Design &amp; Publications\twitter-bird-light-bgs.png"/>
          <p:cNvPicPr>
            <a:picLocks noChangeAspect="1" noChangeArrowheads="1"/>
          </p:cNvPicPr>
          <p:nvPr userDrawn="1"/>
        </p:nvPicPr>
        <p:blipFill>
          <a:blip r:embed="rId4" cstate="screen">
            <a:extLst>
              <a:ext uri="{BEBA8EAE-BF5A-486C-A8C5-ECC9F3942E4B}">
                <a14:imgProps xmlns:a14="http://schemas.microsoft.com/office/drawing/2010/main">
                  <a14:imgLayer r:embed="rId5">
                    <a14:imgEffect>
                      <a14:brightnessContrast bright="-40000" contrast="60000"/>
                    </a14:imgEffect>
                  </a14:imgLayer>
                </a14:imgProps>
              </a:ext>
              <a:ext uri="{28A0092B-C50C-407E-A947-70E740481C1C}">
                <a14:useLocalDpi xmlns:a14="http://schemas.microsoft.com/office/drawing/2010/main"/>
              </a:ext>
            </a:extLst>
          </a:blip>
          <a:srcRect/>
          <a:stretch>
            <a:fillRect/>
          </a:stretch>
        </p:blipFill>
        <p:spPr bwMode="auto">
          <a:xfrm>
            <a:off x="3503712" y="6032698"/>
            <a:ext cx="1040904" cy="78067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9648395" y="433074"/>
            <a:ext cx="2351584" cy="763678"/>
          </a:xfrm>
          <a:prstGeom prst="rect">
            <a:avLst/>
          </a:prstGeom>
        </p:spPr>
      </p:pic>
    </p:spTree>
    <p:extLst>
      <p:ext uri="{BB962C8B-B14F-4D97-AF65-F5344CB8AC3E}">
        <p14:creationId xmlns:p14="http://schemas.microsoft.com/office/powerpoint/2010/main" val="24031984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942784" cy="1143000"/>
          </a:xfrm>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35E4E04-FA3B-4CC2-B22B-1F4522E7061B}" type="datetimeFigureOut">
              <a:rPr lang="en-GB" smtClean="0"/>
              <a:t>09/08/2022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F3B817E-3006-4DA7-AB2F-F4226486F436}" type="slidenum">
              <a:rPr lang="en-GB" smtClean="0"/>
              <a:t>‹#›</a:t>
            </a:fld>
            <a:endParaRPr lang="en-GB" dirty="0"/>
          </a:p>
        </p:txBody>
      </p:sp>
      <p:grpSp>
        <p:nvGrpSpPr>
          <p:cNvPr id="7" name="Group 6"/>
          <p:cNvGrpSpPr/>
          <p:nvPr userDrawn="1"/>
        </p:nvGrpSpPr>
        <p:grpSpPr>
          <a:xfrm>
            <a:off x="0" y="6021288"/>
            <a:ext cx="12240683" cy="836872"/>
            <a:chOff x="2313341" y="6344818"/>
            <a:chExt cx="6830659" cy="513342"/>
          </a:xfrm>
        </p:grpSpPr>
        <p:pic>
          <p:nvPicPr>
            <p:cNvPr id="8" name="Picture 7"/>
            <p:cNvPicPr/>
            <p:nvPr userDrawn="1"/>
          </p:nvPicPr>
          <p:blipFill rotWithShape="1">
            <a:blip r:embed="rId2" cstate="screen">
              <a:extLst>
                <a:ext uri="{28A0092B-C50C-407E-A947-70E740481C1C}">
                  <a14:useLocalDpi xmlns:a14="http://schemas.microsoft.com/office/drawing/2010/main"/>
                </a:ext>
              </a:extLst>
            </a:blip>
            <a:srcRect/>
            <a:stretch/>
          </p:blipFill>
          <p:spPr>
            <a:xfrm>
              <a:off x="4002318" y="6344818"/>
              <a:ext cx="5141682" cy="513342"/>
            </a:xfrm>
            <a:prstGeom prst="rect">
              <a:avLst/>
            </a:prstGeom>
          </p:spPr>
        </p:pic>
        <p:pic>
          <p:nvPicPr>
            <p:cNvPr id="9" name="Picture 8"/>
            <p:cNvPicPr/>
            <p:nvPr userDrawn="1"/>
          </p:nvPicPr>
          <p:blipFill rotWithShape="1">
            <a:blip r:embed="rId3" cstate="screen">
              <a:extLst>
                <a:ext uri="{28A0092B-C50C-407E-A947-70E740481C1C}">
                  <a14:useLocalDpi xmlns:a14="http://schemas.microsoft.com/office/drawing/2010/main"/>
                </a:ext>
              </a:extLst>
            </a:blip>
            <a:srcRect/>
            <a:stretch/>
          </p:blipFill>
          <p:spPr>
            <a:xfrm>
              <a:off x="2313341" y="6344818"/>
              <a:ext cx="1688977" cy="513342"/>
            </a:xfrm>
            <a:prstGeom prst="rect">
              <a:avLst/>
            </a:prstGeom>
          </p:spPr>
        </p:pic>
      </p:grpSp>
      <p:sp>
        <p:nvSpPr>
          <p:cNvPr id="10" name="TextBox 9"/>
          <p:cNvSpPr txBox="1">
            <a:spLocks noChangeArrowheads="1"/>
          </p:cNvSpPr>
          <p:nvPr userDrawn="1"/>
        </p:nvSpPr>
        <p:spPr bwMode="auto">
          <a:xfrm>
            <a:off x="3931431" y="6215266"/>
            <a:ext cx="460798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GB" altLang="en-US" sz="2000" b="1" dirty="0">
                <a:solidFill>
                  <a:srgbClr val="002060"/>
                </a:solidFill>
                <a:latin typeface="Verdana" panose="020B0604030504040204" pitchFamily="34" charset="0"/>
                <a:ea typeface="Verdana" panose="020B0604030504040204" pitchFamily="34" charset="0"/>
                <a:cs typeface="Verdana" panose="020B0604030504040204" pitchFamily="34" charset="0"/>
              </a:rPr>
              <a:t>@sparqs_scotland</a:t>
            </a:r>
          </a:p>
        </p:txBody>
      </p:sp>
      <p:pic>
        <p:nvPicPr>
          <p:cNvPr id="11" name="Picture 13" descr="P:\Design &amp; Publications\twitter-bird-light-bgs.png"/>
          <p:cNvPicPr>
            <a:picLocks noChangeAspect="1" noChangeArrowheads="1"/>
          </p:cNvPicPr>
          <p:nvPr userDrawn="1"/>
        </p:nvPicPr>
        <p:blipFill>
          <a:blip r:embed="rId4" cstate="screen">
            <a:extLst>
              <a:ext uri="{BEBA8EAE-BF5A-486C-A8C5-ECC9F3942E4B}">
                <a14:imgProps xmlns:a14="http://schemas.microsoft.com/office/drawing/2010/main">
                  <a14:imgLayer r:embed="rId5">
                    <a14:imgEffect>
                      <a14:brightnessContrast bright="-40000" contrast="60000"/>
                    </a14:imgEffect>
                  </a14:imgLayer>
                </a14:imgProps>
              </a:ext>
              <a:ext uri="{28A0092B-C50C-407E-A947-70E740481C1C}">
                <a14:useLocalDpi xmlns:a14="http://schemas.microsoft.com/office/drawing/2010/main"/>
              </a:ext>
            </a:extLst>
          </a:blip>
          <a:srcRect/>
          <a:stretch>
            <a:fillRect/>
          </a:stretch>
        </p:blipFill>
        <p:spPr bwMode="auto">
          <a:xfrm>
            <a:off x="3503712" y="6032698"/>
            <a:ext cx="1040904" cy="780678"/>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9648395" y="433074"/>
            <a:ext cx="2351584" cy="763678"/>
          </a:xfrm>
          <a:prstGeom prst="rect">
            <a:avLst/>
          </a:prstGeom>
        </p:spPr>
      </p:pic>
    </p:spTree>
    <p:extLst>
      <p:ext uri="{BB962C8B-B14F-4D97-AF65-F5344CB8AC3E}">
        <p14:creationId xmlns:p14="http://schemas.microsoft.com/office/powerpoint/2010/main" val="331219224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1205"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6149744"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35E4E04-FA3B-4CC2-B22B-1F4522E7061B}" type="datetimeFigureOut">
              <a:rPr lang="en-GB" smtClean="0"/>
              <a:t>09/08/2022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F3B817E-3006-4DA7-AB2F-F4226486F436}" type="slidenum">
              <a:rPr lang="en-GB" smtClean="0"/>
              <a:t>‹#›</a:t>
            </a:fld>
            <a:endParaRPr lang="en-GB" dirty="0"/>
          </a:p>
        </p:txBody>
      </p:sp>
      <p:grpSp>
        <p:nvGrpSpPr>
          <p:cNvPr id="7" name="Group 6"/>
          <p:cNvGrpSpPr/>
          <p:nvPr userDrawn="1"/>
        </p:nvGrpSpPr>
        <p:grpSpPr>
          <a:xfrm>
            <a:off x="0" y="6021288"/>
            <a:ext cx="12240683" cy="836872"/>
            <a:chOff x="2313341" y="6344818"/>
            <a:chExt cx="6830659" cy="513342"/>
          </a:xfrm>
        </p:grpSpPr>
        <p:pic>
          <p:nvPicPr>
            <p:cNvPr id="8" name="Picture 7"/>
            <p:cNvPicPr/>
            <p:nvPr userDrawn="1"/>
          </p:nvPicPr>
          <p:blipFill rotWithShape="1">
            <a:blip r:embed="rId2" cstate="screen">
              <a:extLst>
                <a:ext uri="{28A0092B-C50C-407E-A947-70E740481C1C}">
                  <a14:useLocalDpi xmlns:a14="http://schemas.microsoft.com/office/drawing/2010/main"/>
                </a:ext>
              </a:extLst>
            </a:blip>
            <a:srcRect/>
            <a:stretch/>
          </p:blipFill>
          <p:spPr>
            <a:xfrm>
              <a:off x="4002318" y="6344818"/>
              <a:ext cx="5141682" cy="513342"/>
            </a:xfrm>
            <a:prstGeom prst="rect">
              <a:avLst/>
            </a:prstGeom>
          </p:spPr>
        </p:pic>
        <p:pic>
          <p:nvPicPr>
            <p:cNvPr id="9" name="Picture 8"/>
            <p:cNvPicPr/>
            <p:nvPr userDrawn="1"/>
          </p:nvPicPr>
          <p:blipFill rotWithShape="1">
            <a:blip r:embed="rId3" cstate="screen">
              <a:extLst>
                <a:ext uri="{28A0092B-C50C-407E-A947-70E740481C1C}">
                  <a14:useLocalDpi xmlns:a14="http://schemas.microsoft.com/office/drawing/2010/main"/>
                </a:ext>
              </a:extLst>
            </a:blip>
            <a:srcRect/>
            <a:stretch/>
          </p:blipFill>
          <p:spPr>
            <a:xfrm>
              <a:off x="2313341" y="6344818"/>
              <a:ext cx="1688977" cy="513342"/>
            </a:xfrm>
            <a:prstGeom prst="rect">
              <a:avLst/>
            </a:prstGeom>
          </p:spPr>
        </p:pic>
      </p:grpSp>
      <p:sp>
        <p:nvSpPr>
          <p:cNvPr id="10" name="TextBox 9"/>
          <p:cNvSpPr txBox="1">
            <a:spLocks noChangeArrowheads="1"/>
          </p:cNvSpPr>
          <p:nvPr userDrawn="1"/>
        </p:nvSpPr>
        <p:spPr bwMode="auto">
          <a:xfrm>
            <a:off x="3931431" y="6176835"/>
            <a:ext cx="460798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GB" altLang="en-US" sz="2000" b="1" dirty="0">
                <a:solidFill>
                  <a:srgbClr val="002060"/>
                </a:solidFill>
                <a:latin typeface="Verdana" panose="020B0604030504040204" pitchFamily="34" charset="0"/>
                <a:ea typeface="Verdana" panose="020B0604030504040204" pitchFamily="34" charset="0"/>
                <a:cs typeface="Verdana" panose="020B0604030504040204" pitchFamily="34" charset="0"/>
              </a:rPr>
              <a:t>@sparqs_scotland</a:t>
            </a:r>
          </a:p>
        </p:txBody>
      </p:sp>
      <p:pic>
        <p:nvPicPr>
          <p:cNvPr id="11" name="Picture 13" descr="P:\Design &amp; Publications\twitter-bird-light-bgs.png"/>
          <p:cNvPicPr>
            <a:picLocks noChangeAspect="1" noChangeArrowheads="1"/>
          </p:cNvPicPr>
          <p:nvPr userDrawn="1"/>
        </p:nvPicPr>
        <p:blipFill>
          <a:blip r:embed="rId4" cstate="screen">
            <a:extLst>
              <a:ext uri="{BEBA8EAE-BF5A-486C-A8C5-ECC9F3942E4B}">
                <a14:imgProps xmlns:a14="http://schemas.microsoft.com/office/drawing/2010/main">
                  <a14:imgLayer r:embed="rId5">
                    <a14:imgEffect>
                      <a14:brightnessContrast bright="-40000" contrast="60000"/>
                    </a14:imgEffect>
                  </a14:imgLayer>
                </a14:imgProps>
              </a:ext>
              <a:ext uri="{28A0092B-C50C-407E-A947-70E740481C1C}">
                <a14:useLocalDpi xmlns:a14="http://schemas.microsoft.com/office/drawing/2010/main"/>
              </a:ext>
            </a:extLst>
          </a:blip>
          <a:srcRect/>
          <a:stretch>
            <a:fillRect/>
          </a:stretch>
        </p:blipFill>
        <p:spPr bwMode="auto">
          <a:xfrm>
            <a:off x="3503712" y="6032698"/>
            <a:ext cx="1040904" cy="780678"/>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9648395" y="433074"/>
            <a:ext cx="2351584" cy="763678"/>
          </a:xfrm>
          <a:prstGeom prst="rect">
            <a:avLst/>
          </a:prstGeom>
        </p:spPr>
      </p:pic>
    </p:spTree>
    <p:extLst>
      <p:ext uri="{BB962C8B-B14F-4D97-AF65-F5344CB8AC3E}">
        <p14:creationId xmlns:p14="http://schemas.microsoft.com/office/powerpoint/2010/main" val="1303163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i="0">
                <a:solidFill>
                  <a:srgbClr val="9C1560"/>
                </a:solidFill>
                <a:latin typeface="Arial" charset="0"/>
                <a:ea typeface="Arial" charset="0"/>
                <a:cs typeface="Arial" charset="0"/>
              </a:defRPr>
            </a:lvl1pPr>
          </a:lstStyle>
          <a:p>
            <a:r>
              <a:rPr lang="en-US"/>
              <a:t>Click to edit Master title style</a:t>
            </a:r>
          </a:p>
        </p:txBody>
      </p:sp>
      <p:sp>
        <p:nvSpPr>
          <p:cNvPr id="3" name="Date Placeholder 2"/>
          <p:cNvSpPr>
            <a:spLocks noGrp="1"/>
          </p:cNvSpPr>
          <p:nvPr>
            <p:ph type="dt" sz="half" idx="10"/>
          </p:nvPr>
        </p:nvSpPr>
        <p:spPr/>
        <p:txBody>
          <a:bodyPr/>
          <a:lstStyle/>
          <a:p>
            <a:fld id="{83E9979E-0392-A045-9AD8-6A00A424CCC1}" type="datetimeFigureOut">
              <a:rPr lang="en-US" smtClean="0"/>
              <a:t>8/9/2022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103F22-7CF2-8841-9164-EB2A60AC8AD6}" type="slidenum">
              <a:rPr lang="en-US" smtClean="0"/>
              <a:t>‹#›</a:t>
            </a:fld>
            <a:endParaRPr lang="en-US"/>
          </a:p>
        </p:txBody>
      </p:sp>
    </p:spTree>
    <p:extLst>
      <p:ext uri="{BB962C8B-B14F-4D97-AF65-F5344CB8AC3E}">
        <p14:creationId xmlns:p14="http://schemas.microsoft.com/office/powerpoint/2010/main" val="3105370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126507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46AD6FB-4390-7148-AB82-DB4BC37AB08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121861" y="5970394"/>
            <a:ext cx="1664009" cy="568712"/>
          </a:xfrm>
          <a:prstGeom prst="rect">
            <a:avLst/>
          </a:prstGeom>
        </p:spPr>
      </p:pic>
    </p:spTree>
    <p:extLst>
      <p:ext uri="{BB962C8B-B14F-4D97-AF65-F5344CB8AC3E}">
        <p14:creationId xmlns:p14="http://schemas.microsoft.com/office/powerpoint/2010/main" val="1219572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E9979E-0392-A045-9AD8-6A00A424CCC1}" type="datetimeFigureOut">
              <a:rPr lang="en-US" smtClean="0"/>
              <a:t>8/9/2022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103F22-7CF2-8841-9164-EB2A60AC8AD6}" type="slidenum">
              <a:rPr lang="en-US" smtClean="0"/>
              <a:t>‹#›</a:t>
            </a:fld>
            <a:endParaRPr lang="en-US"/>
          </a:p>
        </p:txBody>
      </p:sp>
    </p:spTree>
    <p:extLst>
      <p:ext uri="{BB962C8B-B14F-4D97-AF65-F5344CB8AC3E}">
        <p14:creationId xmlns:p14="http://schemas.microsoft.com/office/powerpoint/2010/main" val="1915514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Custom Layout">
    <p:bg>
      <p:bgPr>
        <a:solidFill>
          <a:srgbClr val="9C1560"/>
        </a:solidFill>
        <a:effectLst/>
      </p:bgPr>
    </p:bg>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857250" y="1490663"/>
            <a:ext cx="10353675" cy="4160837"/>
          </a:xfrm>
        </p:spPr>
        <p:txBody>
          <a:bodyPr>
            <a:normAutofit/>
          </a:bodyPr>
          <a:lstStyle>
            <a:lvl1pPr>
              <a:defRPr sz="4400" b="0" i="0">
                <a:solidFill>
                  <a:schemeClr val="bg1"/>
                </a:solidFill>
                <a:latin typeface="Arial" charset="0"/>
                <a:ea typeface="Arial" charset="0"/>
                <a:cs typeface="Arial" charset="0"/>
              </a:defRPr>
            </a:lvl1pPr>
          </a:lstStyle>
          <a:p>
            <a:pPr marL="228600" marR="0" lvl="0" indent="-228600" algn="l" defTabSz="914400" rtl="0" eaLnBrk="1" fontAlgn="auto" latinLnBrk="0" hangingPunct="1">
              <a:lnSpc>
                <a:spcPct val="90000"/>
              </a:lnSpc>
              <a:spcBef>
                <a:spcPts val="1000"/>
              </a:spcBef>
              <a:spcAft>
                <a:spcPts val="0"/>
              </a:spcAft>
              <a:buClrTx/>
              <a:buSzTx/>
              <a:buFont typeface="Arial"/>
              <a:buNone/>
              <a:tabLst/>
              <a:defRPr/>
            </a:pPr>
            <a:endParaRPr lang="en-US"/>
          </a:p>
        </p:txBody>
      </p:sp>
    </p:spTree>
    <p:extLst>
      <p:ext uri="{BB962C8B-B14F-4D97-AF65-F5344CB8AC3E}">
        <p14:creationId xmlns:p14="http://schemas.microsoft.com/office/powerpoint/2010/main" val="1007634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Custom Layout">
    <p:bg>
      <p:bgPr>
        <a:solidFill>
          <a:srgbClr val="9C1560"/>
        </a:solidFill>
        <a:effectLst/>
      </p:bgPr>
    </p:bg>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857250" y="1490663"/>
            <a:ext cx="10353675" cy="4160837"/>
          </a:xfrm>
        </p:spPr>
        <p:txBody>
          <a:bodyPr/>
          <a:lstStyle>
            <a:lvl1pPr>
              <a:defRPr b="0" i="0">
                <a:solidFill>
                  <a:schemeClr val="bg1"/>
                </a:solidFill>
                <a:latin typeface="Arial" charset="0"/>
                <a:ea typeface="Arial" charset="0"/>
                <a:cs typeface="Arial" charset="0"/>
              </a:defRPr>
            </a:lvl1pPr>
          </a:lstStyle>
          <a:p>
            <a:pPr marL="228600" marR="0" lvl="0" indent="-228600" algn="l" defTabSz="914400" rtl="0" eaLnBrk="1" fontAlgn="auto" latinLnBrk="0" hangingPunct="1">
              <a:lnSpc>
                <a:spcPct val="90000"/>
              </a:lnSpc>
              <a:spcBef>
                <a:spcPts val="1000"/>
              </a:spcBef>
              <a:spcAft>
                <a:spcPts val="0"/>
              </a:spcAft>
              <a:buClrTx/>
              <a:buSzTx/>
              <a:buFont typeface="Arial"/>
              <a:buNone/>
              <a:tabLst/>
              <a:defRPr/>
            </a:pPr>
            <a:endParaRPr lang="en-US"/>
          </a:p>
        </p:txBody>
      </p:sp>
      <p:sp>
        <p:nvSpPr>
          <p:cNvPr id="2" name="Right Triangle 1">
            <a:extLst>
              <a:ext uri="{FF2B5EF4-FFF2-40B4-BE49-F238E27FC236}">
                <a16:creationId xmlns:a16="http://schemas.microsoft.com/office/drawing/2014/main" id="{7C20A46B-A0A0-9E4E-BDB6-40FA0A2EA85F}"/>
              </a:ext>
            </a:extLst>
          </p:cNvPr>
          <p:cNvSpPr/>
          <p:nvPr userDrawn="1"/>
        </p:nvSpPr>
        <p:spPr>
          <a:xfrm>
            <a:off x="-1" y="5084956"/>
            <a:ext cx="5642517" cy="1773044"/>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A3B5C55D-6781-EF41-A866-36FC53F1D09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20648" y="5970394"/>
            <a:ext cx="1664009" cy="568712"/>
          </a:xfrm>
          <a:prstGeom prst="rect">
            <a:avLst/>
          </a:prstGeom>
        </p:spPr>
      </p:pic>
    </p:spTree>
    <p:extLst>
      <p:ext uri="{BB962C8B-B14F-4D97-AF65-F5344CB8AC3E}">
        <p14:creationId xmlns:p14="http://schemas.microsoft.com/office/powerpoint/2010/main" val="3956426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6_Custom Layout">
    <p:bg>
      <p:bgPr>
        <a:solidFill>
          <a:srgbClr val="9C1560"/>
        </a:solidFill>
        <a:effectLst/>
      </p:bgPr>
    </p:bg>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857250" y="1490663"/>
            <a:ext cx="10353675" cy="4160837"/>
          </a:xfrm>
        </p:spPr>
        <p:txBody>
          <a:bodyPr/>
          <a:lstStyle>
            <a:lvl1pPr>
              <a:defRPr b="0" i="0">
                <a:solidFill>
                  <a:schemeClr val="bg1"/>
                </a:solidFill>
                <a:latin typeface="Arial" charset="0"/>
                <a:ea typeface="Arial" charset="0"/>
                <a:cs typeface="Arial" charset="0"/>
              </a:defRPr>
            </a:lvl1pPr>
          </a:lstStyle>
          <a:p>
            <a:pPr marL="228600" marR="0" lvl="0" indent="-228600" algn="l" defTabSz="914400" rtl="0" eaLnBrk="1" fontAlgn="auto" latinLnBrk="0" hangingPunct="1">
              <a:lnSpc>
                <a:spcPct val="90000"/>
              </a:lnSpc>
              <a:spcBef>
                <a:spcPts val="1000"/>
              </a:spcBef>
              <a:spcAft>
                <a:spcPts val="0"/>
              </a:spcAft>
              <a:buClrTx/>
              <a:buSzTx/>
              <a:buFont typeface="Arial"/>
              <a:buNone/>
              <a:tabLst/>
              <a:defRPr/>
            </a:pPr>
            <a:endParaRPr lang="en-US"/>
          </a:p>
        </p:txBody>
      </p:sp>
      <p:sp>
        <p:nvSpPr>
          <p:cNvPr id="2" name="Right Triangle 1">
            <a:extLst>
              <a:ext uri="{FF2B5EF4-FFF2-40B4-BE49-F238E27FC236}">
                <a16:creationId xmlns:a16="http://schemas.microsoft.com/office/drawing/2014/main" id="{7C20A46B-A0A0-9E4E-BDB6-40FA0A2EA85F}"/>
              </a:ext>
            </a:extLst>
          </p:cNvPr>
          <p:cNvSpPr/>
          <p:nvPr userDrawn="1"/>
        </p:nvSpPr>
        <p:spPr>
          <a:xfrm>
            <a:off x="-1" y="5084956"/>
            <a:ext cx="5642517" cy="1773044"/>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86A721E4-BC1E-A446-81DE-DF36861E3BE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06038" y="5854348"/>
            <a:ext cx="2035718" cy="810133"/>
          </a:xfrm>
          <a:prstGeom prst="rect">
            <a:avLst/>
          </a:prstGeom>
        </p:spPr>
      </p:pic>
    </p:spTree>
    <p:extLst>
      <p:ext uri="{BB962C8B-B14F-4D97-AF65-F5344CB8AC3E}">
        <p14:creationId xmlns:p14="http://schemas.microsoft.com/office/powerpoint/2010/main" val="2449371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E9979E-0392-A045-9AD8-6A00A424CCC1}" type="datetimeFigureOut">
              <a:rPr lang="en-US" smtClean="0"/>
              <a:t>8/9/2022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103F22-7CF2-8841-9164-EB2A60AC8AD6}" type="slidenum">
              <a:rPr lang="en-US" smtClean="0"/>
              <a:t>‹#›</a:t>
            </a:fld>
            <a:endParaRPr lang="en-US"/>
          </a:p>
        </p:txBody>
      </p:sp>
    </p:spTree>
    <p:extLst>
      <p:ext uri="{BB962C8B-B14F-4D97-AF65-F5344CB8AC3E}">
        <p14:creationId xmlns:p14="http://schemas.microsoft.com/office/powerpoint/2010/main" val="14812862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5E4E04-FA3B-4CC2-B22B-1F4522E7061B}" type="datetimeFigureOut">
              <a:rPr lang="en-GB" smtClean="0"/>
              <a:t>09/08/2022</a:t>
            </a:fld>
            <a:endParaRPr lang="en-GB"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3B817E-3006-4DA7-AB2F-F4226486F436}" type="slidenum">
              <a:rPr lang="en-GB" smtClean="0"/>
              <a:t>‹#›</a:t>
            </a:fld>
            <a:endParaRPr lang="en-GB" dirty="0"/>
          </a:p>
        </p:txBody>
      </p:sp>
    </p:spTree>
    <p:extLst>
      <p:ext uri="{BB962C8B-B14F-4D97-AF65-F5344CB8AC3E}">
        <p14:creationId xmlns:p14="http://schemas.microsoft.com/office/powerpoint/2010/main" val="865234258"/>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Lst>
  <p:txStyles>
    <p:titleStyle>
      <a:lvl1pPr algn="l" defTabSz="914400" rtl="0" eaLnBrk="1" latinLnBrk="0" hangingPunct="1">
        <a:spcBef>
          <a:spcPct val="0"/>
        </a:spcBef>
        <a:buNone/>
        <a:defRPr sz="3600" b="1" kern="1200">
          <a:solidFill>
            <a:srgbClr val="002060"/>
          </a:solidFill>
          <a:latin typeface="Verdana" panose="020B0604030504040204" pitchFamily="34" charset="0"/>
          <a:ea typeface="Verdana" panose="020B0604030504040204" pitchFamily="34" charset="0"/>
          <a:cs typeface="Verdana" panose="020B060403050404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rgbClr val="002060"/>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rgbClr val="002060"/>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rgbClr val="002060"/>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rgbClr val="002060"/>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rgbClr val="002060"/>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enhancementthemes.ac.uk/en/resilient-learning-communities/promoting-the-equity-of-the-student-learning-experience"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hyperlink" Target="mailto:Megan.Brown@sparqs.ac.uk"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7.xml"/><Relationship Id="rId1" Type="http://schemas.openxmlformats.org/officeDocument/2006/relationships/slideLayout" Target="../slideLayouts/slideLayout18.xml"/><Relationship Id="rId4" Type="http://schemas.openxmlformats.org/officeDocument/2006/relationships/image" Target="../media/image19.png"/></Relationships>
</file>

<file path=ppt/slides/_rels/slide8.xml.rels><?xml version="1.0" encoding="UTF-8" standalone="yes"?>
<Relationships xmlns="http://schemas.openxmlformats.org/package/2006/relationships"><Relationship Id="rId3" Type="http://schemas.openxmlformats.org/officeDocument/2006/relationships/hyperlink" Target="mailto:https://www.oecd.org/education/school/39989494.pdf" TargetMode="External"/><Relationship Id="rId2" Type="http://schemas.openxmlformats.org/officeDocument/2006/relationships/notesSlide" Target="../notesSlides/notesSlide8.xml"/><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3" Type="http://schemas.openxmlformats.org/officeDocument/2006/relationships/hyperlink" Target="mailto:https://www.enhancementthemes.ac.uk//en/resilient-learning-communities/promoting-the-equity-of-the-student-learning-experience"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8A654-6707-4F49-BE03-740531650D13}"/>
              </a:ext>
            </a:extLst>
          </p:cNvPr>
          <p:cNvSpPr>
            <a:spLocks noGrp="1"/>
          </p:cNvSpPr>
          <p:nvPr>
            <p:ph type="title"/>
          </p:nvPr>
        </p:nvSpPr>
        <p:spPr>
          <a:xfrm>
            <a:off x="844550" y="2361063"/>
            <a:ext cx="10515600" cy="2747321"/>
          </a:xfrm>
        </p:spPr>
        <p:txBody>
          <a:bodyPr>
            <a:normAutofit fontScale="90000"/>
          </a:bodyPr>
          <a:lstStyle/>
          <a:p>
            <a:br>
              <a:rPr lang="en-US" sz="4000" dirty="0">
                <a:effectLst/>
                <a:latin typeface="Arial" panose="020B0604020202020204" pitchFamily="34" charset="0"/>
                <a:ea typeface="Calibri" panose="020F0502020204030204" pitchFamily="34" charset="0"/>
                <a:cs typeface="Arial" panose="020B0604020202020204" pitchFamily="34" charset="0"/>
              </a:rPr>
            </a:br>
            <a:br>
              <a:rPr lang="en-US" sz="4000" dirty="0">
                <a:effectLst/>
                <a:latin typeface="Arial" panose="020B0604020202020204" pitchFamily="34" charset="0"/>
                <a:ea typeface="Calibri" panose="020F0502020204030204" pitchFamily="34" charset="0"/>
                <a:cs typeface="Arial" panose="020B0604020202020204" pitchFamily="34" charset="0"/>
              </a:rPr>
            </a:br>
            <a:br>
              <a:rPr lang="en-US" sz="4000" b="1" dirty="0">
                <a:effectLst/>
                <a:latin typeface="Arial" panose="020B0604020202020204" pitchFamily="34" charset="0"/>
                <a:ea typeface="Calibri" panose="020F0502020204030204" pitchFamily="34" charset="0"/>
                <a:cs typeface="Arial" panose="020B0604020202020204" pitchFamily="34" charset="0"/>
              </a:rPr>
            </a:br>
            <a:r>
              <a:rPr lang="en-US" sz="4000" b="1" dirty="0">
                <a:effectLst/>
                <a:latin typeface="Arial" panose="020B0604020202020204" pitchFamily="34" charset="0"/>
                <a:ea typeface="Calibri" panose="020F0502020204030204" pitchFamily="34" charset="0"/>
                <a:cs typeface="Arial" panose="020B0604020202020204" pitchFamily="34" charset="0"/>
              </a:rPr>
              <a:t>Student-Led Project: </a:t>
            </a:r>
            <a:r>
              <a:rPr lang="en-GB" sz="3600" b="1" dirty="0"/>
              <a:t>Promoting the Equity of the Student Learning Experience</a:t>
            </a:r>
            <a:br>
              <a:rPr lang="en-GB" sz="3600" b="1" dirty="0"/>
            </a:br>
            <a:br>
              <a:rPr lang="en-US" sz="4000" b="1" dirty="0">
                <a:effectLst/>
                <a:latin typeface="Arial" panose="020B0604020202020204" pitchFamily="34" charset="0"/>
                <a:ea typeface="Calibri" panose="020F0502020204030204" pitchFamily="34" charset="0"/>
                <a:cs typeface="Arial" panose="020B0604020202020204" pitchFamily="34" charset="0"/>
              </a:rPr>
            </a:br>
            <a:r>
              <a:rPr lang="en-US" sz="3100" dirty="0">
                <a:effectLst/>
                <a:latin typeface="Arial" panose="020B0604020202020204" pitchFamily="34" charset="0"/>
                <a:ea typeface="Calibri" panose="020F0502020204030204" pitchFamily="34" charset="0"/>
                <a:cs typeface="Arial" panose="020B0604020202020204" pitchFamily="34" charset="0"/>
              </a:rPr>
              <a:t>Enhancement Themes Conference</a:t>
            </a:r>
            <a:br>
              <a:rPr lang="en-US" sz="3100" dirty="0">
                <a:effectLst/>
                <a:latin typeface="Arial" panose="020B0604020202020204" pitchFamily="34" charset="0"/>
                <a:ea typeface="Calibri" panose="020F0502020204030204" pitchFamily="34" charset="0"/>
                <a:cs typeface="Arial" panose="020B0604020202020204" pitchFamily="34" charset="0"/>
              </a:rPr>
            </a:br>
            <a:r>
              <a:rPr lang="en-US" sz="3100" dirty="0">
                <a:effectLst/>
                <a:latin typeface="Arial" panose="020B0604020202020204" pitchFamily="34" charset="0"/>
                <a:ea typeface="Calibri" panose="020F0502020204030204" pitchFamily="34" charset="0"/>
                <a:cs typeface="Arial" panose="020B0604020202020204" pitchFamily="34" charset="0"/>
              </a:rPr>
              <a:t>Thursday 9</a:t>
            </a:r>
            <a:r>
              <a:rPr lang="en-US" sz="3100" baseline="30000" dirty="0">
                <a:effectLst/>
                <a:latin typeface="Arial" panose="020B0604020202020204" pitchFamily="34" charset="0"/>
                <a:ea typeface="Calibri" panose="020F0502020204030204" pitchFamily="34" charset="0"/>
                <a:cs typeface="Arial" panose="020B0604020202020204" pitchFamily="34" charset="0"/>
              </a:rPr>
              <a:t>th</a:t>
            </a:r>
            <a:r>
              <a:rPr lang="en-US" sz="3100" dirty="0">
                <a:effectLst/>
                <a:latin typeface="Arial" panose="020B0604020202020204" pitchFamily="34" charset="0"/>
                <a:ea typeface="Calibri" panose="020F0502020204030204" pitchFamily="34" charset="0"/>
                <a:cs typeface="Arial" panose="020B0604020202020204" pitchFamily="34" charset="0"/>
              </a:rPr>
              <a:t> June 2022</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5" name="TextBox 4">
            <a:extLst>
              <a:ext uri="{FF2B5EF4-FFF2-40B4-BE49-F238E27FC236}">
                <a16:creationId xmlns:a16="http://schemas.microsoft.com/office/drawing/2014/main" id="{5C018F38-FDF6-4C58-883B-573B65A5B163}"/>
              </a:ext>
            </a:extLst>
          </p:cNvPr>
          <p:cNvSpPr txBox="1"/>
          <p:nvPr/>
        </p:nvSpPr>
        <p:spPr>
          <a:xfrm>
            <a:off x="647700" y="4585106"/>
            <a:ext cx="5909055"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0" cap="none" spc="0" normalizeH="0" baseline="0" noProof="0" dirty="0">
                <a:ln>
                  <a:noFill/>
                </a:ln>
                <a:solidFill>
                  <a:sysClr val="windowText" lastClr="000000"/>
                </a:solidFill>
                <a:effectLst/>
                <a:uLnTx/>
                <a:uFillTx/>
                <a:latin typeface="DengXian"/>
                <a:ea typeface="DengXian"/>
                <a:cs typeface="+mn-cs"/>
                <a:sym typeface="DengXian"/>
              </a:rPr>
              <a:t>Ondrej </a:t>
            </a:r>
            <a:r>
              <a:rPr kumimoji="0" lang="en-GB" sz="2400" b="1" i="0" u="none" strike="noStrike" kern="0" cap="none" spc="0" normalizeH="0" baseline="0" noProof="0" dirty="0" err="1">
                <a:ln>
                  <a:noFill/>
                </a:ln>
                <a:solidFill>
                  <a:sysClr val="windowText" lastClr="000000"/>
                </a:solidFill>
                <a:effectLst/>
                <a:uLnTx/>
                <a:uFillTx/>
                <a:latin typeface="DengXian"/>
                <a:ea typeface="DengXian"/>
                <a:cs typeface="+mn-cs"/>
                <a:sym typeface="DengXian"/>
              </a:rPr>
              <a:t>Kucerak</a:t>
            </a:r>
            <a:endParaRPr kumimoji="0" lang="en-GB" sz="2400" b="1" i="0" u="none" strike="noStrike" kern="0" cap="none" spc="0" normalizeH="0" baseline="0" noProof="0" dirty="0">
              <a:ln>
                <a:noFill/>
              </a:ln>
              <a:solidFill>
                <a:sysClr val="windowText" lastClr="000000"/>
              </a:solidFill>
              <a:effectLst/>
              <a:uLnTx/>
              <a:uFillTx/>
              <a:latin typeface="DengXian"/>
              <a:ea typeface="DengXian"/>
              <a:cs typeface="+mn-cs"/>
              <a:sym typeface="DengXian"/>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ysClr val="windowText" lastClr="000000"/>
                </a:solidFill>
                <a:effectLst/>
                <a:uLnTx/>
                <a:uFillTx/>
                <a:latin typeface="DengXian"/>
                <a:ea typeface="DengXian"/>
                <a:cs typeface="+mn-cs"/>
                <a:sym typeface="DengXian"/>
              </a:rPr>
              <a:t>Vice President Education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ysClr val="windowText" lastClr="000000"/>
                </a:solidFill>
                <a:effectLst/>
                <a:uLnTx/>
                <a:uFillTx/>
                <a:latin typeface="DengXian"/>
                <a:ea typeface="DengXian"/>
                <a:cs typeface="+mn-cs"/>
                <a:sym typeface="DengXian"/>
              </a:rPr>
              <a:t>Aberdeen University Students’ Association</a:t>
            </a:r>
          </a:p>
        </p:txBody>
      </p:sp>
      <p:sp>
        <p:nvSpPr>
          <p:cNvPr id="8" name="TextBox 7">
            <a:extLst>
              <a:ext uri="{FF2B5EF4-FFF2-40B4-BE49-F238E27FC236}">
                <a16:creationId xmlns:a16="http://schemas.microsoft.com/office/drawing/2014/main" id="{0820CDB2-A7E0-4762-8422-8211836512A0}"/>
              </a:ext>
            </a:extLst>
          </p:cNvPr>
          <p:cNvSpPr txBox="1"/>
          <p:nvPr/>
        </p:nvSpPr>
        <p:spPr>
          <a:xfrm>
            <a:off x="7121905" y="4585106"/>
            <a:ext cx="3673095"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0" cap="none" spc="0" normalizeH="0" baseline="0" noProof="0" dirty="0">
                <a:ln>
                  <a:noFill/>
                </a:ln>
                <a:solidFill>
                  <a:sysClr val="windowText" lastClr="000000"/>
                </a:solidFill>
                <a:effectLst/>
                <a:uLnTx/>
                <a:uFillTx/>
                <a:latin typeface="DengXian"/>
                <a:ea typeface="DengXian"/>
                <a:cs typeface="+mn-cs"/>
                <a:sym typeface="DengXian"/>
              </a:rPr>
              <a:t>Megan Brown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ysClr val="windowText" lastClr="000000"/>
                </a:solidFill>
                <a:effectLst/>
                <a:uLnTx/>
                <a:uFillTx/>
                <a:latin typeface="DengXian"/>
                <a:ea typeface="DengXian"/>
                <a:cs typeface="+mn-cs"/>
                <a:sym typeface="DengXian"/>
              </a:rPr>
              <a:t>Development Consultant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ysClr val="windowText" lastClr="000000"/>
                </a:solidFill>
                <a:effectLst/>
                <a:uLnTx/>
                <a:uFillTx/>
                <a:latin typeface="DengXian"/>
                <a:ea typeface="DengXian"/>
                <a:cs typeface="+mn-cs"/>
                <a:sym typeface="DengXian"/>
              </a:rPr>
              <a:t>sparqs</a:t>
            </a:r>
          </a:p>
        </p:txBody>
      </p:sp>
    </p:spTree>
    <p:extLst>
      <p:ext uri="{BB962C8B-B14F-4D97-AF65-F5344CB8AC3E}">
        <p14:creationId xmlns:p14="http://schemas.microsoft.com/office/powerpoint/2010/main" val="1249385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243B9-2B96-03BC-7367-CC4A2A29B0CB}"/>
              </a:ext>
            </a:extLst>
          </p:cNvPr>
          <p:cNvSpPr>
            <a:spLocks noGrp="1"/>
          </p:cNvSpPr>
          <p:nvPr>
            <p:ph type="title"/>
          </p:nvPr>
        </p:nvSpPr>
        <p:spPr/>
        <p:txBody>
          <a:bodyPr/>
          <a:lstStyle/>
          <a:p>
            <a:r>
              <a:rPr lang="en-GB" dirty="0"/>
              <a:t>Top Tips resource and case studies</a:t>
            </a:r>
          </a:p>
        </p:txBody>
      </p:sp>
      <p:sp>
        <p:nvSpPr>
          <p:cNvPr id="3" name="Text Placeholder 2">
            <a:extLst>
              <a:ext uri="{FF2B5EF4-FFF2-40B4-BE49-F238E27FC236}">
                <a16:creationId xmlns:a16="http://schemas.microsoft.com/office/drawing/2014/main" id="{BC7C87B2-4B63-AAFE-562A-C9D0221B8BF1}"/>
              </a:ext>
            </a:extLst>
          </p:cNvPr>
          <p:cNvSpPr>
            <a:spLocks noGrp="1"/>
          </p:cNvSpPr>
          <p:nvPr>
            <p:ph type="body" idx="1"/>
          </p:nvPr>
        </p:nvSpPr>
        <p:spPr>
          <a:xfrm>
            <a:off x="838200" y="1524000"/>
            <a:ext cx="10515600" cy="1325563"/>
          </a:xfrm>
        </p:spPr>
        <p:txBody>
          <a:bodyPr>
            <a:normAutofit fontScale="92500" lnSpcReduction="20000"/>
          </a:bodyPr>
          <a:lstStyle/>
          <a:p>
            <a:r>
              <a:rPr lang="en-GB" dirty="0"/>
              <a:t>A set of ‘top tips’ focused on ‘breaking down barriers’ related to equitable learning and teaching.</a:t>
            </a:r>
          </a:p>
          <a:p>
            <a:r>
              <a:rPr lang="en-GB" dirty="0"/>
              <a:t>Organised under the same themes as the desk research.</a:t>
            </a:r>
          </a:p>
          <a:p>
            <a:r>
              <a:rPr lang="en-GB" dirty="0"/>
              <a:t>Small suite of case studies to be published later this month.</a:t>
            </a:r>
          </a:p>
        </p:txBody>
      </p:sp>
      <p:sp>
        <p:nvSpPr>
          <p:cNvPr id="5" name="Rectangle 4">
            <a:extLst>
              <a:ext uri="{FF2B5EF4-FFF2-40B4-BE49-F238E27FC236}">
                <a16:creationId xmlns:a16="http://schemas.microsoft.com/office/drawing/2014/main" id="{6418556A-65DB-A1D6-4273-F2C4ADE56A88}"/>
              </a:ext>
            </a:extLst>
          </p:cNvPr>
          <p:cNvSpPr/>
          <p:nvPr/>
        </p:nvSpPr>
        <p:spPr>
          <a:xfrm>
            <a:off x="838200" y="3052152"/>
            <a:ext cx="2862974" cy="3467596"/>
          </a:xfrm>
          <a:prstGeom prst="rect">
            <a:avLst/>
          </a:prstGeom>
          <a:ln w="38100">
            <a:solidFill>
              <a:srgbClr val="002060">
                <a:alpha val="90000"/>
              </a:srgbClr>
            </a:solidFill>
          </a:ln>
        </p:spPr>
        <p:style>
          <a:lnRef idx="1">
            <a:schemeClr val="dk2">
              <a:alpha val="90000"/>
              <a:hueOff val="0"/>
              <a:satOff val="0"/>
              <a:lumOff val="0"/>
              <a:alphaOff val="0"/>
            </a:schemeClr>
          </a:lnRef>
          <a:fillRef idx="1">
            <a:schemeClr val="lt1">
              <a:alpha val="90000"/>
              <a:tint val="40000"/>
              <a:hueOff val="0"/>
              <a:satOff val="0"/>
              <a:lumOff val="0"/>
              <a:alphaOff val="0"/>
            </a:schemeClr>
          </a:fillRef>
          <a:effectRef idx="2">
            <a:schemeClr val="lt1">
              <a:alpha val="90000"/>
              <a:tint val="40000"/>
              <a:hueOff val="0"/>
              <a:satOff val="0"/>
              <a:lumOff val="0"/>
              <a:alphaOff val="0"/>
            </a:schemeClr>
          </a:effectRef>
          <a:fontRef idx="minor">
            <a:schemeClr val="dk2">
              <a:hueOff val="0"/>
              <a:satOff val="0"/>
              <a:lumOff val="0"/>
              <a:alphaOff val="0"/>
            </a:schemeClr>
          </a:fontRef>
        </p:style>
        <p:txBody>
          <a:bodyPr/>
          <a:lstStyle/>
          <a:p>
            <a:pPr algn="ctr"/>
            <a:endParaRPr lang="en-GB" sz="2400" dirty="0"/>
          </a:p>
          <a:p>
            <a:pPr algn="ctr"/>
            <a:r>
              <a:rPr lang="en-GB" sz="2400" b="1" dirty="0">
                <a:solidFill>
                  <a:srgbClr val="9C1560"/>
                </a:solidFill>
              </a:rPr>
              <a:t>“Continue to decolonise your curriculum and ensure that your practice is enacted in partnership with diverse groups.”</a:t>
            </a:r>
          </a:p>
          <a:p>
            <a:endParaRPr lang="en-GB" dirty="0"/>
          </a:p>
        </p:txBody>
      </p:sp>
      <p:sp>
        <p:nvSpPr>
          <p:cNvPr id="8" name="Rectangle 7">
            <a:extLst>
              <a:ext uri="{FF2B5EF4-FFF2-40B4-BE49-F238E27FC236}">
                <a16:creationId xmlns:a16="http://schemas.microsoft.com/office/drawing/2014/main" id="{F52649E8-6F1E-82F6-F6E2-AD4C561CC2DC}"/>
              </a:ext>
            </a:extLst>
          </p:cNvPr>
          <p:cNvSpPr/>
          <p:nvPr/>
        </p:nvSpPr>
        <p:spPr>
          <a:xfrm>
            <a:off x="8324850" y="3098571"/>
            <a:ext cx="3028950" cy="3421176"/>
          </a:xfrm>
          <a:prstGeom prst="rect">
            <a:avLst/>
          </a:prstGeom>
          <a:ln w="38100">
            <a:solidFill>
              <a:srgbClr val="002060">
                <a:alpha val="90000"/>
              </a:srgbClr>
            </a:solidFill>
          </a:ln>
        </p:spPr>
        <p:style>
          <a:lnRef idx="1">
            <a:schemeClr val="dk2">
              <a:alpha val="90000"/>
              <a:hueOff val="0"/>
              <a:satOff val="0"/>
              <a:lumOff val="0"/>
              <a:alphaOff val="0"/>
            </a:schemeClr>
          </a:lnRef>
          <a:fillRef idx="1">
            <a:schemeClr val="lt1">
              <a:alpha val="90000"/>
              <a:tint val="40000"/>
              <a:hueOff val="0"/>
              <a:satOff val="0"/>
              <a:lumOff val="0"/>
              <a:alphaOff val="0"/>
            </a:schemeClr>
          </a:fillRef>
          <a:effectRef idx="2">
            <a:schemeClr val="lt1">
              <a:alpha val="90000"/>
              <a:tint val="40000"/>
              <a:hueOff val="0"/>
              <a:satOff val="0"/>
              <a:lumOff val="0"/>
              <a:alphaOff val="0"/>
            </a:schemeClr>
          </a:effectRef>
          <a:fontRef idx="minor">
            <a:schemeClr val="dk2">
              <a:hueOff val="0"/>
              <a:satOff val="0"/>
              <a:lumOff val="0"/>
              <a:alphaOff val="0"/>
            </a:schemeClr>
          </a:fontRef>
        </p:style>
        <p:txBody>
          <a:bodyPr/>
          <a:lstStyle/>
          <a:p>
            <a:pPr algn="ctr"/>
            <a:endParaRPr lang="en-GB" sz="2400" dirty="0">
              <a:solidFill>
                <a:schemeClr val="tx1"/>
              </a:solidFill>
            </a:endParaRPr>
          </a:p>
          <a:p>
            <a:pPr algn="ctr"/>
            <a:r>
              <a:rPr lang="en-GB" sz="2400" b="1" dirty="0">
                <a:solidFill>
                  <a:srgbClr val="9C1560"/>
                </a:solidFill>
              </a:rPr>
              <a:t>“Don’t overload the virtual learning environment with resources, use it to generate discussion and asynchronous engagement.”</a:t>
            </a:r>
            <a:endParaRPr lang="en-GB" b="1" dirty="0">
              <a:solidFill>
                <a:srgbClr val="9C1560"/>
              </a:solidFill>
            </a:endParaRPr>
          </a:p>
        </p:txBody>
      </p:sp>
      <p:sp>
        <p:nvSpPr>
          <p:cNvPr id="11" name="Rectangle 10">
            <a:extLst>
              <a:ext uri="{FF2B5EF4-FFF2-40B4-BE49-F238E27FC236}">
                <a16:creationId xmlns:a16="http://schemas.microsoft.com/office/drawing/2014/main" id="{53B2F92C-5C83-A9C8-6F90-F852C2170D20}"/>
              </a:ext>
            </a:extLst>
          </p:cNvPr>
          <p:cNvSpPr/>
          <p:nvPr/>
        </p:nvSpPr>
        <p:spPr>
          <a:xfrm>
            <a:off x="4664513" y="3098571"/>
            <a:ext cx="2862974" cy="3421177"/>
          </a:xfrm>
          <a:prstGeom prst="rect">
            <a:avLst/>
          </a:prstGeom>
          <a:ln w="38100">
            <a:solidFill>
              <a:srgbClr val="002060">
                <a:alpha val="90000"/>
              </a:srgbClr>
            </a:solidFill>
          </a:ln>
        </p:spPr>
        <p:style>
          <a:lnRef idx="1">
            <a:schemeClr val="dk2">
              <a:alpha val="90000"/>
              <a:hueOff val="0"/>
              <a:satOff val="0"/>
              <a:lumOff val="0"/>
              <a:alphaOff val="0"/>
            </a:schemeClr>
          </a:lnRef>
          <a:fillRef idx="1">
            <a:schemeClr val="lt1">
              <a:alpha val="90000"/>
              <a:tint val="40000"/>
              <a:hueOff val="0"/>
              <a:satOff val="0"/>
              <a:lumOff val="0"/>
              <a:alphaOff val="0"/>
            </a:schemeClr>
          </a:fillRef>
          <a:effectRef idx="2">
            <a:schemeClr val="lt1">
              <a:alpha val="90000"/>
              <a:tint val="40000"/>
              <a:hueOff val="0"/>
              <a:satOff val="0"/>
              <a:lumOff val="0"/>
              <a:alphaOff val="0"/>
            </a:schemeClr>
          </a:effectRef>
          <a:fontRef idx="minor">
            <a:schemeClr val="dk2">
              <a:hueOff val="0"/>
              <a:satOff val="0"/>
              <a:lumOff val="0"/>
              <a:alphaOff val="0"/>
            </a:schemeClr>
          </a:fontRef>
        </p:style>
        <p:txBody>
          <a:bodyPr/>
          <a:lstStyle/>
          <a:p>
            <a:pPr algn="ctr"/>
            <a:endParaRPr lang="en-GB" sz="2400" dirty="0">
              <a:solidFill>
                <a:srgbClr val="002060"/>
              </a:solidFill>
            </a:endParaRPr>
          </a:p>
          <a:p>
            <a:pPr algn="ctr"/>
            <a:r>
              <a:rPr lang="en-GB" sz="2400" b="1" dirty="0">
                <a:solidFill>
                  <a:srgbClr val="9C1560"/>
                </a:solidFill>
              </a:rPr>
              <a:t>“Be honest about your own digital skills to your students. Encourage a culture of working together.”</a:t>
            </a:r>
          </a:p>
        </p:txBody>
      </p:sp>
    </p:spTree>
    <p:extLst>
      <p:ext uri="{BB962C8B-B14F-4D97-AF65-F5344CB8AC3E}">
        <p14:creationId xmlns:p14="http://schemas.microsoft.com/office/powerpoint/2010/main" val="3368827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8F4A5C-4E17-C579-D5E2-CB2B3E5548C0}"/>
              </a:ext>
            </a:extLst>
          </p:cNvPr>
          <p:cNvSpPr>
            <a:spLocks noGrp="1"/>
          </p:cNvSpPr>
          <p:nvPr>
            <p:ph type="title"/>
          </p:nvPr>
        </p:nvSpPr>
        <p:spPr/>
        <p:txBody>
          <a:bodyPr/>
          <a:lstStyle/>
          <a:p>
            <a:r>
              <a:rPr lang="en-GB" dirty="0"/>
              <a:t>Workshop – Supporting Student Reps to Engage with Issues of Equity</a:t>
            </a:r>
          </a:p>
        </p:txBody>
      </p:sp>
      <p:sp>
        <p:nvSpPr>
          <p:cNvPr id="3" name="Text Placeholder 2">
            <a:extLst>
              <a:ext uri="{FF2B5EF4-FFF2-40B4-BE49-F238E27FC236}">
                <a16:creationId xmlns:a16="http://schemas.microsoft.com/office/drawing/2014/main" id="{93C0A4ED-AE8E-3C9D-94E5-8AB750BE9CBC}"/>
              </a:ext>
            </a:extLst>
          </p:cNvPr>
          <p:cNvSpPr>
            <a:spLocks noGrp="1"/>
          </p:cNvSpPr>
          <p:nvPr>
            <p:ph type="body" idx="1"/>
          </p:nvPr>
        </p:nvSpPr>
        <p:spPr/>
        <p:txBody>
          <a:bodyPr>
            <a:normAutofit/>
          </a:bodyPr>
          <a:lstStyle/>
          <a:p>
            <a:r>
              <a:rPr lang="en-GB" dirty="0"/>
              <a:t>This took place yesterday!</a:t>
            </a:r>
          </a:p>
          <a:p>
            <a:r>
              <a:rPr lang="en-GB" dirty="0">
                <a:highlight>
                  <a:srgbClr val="FFFFFF"/>
                </a:highlight>
              </a:rPr>
              <a:t>This workshop explored with attendees the roles institutions and students’ associations can have in supporting student reps and rep systems to effectively engage with issues of equity.</a:t>
            </a:r>
          </a:p>
          <a:p>
            <a:r>
              <a:rPr lang="en-GB" dirty="0">
                <a:highlight>
                  <a:srgbClr val="FFFFFF"/>
                </a:highlight>
              </a:rPr>
              <a:t>How can we create and support student rep systems that effectively capture the views of our diverse student population?</a:t>
            </a:r>
          </a:p>
          <a:p>
            <a:r>
              <a:rPr lang="en-GB" dirty="0">
                <a:highlight>
                  <a:srgbClr val="FFFFFF"/>
                </a:highlight>
              </a:rPr>
              <a:t>What opportunities are there to engage with issues of equity throughout the whole of the rep journey?</a:t>
            </a:r>
          </a:p>
          <a:p>
            <a:r>
              <a:rPr lang="en-GB" dirty="0">
                <a:highlight>
                  <a:srgbClr val="FFFFFF"/>
                </a:highlight>
              </a:rPr>
              <a:t>What can we learn from existing practice where students and students’ associations have supported reps to engage with issues of equity, or made more equitable rep systems?</a:t>
            </a:r>
          </a:p>
          <a:p>
            <a:endParaRPr lang="en-GB" dirty="0"/>
          </a:p>
        </p:txBody>
      </p:sp>
    </p:spTree>
    <p:extLst>
      <p:ext uri="{BB962C8B-B14F-4D97-AF65-F5344CB8AC3E}">
        <p14:creationId xmlns:p14="http://schemas.microsoft.com/office/powerpoint/2010/main" val="12002230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CAC5F-3FE0-FCDC-49D2-FF37FA9A15EC}"/>
              </a:ext>
            </a:extLst>
          </p:cNvPr>
          <p:cNvSpPr>
            <a:spLocks noGrp="1"/>
          </p:cNvSpPr>
          <p:nvPr>
            <p:ph type="title"/>
          </p:nvPr>
        </p:nvSpPr>
        <p:spPr/>
        <p:txBody>
          <a:bodyPr/>
          <a:lstStyle/>
          <a:p>
            <a:r>
              <a:rPr lang="en-GB" dirty="0"/>
              <a:t>Rep Guide to Equity in Learning and Teaching</a:t>
            </a:r>
          </a:p>
        </p:txBody>
      </p:sp>
      <p:sp>
        <p:nvSpPr>
          <p:cNvPr id="3" name="Text Placeholder 2">
            <a:extLst>
              <a:ext uri="{FF2B5EF4-FFF2-40B4-BE49-F238E27FC236}">
                <a16:creationId xmlns:a16="http://schemas.microsoft.com/office/drawing/2014/main" id="{F6E75C3D-FBBA-B3B3-F24D-69AE53BF4A57}"/>
              </a:ext>
            </a:extLst>
          </p:cNvPr>
          <p:cNvSpPr>
            <a:spLocks noGrp="1"/>
          </p:cNvSpPr>
          <p:nvPr>
            <p:ph type="body" idx="1"/>
          </p:nvPr>
        </p:nvSpPr>
        <p:spPr/>
        <p:txBody>
          <a:bodyPr>
            <a:normAutofit fontScale="92500" lnSpcReduction="20000"/>
          </a:bodyPr>
          <a:lstStyle/>
          <a:p>
            <a:pPr marL="0" indent="0">
              <a:buNone/>
            </a:pPr>
            <a:endParaRPr lang="en-GB" sz="2600" b="0" i="0" u="none" strike="noStrike" dirty="0">
              <a:solidFill>
                <a:srgbClr val="000000"/>
              </a:solidFill>
              <a:effectLst/>
            </a:endParaRPr>
          </a:p>
          <a:p>
            <a:pPr rtl="0" fontAlgn="base">
              <a:spcBef>
                <a:spcPts val="0"/>
              </a:spcBef>
              <a:spcAft>
                <a:spcPts val="0"/>
              </a:spcAft>
              <a:buFont typeface="Arial" panose="020B0604020202020204" pitchFamily="34" charset="0"/>
              <a:buChar char="•"/>
            </a:pPr>
            <a:r>
              <a:rPr lang="en-GB" sz="2600" b="0" i="0" u="none" strike="noStrike" dirty="0">
                <a:solidFill>
                  <a:srgbClr val="000000"/>
                </a:solidFill>
                <a:effectLst/>
              </a:rPr>
              <a:t>During the pandemic, </a:t>
            </a:r>
            <a:r>
              <a:rPr lang="en-GB" sz="2600" b="1" i="0" u="none" strike="noStrike" dirty="0">
                <a:solidFill>
                  <a:srgbClr val="000000"/>
                </a:solidFill>
                <a:effectLst/>
              </a:rPr>
              <a:t>pedagogical practices have changed</a:t>
            </a:r>
            <a:r>
              <a:rPr lang="en-GB" sz="2600" b="0" i="0" u="none" strike="noStrike" dirty="0">
                <a:solidFill>
                  <a:srgbClr val="000000"/>
                </a:solidFill>
                <a:effectLst/>
              </a:rPr>
              <a:t>. Institutions now need to make changes about what to keep, and reps have a key part to play in these decision-making conversations.</a:t>
            </a:r>
          </a:p>
          <a:p>
            <a:pPr rtl="0" fontAlgn="base">
              <a:spcBef>
                <a:spcPts val="0"/>
              </a:spcBef>
              <a:spcAft>
                <a:spcPts val="0"/>
              </a:spcAft>
              <a:buFont typeface="Arial" panose="020B0604020202020204" pitchFamily="34" charset="0"/>
              <a:buChar char="•"/>
            </a:pPr>
            <a:endParaRPr lang="en-GB" sz="2600" dirty="0">
              <a:solidFill>
                <a:srgbClr val="000000"/>
              </a:solidFill>
            </a:endParaRPr>
          </a:p>
          <a:p>
            <a:pPr fontAlgn="base">
              <a:spcBef>
                <a:spcPts val="0"/>
              </a:spcBef>
              <a:buFont typeface="Arial" panose="020B0604020202020204" pitchFamily="34" charset="0"/>
              <a:buChar char="•"/>
            </a:pPr>
            <a:r>
              <a:rPr lang="en-GB" sz="2600" dirty="0">
                <a:solidFill>
                  <a:srgbClr val="000000"/>
                </a:solidFill>
              </a:rPr>
              <a:t>D</a:t>
            </a:r>
            <a:r>
              <a:rPr lang="en-GB" sz="2600" b="0" i="0" u="none" strike="noStrike" dirty="0">
                <a:solidFill>
                  <a:srgbClr val="000000"/>
                </a:solidFill>
                <a:effectLst/>
              </a:rPr>
              <a:t>esigned to give reps an informed view of what we’ve </a:t>
            </a:r>
            <a:r>
              <a:rPr lang="en-GB" sz="2600" b="1" i="0" u="none" strike="noStrike" dirty="0">
                <a:solidFill>
                  <a:srgbClr val="000000"/>
                </a:solidFill>
                <a:effectLst/>
              </a:rPr>
              <a:t>learned from the pandemic</a:t>
            </a:r>
            <a:r>
              <a:rPr lang="en-GB" sz="2600" b="0" i="0" u="none" strike="noStrike" dirty="0">
                <a:solidFill>
                  <a:srgbClr val="000000"/>
                </a:solidFill>
                <a:effectLst/>
              </a:rPr>
              <a:t> – an overview of some of the </a:t>
            </a:r>
            <a:r>
              <a:rPr lang="en-GB" sz="2600" b="1" i="0" u="none" strike="noStrike" dirty="0">
                <a:solidFill>
                  <a:srgbClr val="000000"/>
                </a:solidFill>
                <a:effectLst/>
              </a:rPr>
              <a:t>key topics </a:t>
            </a:r>
            <a:r>
              <a:rPr lang="en-GB" sz="2600" b="0" i="0" u="none" strike="noStrike" dirty="0">
                <a:solidFill>
                  <a:srgbClr val="000000"/>
                </a:solidFill>
                <a:effectLst/>
              </a:rPr>
              <a:t>and a starting point for conversation.</a:t>
            </a:r>
          </a:p>
          <a:p>
            <a:pPr marL="0" indent="0" rtl="0" fontAlgn="base">
              <a:spcBef>
                <a:spcPts val="0"/>
              </a:spcBef>
              <a:spcAft>
                <a:spcPts val="0"/>
              </a:spcAft>
              <a:buNone/>
            </a:pPr>
            <a:endParaRPr lang="en-GB" sz="2600" b="0" i="0" u="none" strike="noStrike" dirty="0">
              <a:solidFill>
                <a:srgbClr val="000000"/>
              </a:solidFill>
              <a:effectLst/>
            </a:endParaRPr>
          </a:p>
          <a:p>
            <a:r>
              <a:rPr lang="en-GB" sz="2600" dirty="0">
                <a:solidFill>
                  <a:srgbClr val="000000"/>
                </a:solidFill>
              </a:rPr>
              <a:t>Examples of topics:</a:t>
            </a:r>
          </a:p>
          <a:p>
            <a:pPr marL="0" indent="0">
              <a:buNone/>
            </a:pPr>
            <a:endParaRPr lang="en-GB" sz="2600" dirty="0">
              <a:solidFill>
                <a:srgbClr val="000000"/>
              </a:solidFill>
            </a:endParaRPr>
          </a:p>
          <a:p>
            <a:pPr lvl="1"/>
            <a:r>
              <a:rPr lang="en-GB" sz="2600" b="0" i="0" u="none" strike="noStrike" dirty="0">
                <a:solidFill>
                  <a:srgbClr val="000000"/>
                </a:solidFill>
                <a:effectLst/>
                <a:latin typeface="Arial" panose="020B0604020202020204" pitchFamily="34" charset="0"/>
                <a:cs typeface="Arial" panose="020B0604020202020204" pitchFamily="34" charset="0"/>
              </a:rPr>
              <a:t>Asynchronous</a:t>
            </a:r>
            <a:r>
              <a:rPr lang="en-GB" sz="2600" dirty="0">
                <a:solidFill>
                  <a:srgbClr val="000000"/>
                </a:solidFill>
                <a:latin typeface="Arial" panose="020B0604020202020204" pitchFamily="34" charset="0"/>
                <a:cs typeface="Arial" panose="020B0604020202020204" pitchFamily="34" charset="0"/>
              </a:rPr>
              <a:t> and synchronous teaching</a:t>
            </a:r>
          </a:p>
          <a:p>
            <a:pPr lvl="1"/>
            <a:r>
              <a:rPr lang="en-GB" sz="2600" dirty="0">
                <a:latin typeface="Arial" panose="020B0604020202020204" pitchFamily="34" charset="0"/>
                <a:cs typeface="Arial" panose="020B0604020202020204" pitchFamily="34" charset="0"/>
              </a:rPr>
              <a:t>Digital exclusion</a:t>
            </a:r>
          </a:p>
          <a:p>
            <a:pPr lvl="1"/>
            <a:r>
              <a:rPr lang="en-GB" sz="2600" dirty="0">
                <a:latin typeface="Arial" panose="020B0604020202020204" pitchFamily="34" charset="0"/>
                <a:cs typeface="Arial" panose="020B0604020202020204" pitchFamily="34" charset="0"/>
              </a:rPr>
              <a:t>Online vs in-person assessments</a:t>
            </a:r>
          </a:p>
        </p:txBody>
      </p:sp>
    </p:spTree>
    <p:extLst>
      <p:ext uri="{BB962C8B-B14F-4D97-AF65-F5344CB8AC3E}">
        <p14:creationId xmlns:p14="http://schemas.microsoft.com/office/powerpoint/2010/main" val="23945696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D5382-CE96-34FF-6F91-6A78F7BE6F92}"/>
              </a:ext>
            </a:extLst>
          </p:cNvPr>
          <p:cNvSpPr>
            <a:spLocks noGrp="1"/>
          </p:cNvSpPr>
          <p:nvPr>
            <p:ph type="title"/>
          </p:nvPr>
        </p:nvSpPr>
        <p:spPr/>
        <p:txBody>
          <a:bodyPr/>
          <a:lstStyle/>
          <a:p>
            <a:r>
              <a:rPr lang="en-GB" dirty="0"/>
              <a:t>sparqs’ Student Learning Experience Diagram</a:t>
            </a:r>
          </a:p>
        </p:txBody>
      </p:sp>
      <p:pic>
        <p:nvPicPr>
          <p:cNvPr id="4" name="Picture 3" descr="The student learning experience (2)">
            <a:extLst>
              <a:ext uri="{FF2B5EF4-FFF2-40B4-BE49-F238E27FC236}">
                <a16:creationId xmlns:a16="http://schemas.microsoft.com/office/drawing/2014/main" id="{A63D9A19-073E-B093-E05C-0DFD8C3B6A7E}"/>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2235360" y="1914550"/>
            <a:ext cx="7721280" cy="4304622"/>
          </a:xfrm>
          <a:prstGeom prst="rect">
            <a:avLst/>
          </a:prstGeom>
          <a:noFill/>
          <a:ln w="9525">
            <a:noFill/>
            <a:miter lim="800000"/>
            <a:headEnd/>
            <a:tailEnd/>
          </a:ln>
        </p:spPr>
      </p:pic>
    </p:spTree>
    <p:extLst>
      <p:ext uri="{BB962C8B-B14F-4D97-AF65-F5344CB8AC3E}">
        <p14:creationId xmlns:p14="http://schemas.microsoft.com/office/powerpoint/2010/main" val="41177954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CE199-5C66-6313-3DC5-99CA8161A573}"/>
              </a:ext>
            </a:extLst>
          </p:cNvPr>
          <p:cNvSpPr>
            <a:spLocks noGrp="1"/>
          </p:cNvSpPr>
          <p:nvPr>
            <p:ph type="title"/>
          </p:nvPr>
        </p:nvSpPr>
        <p:spPr/>
        <p:txBody>
          <a:bodyPr/>
          <a:lstStyle/>
          <a:p>
            <a:r>
              <a:rPr lang="en-GB" dirty="0"/>
              <a:t>Our takeaways</a:t>
            </a:r>
          </a:p>
        </p:txBody>
      </p:sp>
      <p:sp>
        <p:nvSpPr>
          <p:cNvPr id="3" name="Text Placeholder 2">
            <a:extLst>
              <a:ext uri="{FF2B5EF4-FFF2-40B4-BE49-F238E27FC236}">
                <a16:creationId xmlns:a16="http://schemas.microsoft.com/office/drawing/2014/main" id="{5441A123-D75C-5869-66C3-F50E6A9068DB}"/>
              </a:ext>
            </a:extLst>
          </p:cNvPr>
          <p:cNvSpPr>
            <a:spLocks noGrp="1"/>
          </p:cNvSpPr>
          <p:nvPr>
            <p:ph type="body" idx="1"/>
          </p:nvPr>
        </p:nvSpPr>
        <p:spPr/>
        <p:txBody>
          <a:bodyPr>
            <a:normAutofit fontScale="92500" lnSpcReduction="20000"/>
          </a:bodyPr>
          <a:lstStyle/>
          <a:p>
            <a:r>
              <a:rPr lang="en-GB" dirty="0"/>
              <a:t>Students are </a:t>
            </a:r>
            <a:r>
              <a:rPr lang="en-GB" b="1" dirty="0"/>
              <a:t>experts in their own learning </a:t>
            </a:r>
            <a:r>
              <a:rPr lang="en-GB" dirty="0"/>
              <a:t>– student-led resources can give a new perspective on existing topics. Resources designed </a:t>
            </a:r>
            <a:r>
              <a:rPr lang="en-GB" b="1" i="1" dirty="0"/>
              <a:t>by</a:t>
            </a:r>
            <a:r>
              <a:rPr lang="en-GB" b="1" dirty="0"/>
              <a:t> students</a:t>
            </a:r>
            <a:r>
              <a:rPr lang="en-GB" b="1" i="1" dirty="0"/>
              <a:t> for </a:t>
            </a:r>
            <a:r>
              <a:rPr lang="en-GB" b="1" dirty="0"/>
              <a:t>students </a:t>
            </a:r>
            <a:r>
              <a:rPr lang="en-GB" dirty="0"/>
              <a:t>are often popular.</a:t>
            </a:r>
          </a:p>
          <a:p>
            <a:r>
              <a:rPr lang="en-GB" dirty="0"/>
              <a:t>Issues of equity cross the entirety of the </a:t>
            </a:r>
            <a:r>
              <a:rPr lang="en-GB" b="1" dirty="0"/>
              <a:t>student learning experience </a:t>
            </a:r>
            <a:r>
              <a:rPr lang="en-GB" dirty="0"/>
              <a:t>and it’s important to consider all elements of the SLE when developing initiatives for particular student groups.</a:t>
            </a:r>
          </a:p>
          <a:p>
            <a:r>
              <a:rPr lang="en-GB" dirty="0"/>
              <a:t>Sometimes, specific L&amp;T decisions will make the learning experience more accessible for some students, while creating additional barriers for others. Where possible, offer </a:t>
            </a:r>
            <a:r>
              <a:rPr lang="en-GB" b="1" dirty="0"/>
              <a:t>choice</a:t>
            </a:r>
            <a:r>
              <a:rPr lang="en-GB" dirty="0"/>
              <a:t> as to how to engage.</a:t>
            </a:r>
          </a:p>
          <a:p>
            <a:r>
              <a:rPr lang="en-GB" dirty="0"/>
              <a:t>Students (and staff) often hold multiple, </a:t>
            </a:r>
            <a:r>
              <a:rPr lang="en-GB" b="1" dirty="0"/>
              <a:t>intersecting identities </a:t>
            </a:r>
            <a:r>
              <a:rPr lang="en-GB" dirty="0"/>
              <a:t>that create unique experiences of L&amp;T. One size does not fit at all – don’t be afraid to </a:t>
            </a:r>
            <a:r>
              <a:rPr lang="en-GB" b="1" dirty="0"/>
              <a:t>ask students what they need</a:t>
            </a:r>
            <a:r>
              <a:rPr lang="en-GB" dirty="0"/>
              <a:t>.</a:t>
            </a:r>
          </a:p>
          <a:p>
            <a:r>
              <a:rPr lang="en-GB" dirty="0"/>
              <a:t>Fostering equitable practices is an </a:t>
            </a:r>
            <a:r>
              <a:rPr lang="en-GB" b="1" dirty="0"/>
              <a:t>ongoing process </a:t>
            </a:r>
            <a:r>
              <a:rPr lang="en-GB" dirty="0"/>
              <a:t>– remember to evaluate progress regularly and celebrate the distance travelled.</a:t>
            </a:r>
          </a:p>
        </p:txBody>
      </p:sp>
    </p:spTree>
    <p:extLst>
      <p:ext uri="{BB962C8B-B14F-4D97-AF65-F5344CB8AC3E}">
        <p14:creationId xmlns:p14="http://schemas.microsoft.com/office/powerpoint/2010/main" val="41848739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6CEB2247-6224-46B6-A18E-D8ADEC781817}"/>
              </a:ext>
            </a:extLst>
          </p:cNvPr>
          <p:cNvSpPr txBox="1"/>
          <p:nvPr/>
        </p:nvSpPr>
        <p:spPr>
          <a:xfrm>
            <a:off x="2380948" y="1182374"/>
            <a:ext cx="6895069" cy="64633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3600" b="0" i="0" u="none" strike="noStrike" kern="0" cap="none" spc="0" normalizeH="0" baseline="0" noProof="0" dirty="0">
                <a:ln>
                  <a:noFill/>
                </a:ln>
                <a:solidFill>
                  <a:srgbClr val="9C1560"/>
                </a:solidFill>
                <a:effectLst/>
                <a:uLnTx/>
                <a:uFillTx/>
                <a:latin typeface="Arial" panose="020B0604020202020204" pitchFamily="34" charset="0"/>
                <a:ea typeface="DengXian"/>
                <a:cs typeface="Arial" panose="020B0604020202020204" pitchFamily="34" charset="0"/>
                <a:sym typeface="DengXian"/>
              </a:rPr>
              <a:t>Thank you!</a:t>
            </a:r>
          </a:p>
        </p:txBody>
      </p:sp>
      <p:sp>
        <p:nvSpPr>
          <p:cNvPr id="4" name="Rectangle 3">
            <a:extLst>
              <a:ext uri="{FF2B5EF4-FFF2-40B4-BE49-F238E27FC236}">
                <a16:creationId xmlns:a16="http://schemas.microsoft.com/office/drawing/2014/main" id="{8CFA12B6-77C2-4FD0-A783-1D14146C863C}"/>
              </a:ext>
            </a:extLst>
          </p:cNvPr>
          <p:cNvSpPr/>
          <p:nvPr/>
        </p:nvSpPr>
        <p:spPr>
          <a:xfrm>
            <a:off x="652130" y="2291370"/>
            <a:ext cx="10887740" cy="4235006"/>
          </a:xfrm>
          <a:prstGeom prst="rect">
            <a:avLst/>
          </a:prstGeom>
        </p:spPr>
        <p:txBody>
          <a:bodyPr wrap="square">
            <a:spAutoFit/>
          </a:bodyPr>
          <a:lstStyle/>
          <a:p>
            <a:pPr marL="457200" marR="0" lvl="0" indent="-34290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lang="en-US" sz="3200" dirty="0">
                <a:latin typeface="Arial" panose="020B0604020202020204" pitchFamily="34" charset="0"/>
                <a:cs typeface="Arial" panose="020B0604020202020204" pitchFamily="34" charset="0"/>
              </a:rPr>
              <a:t>All our Student-Led Project resources can be found on the Enhancement Themes website: </a:t>
            </a:r>
            <a:r>
              <a:rPr lang="en-US" sz="3200" dirty="0">
                <a:latin typeface="Arial" panose="020B0604020202020204" pitchFamily="34" charset="0"/>
                <a:cs typeface="Arial" panose="020B0604020202020204" pitchFamily="34" charset="0"/>
                <a:hlinkClick r:id="rId3"/>
              </a:rPr>
              <a:t>https://www.enhancementthemes.ac.uk//en/resilient-learning-communities/promoting-the-equity-of-the-student-learning-experience</a:t>
            </a:r>
            <a:endParaRPr lang="en-US" sz="3200" dirty="0">
              <a:latin typeface="Arial" panose="020B0604020202020204" pitchFamily="34" charset="0"/>
              <a:cs typeface="Arial" panose="020B0604020202020204" pitchFamily="34" charset="0"/>
            </a:endParaRPr>
          </a:p>
          <a:p>
            <a:pPr marL="457200" marR="0" lvl="0" indent="-34290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lang="en-US" sz="3200" dirty="0">
                <a:latin typeface="Arial" panose="020B0604020202020204" pitchFamily="34" charset="0"/>
                <a:cs typeface="Arial" panose="020B0604020202020204" pitchFamily="34" charset="0"/>
              </a:rPr>
              <a:t>Over the summer, we’ll be opening recruitment for new members of the SLP Steering Group.</a:t>
            </a:r>
          </a:p>
          <a:p>
            <a:pPr marL="457200" marR="0" lvl="0" indent="-34290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lang="en-US" sz="3200" dirty="0">
                <a:latin typeface="Arial" panose="020B0604020202020204" pitchFamily="34" charset="0"/>
                <a:cs typeface="Arial" panose="020B0604020202020204" pitchFamily="34" charset="0"/>
              </a:rPr>
              <a:t>Any questions, contact Megan at </a:t>
            </a:r>
            <a:r>
              <a:rPr lang="en-US" sz="3200" dirty="0">
                <a:latin typeface="Arial" panose="020B0604020202020204" pitchFamily="34" charset="0"/>
                <a:cs typeface="Arial" panose="020B0604020202020204" pitchFamily="34" charset="0"/>
                <a:hlinkClick r:id="rId4"/>
              </a:rPr>
              <a:t>Megan.Brown@sparqs.ac.uk</a:t>
            </a:r>
            <a:r>
              <a:rPr lang="en-US" sz="3200" dirty="0">
                <a:latin typeface="Arial" panose="020B0604020202020204" pitchFamily="34" charset="0"/>
                <a:cs typeface="Arial" panose="020B0604020202020204" pitchFamily="34" charset="0"/>
              </a:rPr>
              <a:t> </a:t>
            </a:r>
            <a:endParaRPr lang="en-US" sz="2200" kern="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4386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6CEB2247-6224-46B6-A18E-D8ADEC781817}"/>
              </a:ext>
            </a:extLst>
          </p:cNvPr>
          <p:cNvSpPr txBox="1"/>
          <p:nvPr/>
        </p:nvSpPr>
        <p:spPr>
          <a:xfrm>
            <a:off x="2380948" y="1182374"/>
            <a:ext cx="6895069" cy="64633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3600" b="0" i="0" u="none" strike="noStrike" kern="0" cap="none" spc="0" normalizeH="0" baseline="0" noProof="0" dirty="0">
                <a:ln>
                  <a:noFill/>
                </a:ln>
                <a:solidFill>
                  <a:srgbClr val="9C1560"/>
                </a:solidFill>
                <a:effectLst/>
                <a:uLnTx/>
                <a:uFillTx/>
                <a:latin typeface="Arial" panose="020B0604020202020204" pitchFamily="34" charset="0"/>
                <a:ea typeface="DengXian"/>
                <a:cs typeface="Arial" panose="020B0604020202020204" pitchFamily="34" charset="0"/>
                <a:sym typeface="DengXian"/>
              </a:rPr>
              <a:t>Student-Led Project (SLP)</a:t>
            </a:r>
          </a:p>
        </p:txBody>
      </p:sp>
      <p:sp>
        <p:nvSpPr>
          <p:cNvPr id="4" name="Rectangle 3">
            <a:extLst>
              <a:ext uri="{FF2B5EF4-FFF2-40B4-BE49-F238E27FC236}">
                <a16:creationId xmlns:a16="http://schemas.microsoft.com/office/drawing/2014/main" id="{8CFA12B6-77C2-4FD0-A783-1D14146C863C}"/>
              </a:ext>
            </a:extLst>
          </p:cNvPr>
          <p:cNvSpPr/>
          <p:nvPr/>
        </p:nvSpPr>
        <p:spPr>
          <a:xfrm>
            <a:off x="652130" y="2291370"/>
            <a:ext cx="10887740" cy="3884140"/>
          </a:xfrm>
          <a:prstGeom prst="rect">
            <a:avLst/>
          </a:prstGeom>
        </p:spPr>
        <p:txBody>
          <a:bodyPr wrap="square">
            <a:spAutoFit/>
          </a:bodyPr>
          <a:lstStyle/>
          <a:p>
            <a:pPr marL="457200" marR="0" lvl="0" indent="-34290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lang="en-US" sz="3200" kern="1200" dirty="0">
                <a:solidFill>
                  <a:schemeClr val="tx1"/>
                </a:solidFill>
                <a:latin typeface="Arial" panose="020B0604020202020204" pitchFamily="34" charset="0"/>
                <a:cs typeface="Arial" panose="020B0604020202020204" pitchFamily="34" charset="0"/>
              </a:rPr>
              <a:t>Partnership working between QAA Scotland and sparqs.</a:t>
            </a:r>
          </a:p>
          <a:p>
            <a:pPr marL="457200" marR="0" lvl="0" indent="-34290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endParaRPr lang="en-US" sz="3200" kern="1200" dirty="0">
              <a:solidFill>
                <a:schemeClr val="tx1"/>
              </a:solidFill>
              <a:latin typeface="Arial" panose="020B0604020202020204" pitchFamily="34" charset="0"/>
              <a:cs typeface="Arial" panose="020B0604020202020204" pitchFamily="34" charset="0"/>
            </a:endParaRPr>
          </a:p>
          <a:p>
            <a:pPr marL="457200" marR="0" lvl="0" indent="-34290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lang="en-US" sz="3200" kern="1200" dirty="0">
                <a:solidFill>
                  <a:schemeClr val="tx1"/>
                </a:solidFill>
                <a:latin typeface="Arial" panose="020B0604020202020204" pitchFamily="34" charset="0"/>
                <a:cs typeface="Arial" panose="020B0604020202020204" pitchFamily="34" charset="0"/>
              </a:rPr>
              <a:t>Activity led by a Steering Group – chaired by the Enhancement Themes Student Lead.</a:t>
            </a:r>
          </a:p>
          <a:p>
            <a:pPr marL="457200" marR="0" lvl="0" indent="-34290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endParaRPr lang="en-US" sz="3200" kern="1200" dirty="0">
              <a:solidFill>
                <a:schemeClr val="tx1"/>
              </a:solidFill>
              <a:latin typeface="Arial" panose="020B0604020202020204" pitchFamily="34" charset="0"/>
              <a:cs typeface="Arial" panose="020B0604020202020204" pitchFamily="34" charset="0"/>
            </a:endParaRPr>
          </a:p>
          <a:p>
            <a:pPr marL="457200" marR="0" lvl="0" indent="-34290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lang="en-US" sz="3200" kern="1200" dirty="0">
                <a:solidFill>
                  <a:schemeClr val="tx1"/>
                </a:solidFill>
                <a:latin typeface="Arial" panose="020B0604020202020204" pitchFamily="34" charset="0"/>
                <a:cs typeface="Arial" panose="020B0604020202020204" pitchFamily="34" charset="0"/>
              </a:rPr>
              <a:t>Each year, the SLP chooses a new topic to focus on under the wider Enhancement Theme.</a:t>
            </a:r>
          </a:p>
          <a:p>
            <a:pPr marL="114300" marR="0" lvl="0" algn="l" defTabSz="914400" rtl="0" eaLnBrk="1" fontAlgn="auto" latinLnBrk="0" hangingPunct="1">
              <a:lnSpc>
                <a:spcPct val="90000"/>
              </a:lnSpc>
              <a:spcBef>
                <a:spcPts val="0"/>
              </a:spcBef>
              <a:spcAft>
                <a:spcPts val="600"/>
              </a:spcAft>
              <a:buClrTx/>
              <a:buSzTx/>
              <a:tabLst/>
              <a:defRPr/>
            </a:pPr>
            <a:endParaRPr lang="en-US" sz="2200" b="1" kern="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26293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86263-521A-4511-8038-82D6E3D66B1D}"/>
              </a:ext>
            </a:extLst>
          </p:cNvPr>
          <p:cNvSpPr>
            <a:spLocks noGrp="1"/>
          </p:cNvSpPr>
          <p:nvPr>
            <p:ph type="title"/>
          </p:nvPr>
        </p:nvSpPr>
        <p:spPr/>
        <p:txBody>
          <a:bodyPr/>
          <a:lstStyle/>
          <a:p>
            <a:r>
              <a:rPr lang="en-GB" dirty="0"/>
              <a:t>Student-Led Project Steering Group 2021-22</a:t>
            </a:r>
          </a:p>
        </p:txBody>
      </p:sp>
      <p:sp>
        <p:nvSpPr>
          <p:cNvPr id="3" name="Text Placeholder 2">
            <a:extLst>
              <a:ext uri="{FF2B5EF4-FFF2-40B4-BE49-F238E27FC236}">
                <a16:creationId xmlns:a16="http://schemas.microsoft.com/office/drawing/2014/main" id="{D97BD785-CCA9-48F8-9809-95158A96B00A}"/>
              </a:ext>
            </a:extLst>
          </p:cNvPr>
          <p:cNvSpPr>
            <a:spLocks noGrp="1"/>
          </p:cNvSpPr>
          <p:nvPr>
            <p:ph type="body" idx="1"/>
          </p:nvPr>
        </p:nvSpPr>
        <p:spPr>
          <a:xfrm>
            <a:off x="728449" y="1847850"/>
            <a:ext cx="10735101" cy="4351338"/>
          </a:xfrm>
        </p:spPr>
        <p:txBody>
          <a:bodyPr>
            <a:normAutofit fontScale="92500" lnSpcReduction="20000"/>
          </a:bodyPr>
          <a:lstStyle/>
          <a:p>
            <a:r>
              <a:rPr lang="en-GB" b="1" dirty="0"/>
              <a:t>Damilola Adesanya</a:t>
            </a:r>
            <a:r>
              <a:rPr lang="en-GB" dirty="0"/>
              <a:t>, President Education &amp; Welfare, RGU Students’ Union</a:t>
            </a:r>
          </a:p>
          <a:p>
            <a:r>
              <a:rPr lang="en-GB" b="1" dirty="0"/>
              <a:t>Calum Brown</a:t>
            </a:r>
            <a:r>
              <a:rPr lang="en-GB" dirty="0"/>
              <a:t>, VP Education, University of Stirling Students’ Union</a:t>
            </a:r>
          </a:p>
          <a:p>
            <a:r>
              <a:rPr lang="en-GB" b="1" dirty="0"/>
              <a:t>Mia Clarke</a:t>
            </a:r>
            <a:r>
              <a:rPr lang="en-GB" dirty="0"/>
              <a:t>, VP Education, Glasgow University Students’ Representative Council</a:t>
            </a:r>
          </a:p>
          <a:p>
            <a:r>
              <a:rPr lang="en-GB" b="1" dirty="0"/>
              <a:t>Heather Innes</a:t>
            </a:r>
            <a:r>
              <a:rPr lang="en-GB" dirty="0"/>
              <a:t>, VP Higher Education, Highlands &amp; Islands Students’ Association</a:t>
            </a:r>
            <a:endParaRPr lang="en-GB" b="1" dirty="0"/>
          </a:p>
          <a:p>
            <a:r>
              <a:rPr lang="en-GB" b="1" dirty="0"/>
              <a:t>Ondrej </a:t>
            </a:r>
            <a:r>
              <a:rPr lang="en-GB" b="1" dirty="0" err="1"/>
              <a:t>Kucerak</a:t>
            </a:r>
            <a:r>
              <a:rPr lang="en-GB" dirty="0"/>
              <a:t>, VP Education, Aberdeen University Students’ Association</a:t>
            </a:r>
          </a:p>
          <a:p>
            <a:r>
              <a:rPr lang="en-GB" b="1" dirty="0"/>
              <a:t>Zechariah Laari</a:t>
            </a:r>
            <a:r>
              <a:rPr lang="en-GB" dirty="0"/>
              <a:t>, VP Academia, Dundee University Students’ Association</a:t>
            </a:r>
          </a:p>
          <a:p>
            <a:r>
              <a:rPr lang="en-GB" b="1" dirty="0"/>
              <a:t>Amy McLuckie</a:t>
            </a:r>
            <a:r>
              <a:rPr lang="en-GB" dirty="0"/>
              <a:t>, Co-President, SRUCSA</a:t>
            </a:r>
          </a:p>
          <a:p>
            <a:r>
              <a:rPr lang="en-GB" b="1" dirty="0"/>
              <a:t>Kevin Miguim</a:t>
            </a:r>
            <a:r>
              <a:rPr lang="en-GB" dirty="0"/>
              <a:t>, VP Education SAUWS</a:t>
            </a:r>
          </a:p>
          <a:p>
            <a:r>
              <a:rPr lang="en-GB" b="1" dirty="0"/>
              <a:t>Viki Soper</a:t>
            </a:r>
            <a:r>
              <a:rPr lang="en-GB" dirty="0"/>
              <a:t>, Access Participation and Success Officer, OU in Scotland</a:t>
            </a:r>
          </a:p>
          <a:p>
            <a:endParaRPr lang="en-GB" dirty="0"/>
          </a:p>
          <a:p>
            <a:pPr marL="0" indent="0">
              <a:buNone/>
            </a:pPr>
            <a:r>
              <a:rPr lang="en-GB" dirty="0"/>
              <a:t>Supported by sparqs (Patrycja Mitrut and Megan Brown) and QAA Scotland (Demelza Curnow and Caroline Turnbull).</a:t>
            </a:r>
          </a:p>
        </p:txBody>
      </p:sp>
    </p:spTree>
    <p:extLst>
      <p:ext uri="{BB962C8B-B14F-4D97-AF65-F5344CB8AC3E}">
        <p14:creationId xmlns:p14="http://schemas.microsoft.com/office/powerpoint/2010/main" val="707913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9E09E-92EB-4BB0-8D75-9E71161267EB}"/>
              </a:ext>
            </a:extLst>
          </p:cNvPr>
          <p:cNvSpPr>
            <a:spLocks noGrp="1"/>
          </p:cNvSpPr>
          <p:nvPr>
            <p:ph type="title"/>
          </p:nvPr>
        </p:nvSpPr>
        <p:spPr/>
        <p:txBody>
          <a:bodyPr/>
          <a:lstStyle/>
          <a:p>
            <a:r>
              <a:rPr lang="en-GB" dirty="0"/>
              <a:t>This year’s theme: Promoting the Equity of the Student Learning Experience</a:t>
            </a:r>
          </a:p>
        </p:txBody>
      </p:sp>
      <p:sp>
        <p:nvSpPr>
          <p:cNvPr id="3" name="Text Placeholder 2">
            <a:extLst>
              <a:ext uri="{FF2B5EF4-FFF2-40B4-BE49-F238E27FC236}">
                <a16:creationId xmlns:a16="http://schemas.microsoft.com/office/drawing/2014/main" id="{4FB6E561-2E45-4FBD-B2F8-A10E81D07668}"/>
              </a:ext>
            </a:extLst>
          </p:cNvPr>
          <p:cNvSpPr>
            <a:spLocks noGrp="1"/>
          </p:cNvSpPr>
          <p:nvPr>
            <p:ph type="body" idx="1"/>
          </p:nvPr>
        </p:nvSpPr>
        <p:spPr>
          <a:xfrm>
            <a:off x="838200" y="2141537"/>
            <a:ext cx="10515600" cy="4351338"/>
          </a:xfrm>
        </p:spPr>
        <p:txBody>
          <a:bodyPr>
            <a:normAutofit lnSpcReduction="10000"/>
          </a:bodyPr>
          <a:lstStyle/>
          <a:p>
            <a:r>
              <a:rPr lang="en-GB" sz="2800" b="0" i="0" dirty="0"/>
              <a:t>HEIs in Scotland are currently reflecting on </a:t>
            </a:r>
            <a:r>
              <a:rPr lang="en-GB" sz="2800" b="1" i="0" dirty="0"/>
              <a:t>learning from the pandemic</a:t>
            </a:r>
            <a:r>
              <a:rPr lang="en-GB" sz="2800" b="0" i="0" dirty="0"/>
              <a:t>, in order to continue to develop approaches that maximise the benefits of a more blended environment.</a:t>
            </a:r>
            <a:endParaRPr lang="en-US" sz="2800" dirty="0"/>
          </a:p>
          <a:p>
            <a:r>
              <a:rPr lang="en-GB" sz="2800" b="0" i="0" dirty="0"/>
              <a:t>Universities and students’ associations are working collaboratively to build a student experience that supports all students </a:t>
            </a:r>
            <a:r>
              <a:rPr lang="en-GB" sz="2800" b="1" i="0" dirty="0"/>
              <a:t>however and wherever they learn</a:t>
            </a:r>
            <a:r>
              <a:rPr lang="en-GB" sz="2800" b="0" i="0" dirty="0"/>
              <a:t> and to support the </a:t>
            </a:r>
            <a:r>
              <a:rPr lang="en-GB" sz="2800" b="1" i="0" dirty="0"/>
              <a:t>diverse needs </a:t>
            </a:r>
            <a:r>
              <a:rPr lang="en-GB" sz="2800" b="0" i="0" dirty="0"/>
              <a:t>of their student populations.</a:t>
            </a:r>
          </a:p>
          <a:p>
            <a:r>
              <a:rPr lang="en-GB" sz="2800" b="0" i="0" dirty="0"/>
              <a:t>This year’s project has considered how students and staff can support </a:t>
            </a:r>
            <a:r>
              <a:rPr lang="en-GB" sz="2800" b="1" i="0" dirty="0"/>
              <a:t>equity </a:t>
            </a:r>
            <a:r>
              <a:rPr lang="en-GB" sz="2800" b="0" i="0" dirty="0"/>
              <a:t>for diverse student communities to allow students to get maximum benefit from their learning opportunities.</a:t>
            </a:r>
            <a:endParaRPr lang="en-US" sz="2800" dirty="0"/>
          </a:p>
          <a:p>
            <a:endParaRPr lang="en-GB" dirty="0"/>
          </a:p>
        </p:txBody>
      </p:sp>
    </p:spTree>
    <p:extLst>
      <p:ext uri="{BB962C8B-B14F-4D97-AF65-F5344CB8AC3E}">
        <p14:creationId xmlns:p14="http://schemas.microsoft.com/office/powerpoint/2010/main" val="3915916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4E733-A195-4A4D-8ACC-F844EA13FF9B}"/>
              </a:ext>
            </a:extLst>
          </p:cNvPr>
          <p:cNvSpPr>
            <a:spLocks noGrp="1"/>
          </p:cNvSpPr>
          <p:nvPr>
            <p:ph type="title"/>
          </p:nvPr>
        </p:nvSpPr>
        <p:spPr/>
        <p:txBody>
          <a:bodyPr/>
          <a:lstStyle/>
          <a:p>
            <a:r>
              <a:rPr lang="en-GB" dirty="0"/>
              <a:t>Outcomes of the project:</a:t>
            </a:r>
          </a:p>
        </p:txBody>
      </p:sp>
      <p:grpSp>
        <p:nvGrpSpPr>
          <p:cNvPr id="4" name="Group 3">
            <a:extLst>
              <a:ext uri="{FF2B5EF4-FFF2-40B4-BE49-F238E27FC236}">
                <a16:creationId xmlns:a16="http://schemas.microsoft.com/office/drawing/2014/main" id="{F41998C4-4664-4E41-980D-CF0A7354882A}"/>
              </a:ext>
            </a:extLst>
          </p:cNvPr>
          <p:cNvGrpSpPr/>
          <p:nvPr/>
        </p:nvGrpSpPr>
        <p:grpSpPr>
          <a:xfrm>
            <a:off x="644073" y="2178758"/>
            <a:ext cx="3414946" cy="4192805"/>
            <a:chOff x="0" y="0"/>
            <a:chExt cx="3414946" cy="4192805"/>
          </a:xfrm>
        </p:grpSpPr>
        <p:sp>
          <p:nvSpPr>
            <p:cNvPr id="11" name="Rectangle 10">
              <a:extLst>
                <a:ext uri="{FF2B5EF4-FFF2-40B4-BE49-F238E27FC236}">
                  <a16:creationId xmlns:a16="http://schemas.microsoft.com/office/drawing/2014/main" id="{F00A5984-1719-4158-8887-3F2CE5A00B79}"/>
                </a:ext>
              </a:extLst>
            </p:cNvPr>
            <p:cNvSpPr/>
            <p:nvPr/>
          </p:nvSpPr>
          <p:spPr>
            <a:xfrm>
              <a:off x="0" y="0"/>
              <a:ext cx="3414946" cy="4192805"/>
            </a:xfrm>
            <a:prstGeom prst="rect">
              <a:avLst/>
            </a:prstGeom>
          </p:spPr>
          <p:style>
            <a:lnRef idx="1">
              <a:schemeClr val="dk2">
                <a:alpha val="90000"/>
                <a:hueOff val="0"/>
                <a:satOff val="0"/>
                <a:lumOff val="0"/>
                <a:alphaOff val="0"/>
              </a:schemeClr>
            </a:lnRef>
            <a:fillRef idx="1">
              <a:schemeClr val="lt1">
                <a:alpha val="90000"/>
                <a:tint val="40000"/>
                <a:hueOff val="0"/>
                <a:satOff val="0"/>
                <a:lumOff val="0"/>
                <a:alphaOff val="0"/>
              </a:schemeClr>
            </a:fillRef>
            <a:effectRef idx="2">
              <a:schemeClr val="lt1">
                <a:alpha val="90000"/>
                <a:tint val="40000"/>
                <a:hueOff val="0"/>
                <a:satOff val="0"/>
                <a:lumOff val="0"/>
                <a:alphaOff val="0"/>
              </a:schemeClr>
            </a:effectRef>
            <a:fontRef idx="minor">
              <a:schemeClr val="dk2">
                <a:hueOff val="0"/>
                <a:satOff val="0"/>
                <a:lumOff val="0"/>
                <a:alphaOff val="0"/>
              </a:schemeClr>
            </a:fontRef>
          </p:style>
        </p:sp>
        <p:sp>
          <p:nvSpPr>
            <p:cNvPr id="12" name="TextBox 11">
              <a:extLst>
                <a:ext uri="{FF2B5EF4-FFF2-40B4-BE49-F238E27FC236}">
                  <a16:creationId xmlns:a16="http://schemas.microsoft.com/office/drawing/2014/main" id="{0F5716E3-E74D-4B69-BE76-6C172FA4E9B8}"/>
                </a:ext>
              </a:extLst>
            </p:cNvPr>
            <p:cNvSpPr txBox="1"/>
            <p:nvPr/>
          </p:nvSpPr>
          <p:spPr>
            <a:xfrm>
              <a:off x="0" y="1593265"/>
              <a:ext cx="3414946" cy="2515683"/>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266243" tIns="330200" rIns="266243" bIns="330200" numCol="1" spcCol="1270" anchor="t" anchorCtr="0">
              <a:noAutofit/>
            </a:bodyPr>
            <a:lstStyle/>
            <a:p>
              <a:pPr marL="0" marR="0" lvl="0" indent="0" algn="l" defTabSz="800100" rtl="0" eaLnBrk="1" fontAlgn="auto" latinLnBrk="0" hangingPunct="1">
                <a:lnSpc>
                  <a:spcPct val="90000"/>
                </a:lnSpc>
                <a:spcBef>
                  <a:spcPct val="0"/>
                </a:spcBef>
                <a:spcAft>
                  <a:spcPct val="3500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Identifying and raising awareness of the </a:t>
              </a: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barriers </a:t>
              </a: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to students in accessing equity of learning and teaching and how these can be </a:t>
              </a: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mitigated against</a:t>
              </a: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grpSp>
        <p:nvGrpSpPr>
          <p:cNvPr id="5" name="Group 4">
            <a:extLst>
              <a:ext uri="{FF2B5EF4-FFF2-40B4-BE49-F238E27FC236}">
                <a16:creationId xmlns:a16="http://schemas.microsoft.com/office/drawing/2014/main" id="{C4EDC888-61E4-4038-B83F-13204A77AB71}"/>
              </a:ext>
            </a:extLst>
          </p:cNvPr>
          <p:cNvGrpSpPr/>
          <p:nvPr/>
        </p:nvGrpSpPr>
        <p:grpSpPr>
          <a:xfrm>
            <a:off x="4388527" y="2178758"/>
            <a:ext cx="3414946" cy="4192805"/>
            <a:chOff x="3744454" y="0"/>
            <a:chExt cx="3414946" cy="4192805"/>
          </a:xfrm>
        </p:grpSpPr>
        <p:sp>
          <p:nvSpPr>
            <p:cNvPr id="9" name="Rectangle 8">
              <a:extLst>
                <a:ext uri="{FF2B5EF4-FFF2-40B4-BE49-F238E27FC236}">
                  <a16:creationId xmlns:a16="http://schemas.microsoft.com/office/drawing/2014/main" id="{6F85CDD2-6459-478C-ABC2-E8F596450A9B}"/>
                </a:ext>
              </a:extLst>
            </p:cNvPr>
            <p:cNvSpPr/>
            <p:nvPr/>
          </p:nvSpPr>
          <p:spPr>
            <a:xfrm>
              <a:off x="3744454" y="0"/>
              <a:ext cx="3414946" cy="4192805"/>
            </a:xfrm>
            <a:prstGeom prst="rect">
              <a:avLst/>
            </a:prstGeom>
          </p:spPr>
          <p:style>
            <a:lnRef idx="1">
              <a:schemeClr val="dk2">
                <a:alpha val="90000"/>
                <a:hueOff val="0"/>
                <a:satOff val="0"/>
                <a:lumOff val="0"/>
                <a:alphaOff val="0"/>
              </a:schemeClr>
            </a:lnRef>
            <a:fillRef idx="1">
              <a:schemeClr val="lt1">
                <a:alpha val="90000"/>
                <a:tint val="40000"/>
                <a:hueOff val="0"/>
                <a:satOff val="0"/>
                <a:lumOff val="0"/>
                <a:alphaOff val="0"/>
              </a:schemeClr>
            </a:fillRef>
            <a:effectRef idx="2">
              <a:schemeClr val="lt1">
                <a:alpha val="90000"/>
                <a:tint val="40000"/>
                <a:hueOff val="0"/>
                <a:satOff val="0"/>
                <a:lumOff val="0"/>
                <a:alphaOff val="0"/>
              </a:schemeClr>
            </a:effectRef>
            <a:fontRef idx="minor">
              <a:schemeClr val="dk2">
                <a:hueOff val="0"/>
                <a:satOff val="0"/>
                <a:lumOff val="0"/>
                <a:alphaOff val="0"/>
              </a:schemeClr>
            </a:fontRef>
          </p:style>
        </p:sp>
        <p:sp>
          <p:nvSpPr>
            <p:cNvPr id="10" name="TextBox 9">
              <a:extLst>
                <a:ext uri="{FF2B5EF4-FFF2-40B4-BE49-F238E27FC236}">
                  <a16:creationId xmlns:a16="http://schemas.microsoft.com/office/drawing/2014/main" id="{357CBAF5-1E5C-4B0F-9587-A989AC74428B}"/>
                </a:ext>
              </a:extLst>
            </p:cNvPr>
            <p:cNvSpPr txBox="1"/>
            <p:nvPr/>
          </p:nvSpPr>
          <p:spPr>
            <a:xfrm>
              <a:off x="3744454" y="1593265"/>
              <a:ext cx="3414946" cy="2515683"/>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266243" tIns="330200" rIns="266243" bIns="330200" numCol="1" spcCol="1270" anchor="t" anchorCtr="0">
              <a:noAutofit/>
            </a:bodyPr>
            <a:lstStyle/>
            <a:p>
              <a:pPr marL="0" marR="0" lvl="0" indent="0" algn="l" defTabSz="800100" rtl="0" eaLnBrk="1" fontAlgn="auto" latinLnBrk="0" hangingPunct="1">
                <a:lnSpc>
                  <a:spcPct val="90000"/>
                </a:lnSpc>
                <a:spcBef>
                  <a:spcPct val="0"/>
                </a:spcBef>
                <a:spcAft>
                  <a:spcPct val="3500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Promoting </a:t>
              </a: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examples of good practice </a:t>
              </a: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in equitable learning and teaching practices.</a:t>
              </a: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grpSp>
        <p:nvGrpSpPr>
          <p:cNvPr id="6" name="Group 5">
            <a:extLst>
              <a:ext uri="{FF2B5EF4-FFF2-40B4-BE49-F238E27FC236}">
                <a16:creationId xmlns:a16="http://schemas.microsoft.com/office/drawing/2014/main" id="{D8783FBF-CB3A-4872-AB95-7DBB77129AC3}"/>
              </a:ext>
            </a:extLst>
          </p:cNvPr>
          <p:cNvGrpSpPr/>
          <p:nvPr/>
        </p:nvGrpSpPr>
        <p:grpSpPr>
          <a:xfrm>
            <a:off x="8156955" y="2178758"/>
            <a:ext cx="3414946" cy="4192805"/>
            <a:chOff x="7512882" y="0"/>
            <a:chExt cx="3414946" cy="4192805"/>
          </a:xfrm>
        </p:grpSpPr>
        <p:sp>
          <p:nvSpPr>
            <p:cNvPr id="7" name="Rectangle 6">
              <a:extLst>
                <a:ext uri="{FF2B5EF4-FFF2-40B4-BE49-F238E27FC236}">
                  <a16:creationId xmlns:a16="http://schemas.microsoft.com/office/drawing/2014/main" id="{D06798D6-A18D-4C9E-BE7F-27840A4E5C7C}"/>
                </a:ext>
              </a:extLst>
            </p:cNvPr>
            <p:cNvSpPr/>
            <p:nvPr/>
          </p:nvSpPr>
          <p:spPr>
            <a:xfrm>
              <a:off x="7512882" y="0"/>
              <a:ext cx="3414946" cy="4192805"/>
            </a:xfrm>
            <a:prstGeom prst="rect">
              <a:avLst/>
            </a:prstGeom>
          </p:spPr>
          <p:style>
            <a:lnRef idx="1">
              <a:schemeClr val="dk2">
                <a:alpha val="90000"/>
                <a:hueOff val="0"/>
                <a:satOff val="0"/>
                <a:lumOff val="0"/>
                <a:alphaOff val="0"/>
              </a:schemeClr>
            </a:lnRef>
            <a:fillRef idx="1">
              <a:schemeClr val="lt1">
                <a:alpha val="90000"/>
                <a:tint val="40000"/>
                <a:hueOff val="0"/>
                <a:satOff val="0"/>
                <a:lumOff val="0"/>
                <a:alphaOff val="0"/>
              </a:schemeClr>
            </a:fillRef>
            <a:effectRef idx="2">
              <a:schemeClr val="lt1">
                <a:alpha val="90000"/>
                <a:tint val="40000"/>
                <a:hueOff val="0"/>
                <a:satOff val="0"/>
                <a:lumOff val="0"/>
                <a:alphaOff val="0"/>
              </a:schemeClr>
            </a:effectRef>
            <a:fontRef idx="minor">
              <a:schemeClr val="dk2">
                <a:hueOff val="0"/>
                <a:satOff val="0"/>
                <a:lumOff val="0"/>
                <a:alphaOff val="0"/>
              </a:schemeClr>
            </a:fontRef>
          </p:style>
        </p:sp>
        <p:sp>
          <p:nvSpPr>
            <p:cNvPr id="8" name="TextBox 7">
              <a:extLst>
                <a:ext uri="{FF2B5EF4-FFF2-40B4-BE49-F238E27FC236}">
                  <a16:creationId xmlns:a16="http://schemas.microsoft.com/office/drawing/2014/main" id="{A643FE39-7C5B-41CD-98F1-FB4D307D7996}"/>
                </a:ext>
              </a:extLst>
            </p:cNvPr>
            <p:cNvSpPr txBox="1"/>
            <p:nvPr/>
          </p:nvSpPr>
          <p:spPr>
            <a:xfrm>
              <a:off x="7512882" y="1593265"/>
              <a:ext cx="3414946" cy="2515683"/>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266243" tIns="330200" rIns="266243" bIns="330200" numCol="1" spcCol="1270" anchor="t" anchorCtr="0">
              <a:noAutofit/>
            </a:bodyPr>
            <a:lstStyle/>
            <a:p>
              <a:pPr marL="0" marR="0" lvl="0" indent="0" algn="l" defTabSz="800100" rtl="0" eaLnBrk="1" fontAlgn="auto" latinLnBrk="0" hangingPunct="1">
                <a:lnSpc>
                  <a:spcPct val="90000"/>
                </a:lnSpc>
                <a:spcBef>
                  <a:spcPct val="0"/>
                </a:spcBef>
                <a:spcAft>
                  <a:spcPct val="3500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Preparing and </a:t>
              </a: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equipping class reps </a:t>
              </a: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to raise equity issues where they arise and effectively represent all students.</a:t>
              </a: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grpSp>
        <p:nvGrpSpPr>
          <p:cNvPr id="13" name="Group 12">
            <a:extLst>
              <a:ext uri="{FF2B5EF4-FFF2-40B4-BE49-F238E27FC236}">
                <a16:creationId xmlns:a16="http://schemas.microsoft.com/office/drawing/2014/main" id="{ED9E1A4F-8514-46AC-84C5-743858380133}"/>
              </a:ext>
            </a:extLst>
          </p:cNvPr>
          <p:cNvGrpSpPr/>
          <p:nvPr/>
        </p:nvGrpSpPr>
        <p:grpSpPr>
          <a:xfrm>
            <a:off x="1722625" y="2514182"/>
            <a:ext cx="1257841" cy="1257841"/>
            <a:chOff x="1037609" y="405632"/>
            <a:chExt cx="1257841" cy="1257841"/>
          </a:xfrm>
          <a:solidFill>
            <a:srgbClr val="993366"/>
          </a:solidFill>
        </p:grpSpPr>
        <p:sp>
          <p:nvSpPr>
            <p:cNvPr id="14" name="Oval 13">
              <a:extLst>
                <a:ext uri="{FF2B5EF4-FFF2-40B4-BE49-F238E27FC236}">
                  <a16:creationId xmlns:a16="http://schemas.microsoft.com/office/drawing/2014/main" id="{9C7C2870-4C86-402E-8BB6-AA4BD2A86F5A}"/>
                </a:ext>
              </a:extLst>
            </p:cNvPr>
            <p:cNvSpPr/>
            <p:nvPr/>
          </p:nvSpPr>
          <p:spPr>
            <a:xfrm>
              <a:off x="1037609" y="405632"/>
              <a:ext cx="1257841" cy="1257841"/>
            </a:xfrm>
            <a:prstGeom prst="ellipse">
              <a:avLst/>
            </a:prstGeom>
            <a:grpFill/>
            <a:ln>
              <a:solidFill>
                <a:srgbClr val="993366"/>
              </a:solidFill>
            </a:ln>
          </p:spPr>
          <p:style>
            <a:lnRef idx="1">
              <a:schemeClr val="dk2">
                <a:shade val="80000"/>
                <a:hueOff val="0"/>
                <a:satOff val="0"/>
                <a:lumOff val="0"/>
                <a:alphaOff val="0"/>
              </a:schemeClr>
            </a:lnRef>
            <a:fillRef idx="3">
              <a:schemeClr val="lt1">
                <a:hueOff val="0"/>
                <a:satOff val="0"/>
                <a:lumOff val="0"/>
                <a:alphaOff val="0"/>
              </a:schemeClr>
            </a:fillRef>
            <a:effectRef idx="3">
              <a:schemeClr val="lt1">
                <a:hueOff val="0"/>
                <a:satOff val="0"/>
                <a:lumOff val="0"/>
                <a:alphaOff val="0"/>
              </a:schemeClr>
            </a:effectRef>
            <a:fontRef idx="minor">
              <a:schemeClr val="dk2">
                <a:hueOff val="0"/>
                <a:satOff val="0"/>
                <a:lumOff val="0"/>
                <a:alphaOff val="0"/>
              </a:schemeClr>
            </a:fontRef>
          </p:style>
        </p:sp>
        <p:sp>
          <p:nvSpPr>
            <p:cNvPr id="15" name="Oval 4">
              <a:extLst>
                <a:ext uri="{FF2B5EF4-FFF2-40B4-BE49-F238E27FC236}">
                  <a16:creationId xmlns:a16="http://schemas.microsoft.com/office/drawing/2014/main" id="{78234904-84AC-4EEF-9DCF-7FEE22A5FEAF}"/>
                </a:ext>
              </a:extLst>
            </p:cNvPr>
            <p:cNvSpPr txBox="1"/>
            <p:nvPr/>
          </p:nvSpPr>
          <p:spPr>
            <a:xfrm>
              <a:off x="1221816" y="589839"/>
              <a:ext cx="889427" cy="889427"/>
            </a:xfrm>
            <a:prstGeom prst="rect">
              <a:avLst/>
            </a:prstGeom>
            <a:grpFill/>
            <a:ln>
              <a:solidFill>
                <a:srgbClr val="993366"/>
              </a:solidFill>
            </a:ln>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98066" tIns="12700" rIns="98066" bIns="12700" numCol="1" spcCol="1270" anchor="ctr" anchorCtr="0">
              <a:noAutofit/>
            </a:bodyPr>
            <a:lstStyle/>
            <a:p>
              <a:pPr marL="0" marR="0" lvl="0" indent="0" algn="ctr" defTabSz="2133600" rtl="0" eaLnBrk="1" fontAlgn="auto" latinLnBrk="0" hangingPunct="1">
                <a:lnSpc>
                  <a:spcPct val="90000"/>
                </a:lnSpc>
                <a:spcBef>
                  <a:spcPct val="0"/>
                </a:spcBef>
                <a:spcAft>
                  <a:spcPct val="35000"/>
                </a:spcAft>
                <a:buClrTx/>
                <a:buSzTx/>
                <a:buFontTx/>
                <a:buNone/>
                <a:tabLst/>
                <a:defRPr/>
              </a:pPr>
              <a:r>
                <a:rPr kumimoji="0" lang="en-US" sz="4800" b="0" i="0" u="none" strike="noStrike" kern="1200" cap="none" spc="0" normalizeH="0" baseline="0" noProof="0">
                  <a:ln>
                    <a:noFill/>
                  </a:ln>
                  <a:solidFill>
                    <a:prstClr val="white"/>
                  </a:solidFill>
                  <a:effectLst/>
                  <a:uLnTx/>
                  <a:uFillTx/>
                  <a:latin typeface="Calibri" panose="020F0502020204030204"/>
                  <a:ea typeface="+mn-ea"/>
                  <a:cs typeface="+mn-cs"/>
                </a:rPr>
                <a:t>1</a:t>
              </a:r>
              <a:endParaRPr kumimoji="0" lang="en-US" sz="4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16" name="Group 15">
            <a:extLst>
              <a:ext uri="{FF2B5EF4-FFF2-40B4-BE49-F238E27FC236}">
                <a16:creationId xmlns:a16="http://schemas.microsoft.com/office/drawing/2014/main" id="{EA374D21-F86A-4DA0-BCD6-5FE4D82747DF}"/>
              </a:ext>
            </a:extLst>
          </p:cNvPr>
          <p:cNvGrpSpPr/>
          <p:nvPr/>
        </p:nvGrpSpPr>
        <p:grpSpPr>
          <a:xfrm>
            <a:off x="5467079" y="2514182"/>
            <a:ext cx="1257841" cy="1257841"/>
            <a:chOff x="4834993" y="419280"/>
            <a:chExt cx="1257841" cy="1257841"/>
          </a:xfrm>
          <a:solidFill>
            <a:srgbClr val="993366"/>
          </a:solidFill>
        </p:grpSpPr>
        <p:sp>
          <p:nvSpPr>
            <p:cNvPr id="17" name="Oval 16">
              <a:extLst>
                <a:ext uri="{FF2B5EF4-FFF2-40B4-BE49-F238E27FC236}">
                  <a16:creationId xmlns:a16="http://schemas.microsoft.com/office/drawing/2014/main" id="{78159C1C-C77B-4159-96B2-A2DD98386650}"/>
                </a:ext>
              </a:extLst>
            </p:cNvPr>
            <p:cNvSpPr/>
            <p:nvPr/>
          </p:nvSpPr>
          <p:spPr>
            <a:xfrm>
              <a:off x="4834993" y="419280"/>
              <a:ext cx="1257841" cy="1257841"/>
            </a:xfrm>
            <a:prstGeom prst="ellipse">
              <a:avLst/>
            </a:prstGeom>
            <a:grpFill/>
            <a:ln>
              <a:solidFill>
                <a:srgbClr val="993366"/>
              </a:solidFill>
            </a:ln>
          </p:spPr>
          <p:style>
            <a:lnRef idx="1">
              <a:schemeClr val="dk2">
                <a:shade val="80000"/>
                <a:hueOff val="0"/>
                <a:satOff val="0"/>
                <a:lumOff val="0"/>
                <a:alphaOff val="0"/>
              </a:schemeClr>
            </a:lnRef>
            <a:fillRef idx="3">
              <a:schemeClr val="lt1">
                <a:hueOff val="0"/>
                <a:satOff val="0"/>
                <a:lumOff val="0"/>
                <a:alphaOff val="0"/>
              </a:schemeClr>
            </a:fillRef>
            <a:effectRef idx="3">
              <a:schemeClr val="lt1">
                <a:hueOff val="0"/>
                <a:satOff val="0"/>
                <a:lumOff val="0"/>
                <a:alphaOff val="0"/>
              </a:schemeClr>
            </a:effectRef>
            <a:fontRef idx="minor">
              <a:schemeClr val="dk2">
                <a:hueOff val="0"/>
                <a:satOff val="0"/>
                <a:lumOff val="0"/>
                <a:alphaOff val="0"/>
              </a:schemeClr>
            </a:fontRef>
          </p:style>
        </p:sp>
        <p:sp>
          <p:nvSpPr>
            <p:cNvPr id="18" name="Oval 4">
              <a:extLst>
                <a:ext uri="{FF2B5EF4-FFF2-40B4-BE49-F238E27FC236}">
                  <a16:creationId xmlns:a16="http://schemas.microsoft.com/office/drawing/2014/main" id="{0B879C66-8CF2-4D91-A058-BAE5539DE42E}"/>
                </a:ext>
              </a:extLst>
            </p:cNvPr>
            <p:cNvSpPr txBox="1"/>
            <p:nvPr/>
          </p:nvSpPr>
          <p:spPr>
            <a:xfrm>
              <a:off x="5019200" y="603487"/>
              <a:ext cx="889427" cy="889427"/>
            </a:xfrm>
            <a:prstGeom prst="rect">
              <a:avLst/>
            </a:prstGeom>
            <a:grpFill/>
            <a:ln>
              <a:solidFill>
                <a:srgbClr val="993366"/>
              </a:solidFill>
            </a:ln>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98066" tIns="12700" rIns="98066" bIns="12700" numCol="1" spcCol="1270" anchor="ctr" anchorCtr="0">
              <a:noAutofit/>
            </a:bodyPr>
            <a:lstStyle/>
            <a:p>
              <a:pPr marL="0" marR="0" lvl="0" indent="0" algn="ctr" defTabSz="2133600" rtl="0" eaLnBrk="1" fontAlgn="auto" latinLnBrk="0" hangingPunct="1">
                <a:lnSpc>
                  <a:spcPct val="90000"/>
                </a:lnSpc>
                <a:spcBef>
                  <a:spcPct val="0"/>
                </a:spcBef>
                <a:spcAft>
                  <a:spcPct val="35000"/>
                </a:spcAft>
                <a:buClrTx/>
                <a:buSzTx/>
                <a:buFontTx/>
                <a:buNone/>
                <a:tabLst/>
                <a:defRPr/>
              </a:pPr>
              <a:r>
                <a:rPr kumimoji="0" lang="en-US" sz="4800" b="0" i="0" u="none" strike="noStrike" kern="1200" cap="none" spc="0" normalizeH="0" baseline="0" noProof="0" dirty="0">
                  <a:ln>
                    <a:noFill/>
                  </a:ln>
                  <a:solidFill>
                    <a:prstClr val="white"/>
                  </a:solidFill>
                  <a:effectLst/>
                  <a:uLnTx/>
                  <a:uFillTx/>
                  <a:latin typeface="Calibri" panose="020F0502020204030204"/>
                  <a:ea typeface="+mn-ea"/>
                  <a:cs typeface="+mn-cs"/>
                </a:rPr>
                <a:t>2</a:t>
              </a:r>
            </a:p>
          </p:txBody>
        </p:sp>
      </p:grpSp>
      <p:grpSp>
        <p:nvGrpSpPr>
          <p:cNvPr id="19" name="Group 18">
            <a:extLst>
              <a:ext uri="{FF2B5EF4-FFF2-40B4-BE49-F238E27FC236}">
                <a16:creationId xmlns:a16="http://schemas.microsoft.com/office/drawing/2014/main" id="{BE88E0F6-8B35-4A99-91FD-72A43BCB2385}"/>
              </a:ext>
            </a:extLst>
          </p:cNvPr>
          <p:cNvGrpSpPr/>
          <p:nvPr/>
        </p:nvGrpSpPr>
        <p:grpSpPr>
          <a:xfrm>
            <a:off x="9235507" y="2519285"/>
            <a:ext cx="1257841" cy="1257841"/>
            <a:chOff x="8591434" y="419280"/>
            <a:chExt cx="1257841" cy="1257841"/>
          </a:xfrm>
          <a:solidFill>
            <a:srgbClr val="993366"/>
          </a:solidFill>
        </p:grpSpPr>
        <p:sp>
          <p:nvSpPr>
            <p:cNvPr id="20" name="Oval 19">
              <a:extLst>
                <a:ext uri="{FF2B5EF4-FFF2-40B4-BE49-F238E27FC236}">
                  <a16:creationId xmlns:a16="http://schemas.microsoft.com/office/drawing/2014/main" id="{FB231E1A-D847-4622-B384-6CCE29A90A9E}"/>
                </a:ext>
              </a:extLst>
            </p:cNvPr>
            <p:cNvSpPr/>
            <p:nvPr/>
          </p:nvSpPr>
          <p:spPr>
            <a:xfrm>
              <a:off x="8591434" y="419280"/>
              <a:ext cx="1257841" cy="1257841"/>
            </a:xfrm>
            <a:prstGeom prst="ellipse">
              <a:avLst/>
            </a:prstGeom>
            <a:grpFill/>
            <a:ln>
              <a:solidFill>
                <a:srgbClr val="993366"/>
              </a:solidFill>
            </a:ln>
          </p:spPr>
          <p:style>
            <a:lnRef idx="1">
              <a:schemeClr val="dk2">
                <a:shade val="80000"/>
                <a:hueOff val="0"/>
                <a:satOff val="0"/>
                <a:lumOff val="0"/>
                <a:alphaOff val="0"/>
              </a:schemeClr>
            </a:lnRef>
            <a:fillRef idx="3">
              <a:schemeClr val="lt1">
                <a:hueOff val="0"/>
                <a:satOff val="0"/>
                <a:lumOff val="0"/>
                <a:alphaOff val="0"/>
              </a:schemeClr>
            </a:fillRef>
            <a:effectRef idx="3">
              <a:schemeClr val="lt1">
                <a:hueOff val="0"/>
                <a:satOff val="0"/>
                <a:lumOff val="0"/>
                <a:alphaOff val="0"/>
              </a:schemeClr>
            </a:effectRef>
            <a:fontRef idx="minor">
              <a:schemeClr val="dk2">
                <a:hueOff val="0"/>
                <a:satOff val="0"/>
                <a:lumOff val="0"/>
                <a:alphaOff val="0"/>
              </a:schemeClr>
            </a:fontRef>
          </p:style>
        </p:sp>
        <p:sp>
          <p:nvSpPr>
            <p:cNvPr id="21" name="Oval 4">
              <a:extLst>
                <a:ext uri="{FF2B5EF4-FFF2-40B4-BE49-F238E27FC236}">
                  <a16:creationId xmlns:a16="http://schemas.microsoft.com/office/drawing/2014/main" id="{2EA1F212-0BF7-4415-B706-740A972B2989}"/>
                </a:ext>
              </a:extLst>
            </p:cNvPr>
            <p:cNvSpPr txBox="1"/>
            <p:nvPr/>
          </p:nvSpPr>
          <p:spPr>
            <a:xfrm>
              <a:off x="8775641" y="603487"/>
              <a:ext cx="889427" cy="889427"/>
            </a:xfrm>
            <a:prstGeom prst="rect">
              <a:avLst/>
            </a:prstGeom>
            <a:grpFill/>
            <a:ln>
              <a:solidFill>
                <a:srgbClr val="993366"/>
              </a:solidFill>
            </a:ln>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98066" tIns="12700" rIns="98066" bIns="12700" numCol="1" spcCol="1270" anchor="ctr" anchorCtr="0">
              <a:noAutofit/>
            </a:bodyPr>
            <a:lstStyle/>
            <a:p>
              <a:pPr marL="0" marR="0" lvl="0" indent="0" algn="ctr" defTabSz="2133600" rtl="0" eaLnBrk="1" fontAlgn="auto" latinLnBrk="0" hangingPunct="1">
                <a:lnSpc>
                  <a:spcPct val="90000"/>
                </a:lnSpc>
                <a:spcBef>
                  <a:spcPct val="0"/>
                </a:spcBef>
                <a:spcAft>
                  <a:spcPct val="35000"/>
                </a:spcAft>
                <a:buClrTx/>
                <a:buSzTx/>
                <a:buFontTx/>
                <a:buNone/>
                <a:tabLst/>
                <a:defRPr/>
              </a:pPr>
              <a:r>
                <a:rPr kumimoji="0" lang="en-US" sz="4800" b="0" i="0" u="none" strike="noStrike" kern="1200" cap="none" spc="0" normalizeH="0" baseline="0" noProof="0" dirty="0">
                  <a:ln>
                    <a:noFill/>
                  </a:ln>
                  <a:solidFill>
                    <a:prstClr val="white"/>
                  </a:solidFill>
                  <a:effectLst/>
                  <a:uLnTx/>
                  <a:uFillTx/>
                  <a:latin typeface="Calibri" panose="020F0502020204030204"/>
                  <a:ea typeface="+mn-ea"/>
                  <a:cs typeface="+mn-cs"/>
                </a:rPr>
                <a:t>3</a:t>
              </a:r>
            </a:p>
          </p:txBody>
        </p:sp>
      </p:grpSp>
    </p:spTree>
    <p:extLst>
      <p:ext uri="{BB962C8B-B14F-4D97-AF65-F5344CB8AC3E}">
        <p14:creationId xmlns:p14="http://schemas.microsoft.com/office/powerpoint/2010/main" val="1890976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43006-C4B7-43E7-9EA7-28E5C1F519B6}"/>
              </a:ext>
            </a:extLst>
          </p:cNvPr>
          <p:cNvSpPr>
            <a:spLocks noGrp="1"/>
          </p:cNvSpPr>
          <p:nvPr>
            <p:ph type="title"/>
          </p:nvPr>
        </p:nvSpPr>
        <p:spPr/>
        <p:txBody>
          <a:bodyPr/>
          <a:lstStyle/>
          <a:p>
            <a:r>
              <a:rPr lang="en-GB" dirty="0"/>
              <a:t>The outputs of the project:</a:t>
            </a:r>
          </a:p>
        </p:txBody>
      </p:sp>
      <p:graphicFrame>
        <p:nvGraphicFramePr>
          <p:cNvPr id="7" name="Text Placeholder 2">
            <a:extLst>
              <a:ext uri="{FF2B5EF4-FFF2-40B4-BE49-F238E27FC236}">
                <a16:creationId xmlns:a16="http://schemas.microsoft.com/office/drawing/2014/main" id="{73519E58-0E20-430A-9E19-BD706690F365}"/>
              </a:ext>
            </a:extLst>
          </p:cNvPr>
          <p:cNvGraphicFramePr/>
          <p:nvPr>
            <p:extLst>
              <p:ext uri="{D42A27DB-BD31-4B8C-83A1-F6EECF244321}">
                <p14:modId xmlns:p14="http://schemas.microsoft.com/office/powerpoint/2010/main" val="318868833"/>
              </p:ext>
            </p:extLst>
          </p:nvPr>
        </p:nvGraphicFramePr>
        <p:xfrm>
          <a:off x="838200" y="1847850"/>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258146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37"/>
          <p:cNvSpPr txBox="1">
            <a:spLocks noGrp="1"/>
          </p:cNvSpPr>
          <p:nvPr>
            <p:ph type="title"/>
          </p:nvPr>
        </p:nvSpPr>
        <p:spPr>
          <a:xfrm>
            <a:off x="838200" y="365125"/>
            <a:ext cx="10515600" cy="1325600"/>
          </a:xfrm>
          <a:prstGeom prst="rect">
            <a:avLst/>
          </a:prstGeom>
        </p:spPr>
        <p:txBody>
          <a:bodyPr spcFirstLastPara="1" vert="horz" wrap="square" lIns="91433" tIns="45700" rIns="91433" bIns="45700" rtlCol="0" anchor="ctr" anchorCtr="0">
            <a:normAutofit/>
          </a:bodyPr>
          <a:lstStyle/>
          <a:p>
            <a:r>
              <a:rPr lang="en"/>
              <a:t>Equality vs Equity</a:t>
            </a:r>
            <a:endParaRPr/>
          </a:p>
        </p:txBody>
      </p:sp>
      <p:pic>
        <p:nvPicPr>
          <p:cNvPr id="193" name="Google Shape;193;p37"/>
          <p:cNvPicPr preferRelativeResize="0"/>
          <p:nvPr/>
        </p:nvPicPr>
        <p:blipFill>
          <a:blip r:embed="rId3" cstate="screen">
            <a:alphaModFix/>
            <a:extLst>
              <a:ext uri="{28A0092B-C50C-407E-A947-70E740481C1C}">
                <a14:useLocalDpi xmlns:a14="http://schemas.microsoft.com/office/drawing/2010/main"/>
              </a:ext>
            </a:extLst>
          </a:blip>
          <a:stretch>
            <a:fillRect/>
          </a:stretch>
        </p:blipFill>
        <p:spPr>
          <a:xfrm>
            <a:off x="2922085" y="1457926"/>
            <a:ext cx="6347831" cy="4760873"/>
          </a:xfrm>
          <a:prstGeom prst="rect">
            <a:avLst/>
          </a:prstGeom>
          <a:noFill/>
          <a:ln>
            <a:noFill/>
          </a:ln>
        </p:spPr>
      </p:pic>
      <p:pic>
        <p:nvPicPr>
          <p:cNvPr id="194" name="Google Shape;194;p37"/>
          <p:cNvPicPr preferRelativeResize="0"/>
          <p:nvPr/>
        </p:nvPicPr>
        <p:blipFill>
          <a:blip r:embed="rId4" cstate="screen">
            <a:alphaModFix/>
            <a:extLst>
              <a:ext uri="{28A0092B-C50C-407E-A947-70E740481C1C}">
                <a14:useLocalDpi xmlns:a14="http://schemas.microsoft.com/office/drawing/2010/main"/>
              </a:ext>
            </a:extLst>
          </a:blip>
          <a:stretch>
            <a:fillRect/>
          </a:stretch>
        </p:blipFill>
        <p:spPr>
          <a:xfrm>
            <a:off x="7323567" y="6359105"/>
            <a:ext cx="4868435" cy="4004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52E40-8397-D0D4-FDB4-C33EDFC755E2}"/>
              </a:ext>
            </a:extLst>
          </p:cNvPr>
          <p:cNvSpPr>
            <a:spLocks noGrp="1"/>
          </p:cNvSpPr>
          <p:nvPr>
            <p:ph type="title"/>
          </p:nvPr>
        </p:nvSpPr>
        <p:spPr/>
        <p:txBody>
          <a:bodyPr/>
          <a:lstStyle/>
          <a:p>
            <a:r>
              <a:rPr lang="en-GB" dirty="0">
                <a:solidFill>
                  <a:srgbClr val="9C1560"/>
                </a:solidFill>
              </a:rPr>
              <a:t>Why does this matter?</a:t>
            </a:r>
          </a:p>
        </p:txBody>
      </p:sp>
      <p:sp>
        <p:nvSpPr>
          <p:cNvPr id="3" name="Content Placeholder 2">
            <a:extLst>
              <a:ext uri="{FF2B5EF4-FFF2-40B4-BE49-F238E27FC236}">
                <a16:creationId xmlns:a16="http://schemas.microsoft.com/office/drawing/2014/main" id="{99B6B4A2-1C1B-3B21-79A9-4F3ED262FE35}"/>
              </a:ext>
            </a:extLst>
          </p:cNvPr>
          <p:cNvSpPr>
            <a:spLocks noGrp="1"/>
          </p:cNvSpPr>
          <p:nvPr>
            <p:ph idx="1"/>
          </p:nvPr>
        </p:nvSpPr>
        <p:spPr/>
        <p:txBody>
          <a:bodyPr>
            <a:normAutofit fontScale="77500" lnSpcReduction="20000"/>
          </a:bodyPr>
          <a:lstStyle/>
          <a:p>
            <a:pPr marL="0" indent="0">
              <a:buNone/>
            </a:pPr>
            <a:r>
              <a:rPr lang="en-GB" dirty="0"/>
              <a:t>“Education plays a key role in determining how you spend your adult life – a higher level of education means higher earnings, better health, and a longer life. By the same token, the long-term social and financial costs of educational failure are high. Those without the skills to participate socially and economically generate higher costs for health, income support, child welfare and social security systems. So a fair and inclusive system that makes the advantages of education available to all is one of the most powerful levers to make society more equitable.”</a:t>
            </a:r>
          </a:p>
          <a:p>
            <a:pPr marL="0" indent="0">
              <a:buNone/>
            </a:pPr>
            <a:endParaRPr lang="en-GB" dirty="0"/>
          </a:p>
          <a:p>
            <a:pPr marL="0" indent="0" algn="r">
              <a:buNone/>
            </a:pPr>
            <a:r>
              <a:rPr lang="en-GB" sz="2300" dirty="0">
                <a:hlinkClick r:id="rId3"/>
              </a:rPr>
              <a:t>Organisation for Economic Co-Operation Policy Brief</a:t>
            </a:r>
            <a:endParaRPr lang="en-GB" sz="2300" dirty="0"/>
          </a:p>
          <a:p>
            <a:endParaRPr lang="en-GB" dirty="0"/>
          </a:p>
        </p:txBody>
      </p:sp>
    </p:spTree>
    <p:extLst>
      <p:ext uri="{BB962C8B-B14F-4D97-AF65-F5344CB8AC3E}">
        <p14:creationId xmlns:p14="http://schemas.microsoft.com/office/powerpoint/2010/main" val="40990663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DED0C-3F13-94C7-52EF-950CA1261BB3}"/>
              </a:ext>
            </a:extLst>
          </p:cNvPr>
          <p:cNvSpPr>
            <a:spLocks noGrp="1"/>
          </p:cNvSpPr>
          <p:nvPr>
            <p:ph type="title"/>
          </p:nvPr>
        </p:nvSpPr>
        <p:spPr/>
        <p:txBody>
          <a:bodyPr/>
          <a:lstStyle/>
          <a:p>
            <a:r>
              <a:rPr lang="en-GB" dirty="0"/>
              <a:t>Desk-based Research</a:t>
            </a:r>
          </a:p>
        </p:txBody>
      </p:sp>
      <p:sp>
        <p:nvSpPr>
          <p:cNvPr id="3" name="Text Placeholder 2">
            <a:extLst>
              <a:ext uri="{FF2B5EF4-FFF2-40B4-BE49-F238E27FC236}">
                <a16:creationId xmlns:a16="http://schemas.microsoft.com/office/drawing/2014/main" id="{398FD1DC-577C-757F-5CE8-B8379E52B421}"/>
              </a:ext>
            </a:extLst>
          </p:cNvPr>
          <p:cNvSpPr>
            <a:spLocks noGrp="1"/>
          </p:cNvSpPr>
          <p:nvPr>
            <p:ph type="body" idx="1"/>
          </p:nvPr>
        </p:nvSpPr>
        <p:spPr/>
        <p:txBody>
          <a:bodyPr>
            <a:normAutofit lnSpcReduction="10000"/>
          </a:bodyPr>
          <a:lstStyle/>
          <a:p>
            <a:r>
              <a:rPr lang="en-GB" b="0" i="0" dirty="0">
                <a:solidFill>
                  <a:srgbClr val="000033"/>
                </a:solidFill>
                <a:effectLst/>
                <a:latin typeface="Arial" panose="020B0604020202020204" pitchFamily="34" charset="0"/>
              </a:rPr>
              <a:t>To provide a solid grounding for sector colleagues interested in exploring the topic, the project team undertook </a:t>
            </a:r>
            <a:r>
              <a:rPr lang="en-GB" b="0" i="0" dirty="0">
                <a:solidFill>
                  <a:srgbClr val="000033"/>
                </a:solidFill>
                <a:effectLst/>
                <a:latin typeface="Arial" panose="020B0604020202020204" pitchFamily="34" charset="0"/>
                <a:hlinkClick r:id="rId3"/>
              </a:rPr>
              <a:t>desk research </a:t>
            </a:r>
            <a:r>
              <a:rPr lang="en-GB" b="0" i="0" dirty="0">
                <a:solidFill>
                  <a:srgbClr val="000033"/>
                </a:solidFill>
                <a:effectLst/>
                <a:latin typeface="Arial" panose="020B0604020202020204" pitchFamily="34" charset="0"/>
              </a:rPr>
              <a:t>exploring </a:t>
            </a:r>
            <a:r>
              <a:rPr lang="en-GB" b="1" i="0" dirty="0">
                <a:solidFill>
                  <a:srgbClr val="000033"/>
                </a:solidFill>
                <a:effectLst/>
                <a:latin typeface="Arial" panose="020B0604020202020204" pitchFamily="34" charset="0"/>
              </a:rPr>
              <a:t>key existing theory, practice and research</a:t>
            </a:r>
            <a:r>
              <a:rPr lang="en-GB" b="0" i="0" dirty="0">
                <a:solidFill>
                  <a:srgbClr val="000033"/>
                </a:solidFill>
                <a:effectLst/>
                <a:latin typeface="Arial" panose="020B0604020202020204" pitchFamily="34" charset="0"/>
              </a:rPr>
              <a:t> relating to equity in learning and teaching.</a:t>
            </a:r>
          </a:p>
          <a:p>
            <a:pPr marL="0" indent="0">
              <a:buNone/>
            </a:pPr>
            <a:endParaRPr lang="en-GB" b="0" i="0" dirty="0">
              <a:solidFill>
                <a:srgbClr val="000033"/>
              </a:solidFill>
              <a:effectLst/>
              <a:latin typeface="Arial" panose="020B0604020202020204" pitchFamily="34" charset="0"/>
            </a:endParaRPr>
          </a:p>
          <a:p>
            <a:r>
              <a:rPr lang="en-GB" dirty="0">
                <a:solidFill>
                  <a:srgbClr val="000033"/>
                </a:solidFill>
              </a:rPr>
              <a:t>The team identified 5 themes which emerged in the research:</a:t>
            </a:r>
          </a:p>
          <a:p>
            <a:pPr marL="0" indent="0">
              <a:buNone/>
            </a:pPr>
            <a:endParaRPr lang="en-GB" dirty="0">
              <a:solidFill>
                <a:srgbClr val="000033"/>
              </a:solidFill>
            </a:endParaRPr>
          </a:p>
          <a:p>
            <a:pPr lvl="1"/>
            <a:r>
              <a:rPr lang="en-GB" sz="2800" dirty="0">
                <a:solidFill>
                  <a:srgbClr val="000033"/>
                </a:solidFill>
              </a:rPr>
              <a:t>Pedagogy</a:t>
            </a:r>
          </a:p>
          <a:p>
            <a:pPr lvl="1"/>
            <a:r>
              <a:rPr lang="en-GB" sz="2800" dirty="0">
                <a:solidFill>
                  <a:srgbClr val="000033"/>
                </a:solidFill>
              </a:rPr>
              <a:t>Accessibility</a:t>
            </a:r>
          </a:p>
          <a:p>
            <a:pPr lvl="1"/>
            <a:r>
              <a:rPr lang="en-GB" sz="2800" dirty="0">
                <a:solidFill>
                  <a:srgbClr val="000033"/>
                </a:solidFill>
              </a:rPr>
              <a:t>Digital technologies</a:t>
            </a:r>
          </a:p>
          <a:p>
            <a:pPr lvl="1"/>
            <a:r>
              <a:rPr lang="en-GB" sz="2800" dirty="0">
                <a:solidFill>
                  <a:srgbClr val="000033"/>
                </a:solidFill>
              </a:rPr>
              <a:t>Datafication of education</a:t>
            </a:r>
          </a:p>
          <a:p>
            <a:pPr lvl="1"/>
            <a:r>
              <a:rPr lang="en-GB" sz="2800" dirty="0">
                <a:solidFill>
                  <a:srgbClr val="000033"/>
                </a:solidFill>
              </a:rPr>
              <a:t>Equality, diversity and inclusion</a:t>
            </a:r>
            <a:endParaRPr lang="en-GB" sz="2800" dirty="0"/>
          </a:p>
        </p:txBody>
      </p:sp>
    </p:spTree>
    <p:extLst>
      <p:ext uri="{BB962C8B-B14F-4D97-AF65-F5344CB8AC3E}">
        <p14:creationId xmlns:p14="http://schemas.microsoft.com/office/powerpoint/2010/main" val="812465742"/>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parqs presentation with twitter &amp; hashtag 2014">
  <a:themeElements>
    <a:clrScheme name="Ali">
      <a:dk1>
        <a:sysClr val="windowText" lastClr="000000"/>
      </a:dk1>
      <a:lt1>
        <a:sysClr val="window" lastClr="FFFFFF"/>
      </a:lt1>
      <a:dk2>
        <a:srgbClr val="4E5B6F"/>
      </a:dk2>
      <a:lt2>
        <a:srgbClr val="D6ECFF"/>
      </a:lt2>
      <a:accent1>
        <a:srgbClr val="7FD13B"/>
      </a:accent1>
      <a:accent2>
        <a:srgbClr val="EA157A"/>
      </a:accent2>
      <a:accent3>
        <a:srgbClr val="FFFF00"/>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A2C00351-AFFB-4E93-A104-0332225D3BA8}" vid="{421FE9AE-C029-4906-B497-A16DC9E97392}"/>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1189</Words>
  <Application>Microsoft Office PowerPoint</Application>
  <PresentationFormat>Widescreen</PresentationFormat>
  <Paragraphs>106</Paragraphs>
  <Slides>15</Slides>
  <Notes>15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15</vt:i4>
      </vt:variant>
    </vt:vector>
  </HeadingPairs>
  <TitlesOfParts>
    <vt:vector size="23" baseType="lpstr">
      <vt:lpstr>DengXian</vt:lpstr>
      <vt:lpstr>Arial</vt:lpstr>
      <vt:lpstr>Arial Bold</vt:lpstr>
      <vt:lpstr>Calibri</vt:lpstr>
      <vt:lpstr>Calibri Light</vt:lpstr>
      <vt:lpstr>Verdana</vt:lpstr>
      <vt:lpstr>Custom Design</vt:lpstr>
      <vt:lpstr>sparqs presentation with twitter &amp; hashtag 2014</vt:lpstr>
      <vt:lpstr>   Student-Led Project: Promoting the Equity of the Student Learning Experience  Enhancement Themes Conference Thursday 9th June 2022 </vt:lpstr>
      <vt:lpstr>PowerPoint Presentation</vt:lpstr>
      <vt:lpstr>Student-Led Project Steering Group 2021-22</vt:lpstr>
      <vt:lpstr>This year’s theme: Promoting the Equity of the Student Learning Experience</vt:lpstr>
      <vt:lpstr>Outcomes of the project:</vt:lpstr>
      <vt:lpstr>The outputs of the project:</vt:lpstr>
      <vt:lpstr>Equality vs Equity</vt:lpstr>
      <vt:lpstr>Why does this matter?</vt:lpstr>
      <vt:lpstr>Desk-based Research</vt:lpstr>
      <vt:lpstr>Top Tips resource and case studies</vt:lpstr>
      <vt:lpstr>Workshop – Supporting Student Reps to Engage with Issues of Equity</vt:lpstr>
      <vt:lpstr>Rep Guide to Equity in Learning and Teaching</vt:lpstr>
      <vt:lpstr>sparqs’ Student Learning Experience Diagram</vt:lpstr>
      <vt:lpstr>Our takeaways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Student-Led Project 2021-22: Promoting the Equity of the Student Learning Experience</dc:title>
  <dc:creator>Megan Brown, Development Consultant, students partnerships in quality Scotland (sparqs) _x000d_
_x000d_
Ondrej Kucerak, VP for Education, Aberdeen University Students’ Association and Student Enhancement Theme Lead</dc:creator>
  <cp:lastModifiedBy/>
  <cp:revision>1</cp:revision>
  <dcterms:created xsi:type="dcterms:W3CDTF">2022-08-09T12:40:30Z</dcterms:created>
  <dcterms:modified xsi:type="dcterms:W3CDTF">2022-08-09T12:40:52Z</dcterms:modified>
</cp:coreProperties>
</file>