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81" r:id="rId1"/>
    <p:sldMasterId id="2147483711" r:id="rId2"/>
    <p:sldMasterId id="2147483682" r:id="rId3"/>
  </p:sldMasterIdLst>
  <p:notesMasterIdLst>
    <p:notesMasterId r:id="rId14"/>
  </p:notesMasterIdLst>
  <p:handoutMasterIdLst>
    <p:handoutMasterId r:id="rId15"/>
  </p:handoutMasterIdLst>
  <p:sldIdLst>
    <p:sldId id="276" r:id="rId4"/>
    <p:sldId id="257" r:id="rId5"/>
    <p:sldId id="258" r:id="rId6"/>
    <p:sldId id="259" r:id="rId7"/>
    <p:sldId id="260" r:id="rId8"/>
    <p:sldId id="277" r:id="rId9"/>
    <p:sldId id="278" r:id="rId10"/>
    <p:sldId id="279" r:id="rId11"/>
    <p:sldId id="280" r:id="rId12"/>
    <p:sldId id="268" r:id="rId13"/>
  </p:sldIdLst>
  <p:sldSz cx="9144000" cy="5143500" type="screen16x9"/>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 Slide" id="{F4226A03-9B5C-4674-B087-1AF1DF56166A}">
          <p14:sldIdLst>
            <p14:sldId id="276"/>
          </p14:sldIdLst>
        </p14:section>
        <p14:section name="Section Dividers" id="{6B349B69-CA9B-45FA-A9E6-3400D0D1A681}">
          <p14:sldIdLst>
            <p14:sldId id="257"/>
            <p14:sldId id="258"/>
            <p14:sldId id="259"/>
            <p14:sldId id="260"/>
            <p14:sldId id="277"/>
            <p14:sldId id="278"/>
            <p14:sldId id="279"/>
            <p14:sldId id="280"/>
          </p14:sldIdLst>
        </p14:section>
        <p14:section name="Generic Slides" id="{6D850370-1B45-4CC5-A6AB-66DC7ABF7F04}">
          <p14:sldIdLst>
            <p14:sldId id="268"/>
          </p14:sldIdLst>
        </p14:section>
        <p14:section name="Closing Slide" id="{87589CEA-FF92-48F3-89AA-39B27CC35E99}">
          <p14:sldIdLst/>
        </p14:section>
      </p14:sectionLst>
    </p:ext>
    <p:ext uri="{EFAFB233-063F-42B5-8137-9DF3F51BA10A}">
      <p15:sldGuideLst xmlns:p15="http://schemas.microsoft.com/office/powerpoint/2012/main">
        <p15:guide id="1" orient="horz" pos="1620">
          <p15:clr>
            <a:srgbClr val="A4A3A4"/>
          </p15:clr>
        </p15:guide>
        <p15:guide id="2" orient="horz" pos="3151">
          <p15:clr>
            <a:srgbClr val="A4A3A4"/>
          </p15:clr>
        </p15:guide>
        <p15:guide id="3" orient="horz" pos="89">
          <p15:clr>
            <a:srgbClr val="A4A3A4"/>
          </p15:clr>
        </p15:guide>
        <p15:guide id="4" orient="horz" pos="202">
          <p15:clr>
            <a:srgbClr val="A4A3A4"/>
          </p15:clr>
        </p15:guide>
        <p15:guide id="5" orient="horz" pos="3038">
          <p15:clr>
            <a:srgbClr val="A4A3A4"/>
          </p15:clr>
        </p15:guide>
        <p15:guide id="6" orient="horz">
          <p15:clr>
            <a:srgbClr val="A4A3A4"/>
          </p15:clr>
        </p15:guide>
        <p15:guide id="7" orient="horz" pos="769">
          <p15:clr>
            <a:srgbClr val="A4A3A4"/>
          </p15:clr>
        </p15:guide>
        <p15:guide id="8" orient="horz" pos="1280">
          <p15:clr>
            <a:srgbClr val="A4A3A4"/>
          </p15:clr>
        </p15:guide>
        <p15:guide id="9" orient="horz" pos="2641">
          <p15:clr>
            <a:srgbClr val="A4A3A4"/>
          </p15:clr>
        </p15:guide>
        <p15:guide id="10" pos="2880">
          <p15:clr>
            <a:srgbClr val="A4A3A4"/>
          </p15:clr>
        </p15:guide>
        <p15:guide id="11" pos="102">
          <p15:clr>
            <a:srgbClr val="A4A3A4"/>
          </p15:clr>
        </p15:guide>
        <p15:guide id="12" pos="5658">
          <p15:clr>
            <a:srgbClr val="A4A3A4"/>
          </p15:clr>
        </p15:guide>
        <p15:guide id="13" pos="2993">
          <p15:clr>
            <a:srgbClr val="A4A3A4"/>
          </p15:clr>
        </p15:guide>
        <p15:guide id="14" pos="2767">
          <p15:clr>
            <a:srgbClr val="A4A3A4"/>
          </p15:clr>
        </p15:guide>
        <p15:guide id="15" pos="215">
          <p15:clr>
            <a:srgbClr val="A4A3A4"/>
          </p15:clr>
        </p15:guide>
        <p15:guide id="16" pos="5545">
          <p15:clr>
            <a:srgbClr val="A4A3A4"/>
          </p15:clr>
        </p15:guide>
      </p15:sldGuideLst>
    </p:ext>
    <p:ext uri="{2D200454-40CA-4A62-9FC3-DE9A4176ACB9}">
      <p15:notesGuideLst xmlns:p15="http://schemas.microsoft.com/office/powerpoint/2012/main">
        <p15:guide id="1" orient="horz" pos="2160">
          <p15:clr>
            <a:srgbClr val="A4A3A4"/>
          </p15:clr>
        </p15:guide>
        <p15:guide id="2" orient="horz" pos="119">
          <p15:clr>
            <a:srgbClr val="A4A3A4"/>
          </p15:clr>
        </p15:guide>
        <p15:guide id="3" orient="horz" pos="4201">
          <p15:clr>
            <a:srgbClr val="A4A3A4"/>
          </p15:clr>
        </p15:guide>
        <p15:guide id="4" pos="2880">
          <p15:clr>
            <a:srgbClr val="A4A3A4"/>
          </p15:clr>
        </p15:guide>
        <p15:guide id="5" pos="158">
          <p15:clr>
            <a:srgbClr val="A4A3A4"/>
          </p15:clr>
        </p15:guide>
        <p15:guide id="6" pos="5602">
          <p15:clr>
            <a:srgbClr val="A4A3A4"/>
          </p15:clr>
        </p15:guide>
        <p15:guide id="7" pos="2767">
          <p15:clr>
            <a:srgbClr val="A4A3A4"/>
          </p15:clr>
        </p15:guide>
        <p15:guide id="8" pos="299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58A1"/>
    <a:srgbClr val="00B398"/>
    <a:srgbClr val="AF1685"/>
    <a:srgbClr val="03309D"/>
    <a:srgbClr val="0046AD"/>
    <a:srgbClr val="01498E"/>
    <a:srgbClr val="97D700"/>
    <a:srgbClr val="753BBD"/>
    <a:srgbClr val="006CB4"/>
    <a:srgbClr val="00968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48" autoAdjust="0"/>
  </p:normalViewPr>
  <p:slideViewPr>
    <p:cSldViewPr snapToObjects="1">
      <p:cViewPr varScale="1">
        <p:scale>
          <a:sx n="153" d="100"/>
          <a:sy n="153" d="100"/>
        </p:scale>
        <p:origin x="162" y="378"/>
      </p:cViewPr>
      <p:guideLst>
        <p:guide orient="horz" pos="1620"/>
        <p:guide orient="horz" pos="3151"/>
        <p:guide orient="horz" pos="89"/>
        <p:guide orient="horz" pos="202"/>
        <p:guide orient="horz" pos="3038"/>
        <p:guide orient="horz"/>
        <p:guide orient="horz" pos="769"/>
        <p:guide orient="horz" pos="1280"/>
        <p:guide orient="horz" pos="2641"/>
        <p:guide pos="2880"/>
        <p:guide pos="102"/>
        <p:guide pos="5658"/>
        <p:guide pos="2993"/>
        <p:guide pos="2767"/>
        <p:guide pos="215"/>
        <p:guide pos="554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Objects="1" showGuides="1">
      <p:cViewPr varScale="1">
        <p:scale>
          <a:sx n="125" d="100"/>
          <a:sy n="125" d="100"/>
        </p:scale>
        <p:origin x="-966" y="-90"/>
      </p:cViewPr>
      <p:guideLst>
        <p:guide orient="horz" pos="2160"/>
        <p:guide orient="horz" pos="119"/>
        <p:guide orient="horz" pos="4201"/>
        <p:guide pos="2880"/>
        <p:guide pos="158"/>
        <p:guide pos="5602"/>
        <p:guide pos="2767"/>
        <p:guide pos="2993"/>
      </p:guideLst>
    </p:cSldViewPr>
  </p:notesViewPr>
  <p:gridSpacing cx="90012" cy="90012"/>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4751388" y="188913"/>
            <a:ext cx="4140200" cy="215444"/>
          </a:xfrm>
          <a:prstGeom prst="rect">
            <a:avLst/>
          </a:prstGeom>
        </p:spPr>
        <p:txBody>
          <a:bodyPr vert="horz" wrap="square" lIns="91440" tIns="45720" rIns="91440" bIns="45720" rtlCol="0">
            <a:spAutoFit/>
          </a:bodyPr>
          <a:lstStyle>
            <a:lvl1pPr algn="r">
              <a:defRPr sz="1200"/>
            </a:lvl1pPr>
          </a:lstStyle>
          <a:p>
            <a:fld id="{F6D8AFBE-B7CA-4D46-A31C-75EC41E50D85}" type="datetimeFigureOut">
              <a:rPr lang="en-GB" sz="800" smtClean="0">
                <a:latin typeface="Arial" panose="020B0604020202020204" pitchFamily="34" charset="0"/>
                <a:cs typeface="Arial" panose="020B0604020202020204" pitchFamily="34" charset="0"/>
              </a:rPr>
              <a:pPr/>
              <a:t>10/08/2022</a:t>
            </a:fld>
            <a:endParaRPr lang="en-GB" sz="80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3"/>
          </p:nvPr>
        </p:nvSpPr>
        <p:spPr>
          <a:xfrm>
            <a:off x="4751388" y="6430128"/>
            <a:ext cx="4140200" cy="215444"/>
          </a:xfrm>
          <a:prstGeom prst="rect">
            <a:avLst/>
          </a:prstGeom>
        </p:spPr>
        <p:txBody>
          <a:bodyPr vert="horz" wrap="square" lIns="91440" tIns="45720" rIns="91440" bIns="45720" rtlCol="0" anchor="b">
            <a:spAutoFit/>
          </a:bodyPr>
          <a:lstStyle>
            <a:lvl1pPr algn="r">
              <a:defRPr sz="1200"/>
            </a:lvl1pPr>
          </a:lstStyle>
          <a:p>
            <a:fld id="{7BFE86A2-DB0B-48E3-B43C-FE4600C96B70}" type="slidenum">
              <a:rPr lang="en-GB" sz="800" smtClean="0">
                <a:latin typeface="Arial" panose="020B0604020202020204" pitchFamily="34" charset="0"/>
                <a:cs typeface="Arial" panose="020B0604020202020204" pitchFamily="34" charset="0"/>
              </a:rPr>
              <a:pPr/>
              <a:t>‹#›</a:t>
            </a:fld>
            <a:endParaRPr lang="en-GB" sz="800" dirty="0">
              <a:latin typeface="Arial" panose="020B0604020202020204" pitchFamily="34" charset="0"/>
              <a:cs typeface="Arial" panose="020B0604020202020204" pitchFamily="34" charset="0"/>
            </a:endParaRPr>
          </a:p>
        </p:txBody>
      </p:sp>
      <p:sp>
        <p:nvSpPr>
          <p:cNvPr id="2" name="Header Placeholder 1"/>
          <p:cNvSpPr>
            <a:spLocks noGrp="1"/>
          </p:cNvSpPr>
          <p:nvPr>
            <p:ph type="hdr" sz="quarter"/>
          </p:nvPr>
        </p:nvSpPr>
        <p:spPr>
          <a:xfrm>
            <a:off x="250825" y="188913"/>
            <a:ext cx="4141788" cy="215444"/>
          </a:xfrm>
          <a:prstGeom prst="rect">
            <a:avLst/>
          </a:prstGeom>
        </p:spPr>
        <p:txBody>
          <a:bodyPr vert="horz" wrap="square" lIns="91440" tIns="45720" rIns="91440" bIns="45720" rtlCol="0">
            <a:spAutoFit/>
          </a:bodyPr>
          <a:lstStyle>
            <a:lvl1pPr algn="l">
              <a:defRPr sz="1200"/>
            </a:lvl1pPr>
          </a:lstStyle>
          <a:p>
            <a:endParaRPr lang="en-GB" sz="8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2"/>
          </p:nvPr>
        </p:nvSpPr>
        <p:spPr>
          <a:xfrm>
            <a:off x="250825" y="6435804"/>
            <a:ext cx="4141788" cy="215444"/>
          </a:xfrm>
          <a:prstGeom prst="rect">
            <a:avLst/>
          </a:prstGeom>
        </p:spPr>
        <p:txBody>
          <a:bodyPr vert="horz" wrap="square" lIns="91440" tIns="45720" rIns="91440" bIns="45720" rtlCol="0" anchor="b">
            <a:spAutoFit/>
          </a:bodyPr>
          <a:lstStyle>
            <a:lvl1pPr algn="l">
              <a:defRPr sz="1200"/>
            </a:lvl1pPr>
          </a:lstStyle>
          <a:p>
            <a:endParaRPr lang="en-GB"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67145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50825" y="181790"/>
            <a:ext cx="4141788" cy="215444"/>
          </a:xfrm>
          <a:prstGeom prst="rect">
            <a:avLst/>
          </a:prstGeom>
        </p:spPr>
        <p:txBody>
          <a:bodyPr vert="horz" wrap="square" lIns="91440" tIns="45720" rIns="91440" bIns="45720" rtlCol="0">
            <a:spAutoFit/>
          </a:bodyPr>
          <a:lstStyle>
            <a:lvl1pPr algn="l">
              <a:defRPr sz="800">
                <a:latin typeface="Arial" panose="020B0604020202020204" pitchFamily="34" charset="0"/>
                <a:cs typeface="Arial" panose="020B0604020202020204" pitchFamily="34" charset="0"/>
              </a:defRPr>
            </a:lvl1pPr>
          </a:lstStyle>
          <a:p>
            <a:endParaRPr lang="en-GB" dirty="0"/>
          </a:p>
        </p:txBody>
      </p:sp>
      <p:sp>
        <p:nvSpPr>
          <p:cNvPr id="3" name="Date Placeholder 2"/>
          <p:cNvSpPr>
            <a:spLocks noGrp="1"/>
          </p:cNvSpPr>
          <p:nvPr>
            <p:ph type="dt" idx="1"/>
          </p:nvPr>
        </p:nvSpPr>
        <p:spPr>
          <a:xfrm>
            <a:off x="4751388" y="190997"/>
            <a:ext cx="4142771" cy="215444"/>
          </a:xfrm>
          <a:prstGeom prst="rect">
            <a:avLst/>
          </a:prstGeom>
        </p:spPr>
        <p:txBody>
          <a:bodyPr vert="horz" wrap="square" lIns="91440" tIns="45720" rIns="91440" bIns="45720" rtlCol="0">
            <a:spAutoFit/>
          </a:bodyPr>
          <a:lstStyle>
            <a:lvl1pPr algn="r">
              <a:defRPr sz="800">
                <a:latin typeface="Arial" panose="020B0604020202020204" pitchFamily="34" charset="0"/>
                <a:cs typeface="Arial" panose="020B0604020202020204" pitchFamily="34" charset="0"/>
              </a:defRPr>
            </a:lvl1pPr>
          </a:lstStyle>
          <a:p>
            <a:fld id="{9BA9ED64-0ADF-46CE-9E4F-53EDBA1EDEC4}" type="datetimeFigureOut">
              <a:rPr lang="en-GB" smtClean="0"/>
              <a:pPr/>
              <a:t>10/08/2022</a:t>
            </a:fld>
            <a:endParaRPr lang="en-GB"/>
          </a:p>
        </p:txBody>
      </p:sp>
      <p:sp>
        <p:nvSpPr>
          <p:cNvPr id="6" name="Footer Placeholder 5"/>
          <p:cNvSpPr>
            <a:spLocks noGrp="1"/>
          </p:cNvSpPr>
          <p:nvPr>
            <p:ph type="ftr" sz="quarter" idx="4"/>
          </p:nvPr>
        </p:nvSpPr>
        <p:spPr>
          <a:xfrm>
            <a:off x="250825" y="6438960"/>
            <a:ext cx="3962400" cy="215444"/>
          </a:xfrm>
          <a:prstGeom prst="rect">
            <a:avLst/>
          </a:prstGeom>
        </p:spPr>
        <p:txBody>
          <a:bodyPr vert="horz" lIns="91440" tIns="45720" rIns="91440" bIns="45720" rtlCol="0" anchor="b">
            <a:spAutoFit/>
          </a:bodyPr>
          <a:lstStyle>
            <a:lvl1pPr algn="l">
              <a:defRPr sz="800">
                <a:latin typeface="Arial" panose="020B0604020202020204" pitchFamily="34" charset="0"/>
                <a:cs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4931759" y="6438960"/>
            <a:ext cx="3962400" cy="215444"/>
          </a:xfrm>
          <a:prstGeom prst="rect">
            <a:avLst/>
          </a:prstGeom>
        </p:spPr>
        <p:txBody>
          <a:bodyPr vert="horz" lIns="91440" tIns="45720" rIns="91440" bIns="45720" rtlCol="0" anchor="b">
            <a:spAutoFit/>
          </a:bodyPr>
          <a:lstStyle>
            <a:lvl1pPr algn="r">
              <a:defRPr sz="800">
                <a:latin typeface="Arial" panose="020B0604020202020204" pitchFamily="34" charset="0"/>
                <a:cs typeface="Arial" panose="020B0604020202020204" pitchFamily="34" charset="0"/>
              </a:defRPr>
            </a:lvl1pPr>
          </a:lstStyle>
          <a:p>
            <a:fld id="{8A478A9A-ADE8-49A2-AF0A-1FE9A88297B5}" type="slidenum">
              <a:rPr lang="en-GB" smtClean="0"/>
              <a:pPr/>
              <a:t>‹#›</a:t>
            </a:fld>
            <a:endParaRPr lang="en-GB"/>
          </a:p>
        </p:txBody>
      </p:sp>
      <p:sp>
        <p:nvSpPr>
          <p:cNvPr id="9" name="Notes Placeholder 8"/>
          <p:cNvSpPr>
            <a:spLocks noGrp="1"/>
          </p:cNvSpPr>
          <p:nvPr>
            <p:ph type="body" sz="quarter" idx="3"/>
          </p:nvPr>
        </p:nvSpPr>
        <p:spPr>
          <a:xfrm>
            <a:off x="250825" y="3429000"/>
            <a:ext cx="8642350" cy="288038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Slide Image Placeholder 9"/>
          <p:cNvSpPr>
            <a:spLocks noGrp="1" noRot="1" noChangeAspect="1"/>
          </p:cNvSpPr>
          <p:nvPr>
            <p:ph type="sldImg" idx="2"/>
          </p:nvPr>
        </p:nvSpPr>
        <p:spPr>
          <a:xfrm>
            <a:off x="2141376" y="548616"/>
            <a:ext cx="4861247" cy="2734451"/>
          </a:xfrm>
          <a:prstGeom prst="rect">
            <a:avLst/>
          </a:prstGeom>
          <a:noFill/>
          <a:ln w="12700">
            <a:solidFill>
              <a:prstClr val="black"/>
            </a:solidFill>
          </a:ln>
        </p:spPr>
        <p:txBody>
          <a:bodyPr vert="horz" lIns="91440" tIns="45720" rIns="91440" bIns="45720" rtlCol="0" anchor="ctr"/>
          <a:lstStyle/>
          <a:p>
            <a:endParaRPr lang="en-GB"/>
          </a:p>
        </p:txBody>
      </p:sp>
    </p:spTree>
    <p:extLst>
      <p:ext uri="{BB962C8B-B14F-4D97-AF65-F5344CB8AC3E}">
        <p14:creationId xmlns:p14="http://schemas.microsoft.com/office/powerpoint/2010/main" val="4122332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Start">
    <p:spTree>
      <p:nvGrpSpPr>
        <p:cNvPr id="1" name=""/>
        <p:cNvGrpSpPr/>
        <p:nvPr/>
      </p:nvGrpSpPr>
      <p:grpSpPr>
        <a:xfrm>
          <a:off x="0" y="0"/>
          <a:ext cx="0" cy="0"/>
          <a:chOff x="0" y="0"/>
          <a:chExt cx="0" cy="0"/>
        </a:xfrm>
      </p:grpSpPr>
      <p:sp>
        <p:nvSpPr>
          <p:cNvPr id="2" name="Rectangle 1"/>
          <p:cNvSpPr/>
          <p:nvPr userDrawn="1"/>
        </p:nvSpPr>
        <p:spPr>
          <a:xfrm>
            <a:off x="157647" y="134295"/>
            <a:ext cx="8820149" cy="4860925"/>
          </a:xfrm>
          <a:prstGeom prst="rect">
            <a:avLst/>
          </a:prstGeom>
          <a:solidFill>
            <a:srgbClr val="0046A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01498E"/>
              </a:solidFill>
            </a:endParaRPr>
          </a:p>
        </p:txBody>
      </p:sp>
      <p:sp>
        <p:nvSpPr>
          <p:cNvPr id="6" name="Text Placeholder 2"/>
          <p:cNvSpPr>
            <a:spLocks noGrp="1"/>
          </p:cNvSpPr>
          <p:nvPr>
            <p:ph type="body" sz="quarter" idx="10" hasCustomPrompt="1"/>
          </p:nvPr>
        </p:nvSpPr>
        <p:spPr>
          <a:xfrm>
            <a:off x="423121" y="1131558"/>
            <a:ext cx="5679083" cy="400110"/>
          </a:xfrm>
          <a:prstGeom prst="rect">
            <a:avLst/>
          </a:prstGeom>
        </p:spPr>
        <p:txBody>
          <a:bodyPr wrap="square">
            <a:sp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GB" dirty="0"/>
              <a:t>Presenter’s Name (click to edit)</a:t>
            </a:r>
          </a:p>
        </p:txBody>
      </p:sp>
      <p:sp>
        <p:nvSpPr>
          <p:cNvPr id="7" name="Text Placeholder 4"/>
          <p:cNvSpPr>
            <a:spLocks noGrp="1"/>
          </p:cNvSpPr>
          <p:nvPr>
            <p:ph type="body" sz="quarter" idx="11" hasCustomPrompt="1"/>
          </p:nvPr>
        </p:nvSpPr>
        <p:spPr>
          <a:xfrm>
            <a:off x="423120" y="1900999"/>
            <a:ext cx="5679084" cy="400110"/>
          </a:xfrm>
          <a:prstGeom prst="rect">
            <a:avLst/>
          </a:prstGeom>
        </p:spPr>
        <p:txBody>
          <a:bodyPr wrap="square">
            <a:spAutoFit/>
          </a:bodyPr>
          <a:lstStyle>
            <a:lvl1pPr marL="0" indent="0">
              <a:buNone/>
              <a:defRPr sz="2000" baseline="0">
                <a:solidFill>
                  <a:schemeClr val="bg1"/>
                </a:solidFill>
                <a:latin typeface="Arial" panose="020B0604020202020204" pitchFamily="34" charset="0"/>
                <a:cs typeface="Arial" panose="020B0604020202020204" pitchFamily="34" charset="0"/>
              </a:defRPr>
            </a:lvl1pPr>
          </a:lstStyle>
          <a:p>
            <a:pPr lvl="0"/>
            <a:r>
              <a:rPr lang="en-GB" dirty="0"/>
              <a:t>Presentation Title (click to edit)</a:t>
            </a:r>
          </a:p>
        </p:txBody>
      </p:sp>
      <p:sp>
        <p:nvSpPr>
          <p:cNvPr id="8" name="Rectangle 7"/>
          <p:cNvSpPr/>
          <p:nvPr userDrawn="1"/>
        </p:nvSpPr>
        <p:spPr>
          <a:xfrm>
            <a:off x="6713916" y="453640"/>
            <a:ext cx="1800000" cy="1800000"/>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GCU Logo RGB White Georgia Strap.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32461" y="3574977"/>
            <a:ext cx="1909852" cy="1136350"/>
          </a:xfrm>
          <a:prstGeom prst="rect">
            <a:avLst/>
          </a:prstGeom>
        </p:spPr>
      </p:pic>
    </p:spTree>
    <p:extLst>
      <p:ext uri="{BB962C8B-B14F-4D97-AF65-F5344CB8AC3E}">
        <p14:creationId xmlns:p14="http://schemas.microsoft.com/office/powerpoint/2010/main" val="601219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3" name="Text Placeholder 9"/>
          <p:cNvSpPr>
            <a:spLocks noGrp="1"/>
          </p:cNvSpPr>
          <p:nvPr>
            <p:ph type="body" sz="quarter" idx="12" hasCustomPrompt="1"/>
          </p:nvPr>
        </p:nvSpPr>
        <p:spPr>
          <a:xfrm>
            <a:off x="339992" y="320675"/>
            <a:ext cx="8461373" cy="400110"/>
          </a:xfrm>
          <a:prstGeom prst="rect">
            <a:avLst/>
          </a:prstGeom>
        </p:spPr>
        <p:txBody>
          <a:bodyPr wrap="square">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a:latin typeface="Arial" panose="020B0604020202020204" pitchFamily="34" charset="0"/>
                <a:cs typeface="Arial" panose="020B0604020202020204" pitchFamily="34" charset="0"/>
              </a:defRPr>
            </a:lvl1pPr>
          </a:lstStyle>
          <a:p>
            <a:r>
              <a:rPr lang="en-GB" dirty="0"/>
              <a:t>Section Paragraph (click to edit)</a:t>
            </a:r>
          </a:p>
        </p:txBody>
      </p:sp>
    </p:spTree>
    <p:extLst>
      <p:ext uri="{BB962C8B-B14F-4D97-AF65-F5344CB8AC3E}">
        <p14:creationId xmlns:p14="http://schemas.microsoft.com/office/powerpoint/2010/main" val="1156513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title, Object">
    <p:spTree>
      <p:nvGrpSpPr>
        <p:cNvPr id="1" name=""/>
        <p:cNvGrpSpPr/>
        <p:nvPr/>
      </p:nvGrpSpPr>
      <p:grpSpPr>
        <a:xfrm>
          <a:off x="0" y="0"/>
          <a:ext cx="0" cy="0"/>
          <a:chOff x="0" y="0"/>
          <a:chExt cx="0" cy="0"/>
        </a:xfrm>
      </p:grpSpPr>
      <p:sp>
        <p:nvSpPr>
          <p:cNvPr id="6" name="Content Placeholder 11"/>
          <p:cNvSpPr>
            <a:spLocks noGrp="1"/>
          </p:cNvSpPr>
          <p:nvPr>
            <p:ph sz="quarter" idx="13" hasCustomPrompt="1"/>
          </p:nvPr>
        </p:nvSpPr>
        <p:spPr>
          <a:xfrm>
            <a:off x="341312" y="2032001"/>
            <a:ext cx="8461376" cy="1619894"/>
          </a:xfrm>
          <a:prstGeom prst="rect">
            <a:avLst/>
          </a:prstGeom>
        </p:spPr>
        <p:txBody>
          <a:bodyPr/>
          <a:lstStyle>
            <a:lvl1pPr marL="0" indent="0">
              <a:buNone/>
              <a:defRPr sz="2400">
                <a:latin typeface="Arial" pitchFamily="34" charset="0"/>
                <a:cs typeface="Arial" pitchFamily="34" charset="0"/>
              </a:defRPr>
            </a:lvl1pPr>
          </a:lstStyle>
          <a:p>
            <a:pPr lvl="0"/>
            <a:r>
              <a:rPr lang="en-GB" dirty="0"/>
              <a:t>Object (Click an icon below)</a:t>
            </a:r>
          </a:p>
        </p:txBody>
      </p:sp>
      <p:sp>
        <p:nvSpPr>
          <p:cNvPr id="5" name="Text Placeholder 7"/>
          <p:cNvSpPr>
            <a:spLocks noGrp="1"/>
          </p:cNvSpPr>
          <p:nvPr>
            <p:ph type="body" sz="quarter" idx="10" hasCustomPrompt="1"/>
          </p:nvPr>
        </p:nvSpPr>
        <p:spPr>
          <a:xfrm>
            <a:off x="341311" y="320859"/>
            <a:ext cx="8461375" cy="461665"/>
          </a:xfrm>
          <a:prstGeom prst="rect">
            <a:avLst/>
          </a:prstGeom>
        </p:spPr>
        <p:txBody>
          <a:bodyPr wrap="square">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400" b="1">
                <a:solidFill>
                  <a:srgbClr val="01498E"/>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a:t>Section Title (click to edit)</a:t>
            </a:r>
          </a:p>
        </p:txBody>
      </p:sp>
      <p:sp>
        <p:nvSpPr>
          <p:cNvPr id="7" name="Text Placeholder 9"/>
          <p:cNvSpPr>
            <a:spLocks noGrp="1"/>
          </p:cNvSpPr>
          <p:nvPr>
            <p:ph type="body" sz="quarter" idx="11" hasCustomPrompt="1"/>
          </p:nvPr>
        </p:nvSpPr>
        <p:spPr>
          <a:xfrm>
            <a:off x="341313" y="1225722"/>
            <a:ext cx="8461373" cy="400110"/>
          </a:xfrm>
          <a:prstGeom prst="rect">
            <a:avLst/>
          </a:prstGeom>
        </p:spPr>
        <p:txBody>
          <a:bodyPr wrap="square">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1">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a:t>Section Subtitle (click to edit)</a:t>
            </a:r>
          </a:p>
        </p:txBody>
      </p:sp>
    </p:spTree>
    <p:extLst>
      <p:ext uri="{BB962C8B-B14F-4D97-AF65-F5344CB8AC3E}">
        <p14:creationId xmlns:p14="http://schemas.microsoft.com/office/powerpoint/2010/main" val="6167336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bject">
    <p:spTree>
      <p:nvGrpSpPr>
        <p:cNvPr id="1" name=""/>
        <p:cNvGrpSpPr/>
        <p:nvPr/>
      </p:nvGrpSpPr>
      <p:grpSpPr>
        <a:xfrm>
          <a:off x="0" y="0"/>
          <a:ext cx="0" cy="0"/>
          <a:chOff x="0" y="0"/>
          <a:chExt cx="0" cy="0"/>
        </a:xfrm>
      </p:grpSpPr>
      <p:sp>
        <p:nvSpPr>
          <p:cNvPr id="5" name="Content Placeholder 11"/>
          <p:cNvSpPr>
            <a:spLocks noGrp="1"/>
          </p:cNvSpPr>
          <p:nvPr>
            <p:ph sz="quarter" idx="13" hasCustomPrompt="1"/>
          </p:nvPr>
        </p:nvSpPr>
        <p:spPr>
          <a:xfrm>
            <a:off x="341313" y="1220788"/>
            <a:ext cx="8461375" cy="2431106"/>
          </a:xfrm>
          <a:prstGeom prst="rect">
            <a:avLst/>
          </a:prstGeom>
        </p:spPr>
        <p:txBody>
          <a:bodyPr/>
          <a:lstStyle>
            <a:lvl1pPr marL="0" indent="0">
              <a:buNone/>
              <a:defRPr sz="2400">
                <a:latin typeface="Arial" pitchFamily="34" charset="0"/>
                <a:cs typeface="Arial" pitchFamily="34" charset="0"/>
              </a:defRPr>
            </a:lvl1pPr>
          </a:lstStyle>
          <a:p>
            <a:pPr lvl="0"/>
            <a:r>
              <a:rPr lang="en-GB" dirty="0"/>
              <a:t>Object (Click an icon below)</a:t>
            </a:r>
          </a:p>
        </p:txBody>
      </p:sp>
      <p:sp>
        <p:nvSpPr>
          <p:cNvPr id="4" name="Text Placeholder 7"/>
          <p:cNvSpPr>
            <a:spLocks noGrp="1"/>
          </p:cNvSpPr>
          <p:nvPr>
            <p:ph type="body" sz="quarter" idx="10" hasCustomPrompt="1"/>
          </p:nvPr>
        </p:nvSpPr>
        <p:spPr>
          <a:xfrm>
            <a:off x="341311" y="320859"/>
            <a:ext cx="8461375" cy="461665"/>
          </a:xfrm>
          <a:prstGeom prst="rect">
            <a:avLst/>
          </a:prstGeom>
        </p:spPr>
        <p:txBody>
          <a:bodyPr wrap="square">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400" b="1">
                <a:solidFill>
                  <a:srgbClr val="01498E"/>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a:t>Section Title (click to edit)</a:t>
            </a:r>
          </a:p>
        </p:txBody>
      </p:sp>
    </p:spTree>
    <p:extLst>
      <p:ext uri="{BB962C8B-B14F-4D97-AF65-F5344CB8AC3E}">
        <p14:creationId xmlns:p14="http://schemas.microsoft.com/office/powerpoint/2010/main" val="39889920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bject">
    <p:spTree>
      <p:nvGrpSpPr>
        <p:cNvPr id="1" name=""/>
        <p:cNvGrpSpPr/>
        <p:nvPr/>
      </p:nvGrpSpPr>
      <p:grpSpPr>
        <a:xfrm>
          <a:off x="0" y="0"/>
          <a:ext cx="0" cy="0"/>
          <a:chOff x="0" y="0"/>
          <a:chExt cx="0" cy="0"/>
        </a:xfrm>
      </p:grpSpPr>
      <p:sp>
        <p:nvSpPr>
          <p:cNvPr id="2" name="Content Placeholder 11"/>
          <p:cNvSpPr>
            <a:spLocks noGrp="1"/>
          </p:cNvSpPr>
          <p:nvPr>
            <p:ph sz="quarter" idx="13" hasCustomPrompt="1"/>
          </p:nvPr>
        </p:nvSpPr>
        <p:spPr>
          <a:xfrm>
            <a:off x="341313" y="320675"/>
            <a:ext cx="8461375" cy="3331219"/>
          </a:xfrm>
          <a:prstGeom prst="rect">
            <a:avLst/>
          </a:prstGeom>
        </p:spPr>
        <p:txBody>
          <a:bodyPr/>
          <a:lstStyle>
            <a:lvl1pPr marL="0" indent="0">
              <a:buNone/>
              <a:defRPr sz="2400">
                <a:latin typeface="Arial" pitchFamily="34" charset="0"/>
                <a:cs typeface="Arial" pitchFamily="34" charset="0"/>
              </a:defRPr>
            </a:lvl1pPr>
          </a:lstStyle>
          <a:p>
            <a:pPr lvl="0"/>
            <a:r>
              <a:rPr lang="en-GB" dirty="0"/>
              <a:t>Object (Click an icon below)</a:t>
            </a:r>
          </a:p>
        </p:txBody>
      </p:sp>
    </p:spTree>
    <p:extLst>
      <p:ext uri="{BB962C8B-B14F-4D97-AF65-F5344CB8AC3E}">
        <p14:creationId xmlns:p14="http://schemas.microsoft.com/office/powerpoint/2010/main" val="1782026940"/>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bject, Overlay (top right)">
    <p:spTree>
      <p:nvGrpSpPr>
        <p:cNvPr id="1" name=""/>
        <p:cNvGrpSpPr/>
        <p:nvPr/>
      </p:nvGrpSpPr>
      <p:grpSpPr>
        <a:xfrm>
          <a:off x="0" y="0"/>
          <a:ext cx="0" cy="0"/>
          <a:chOff x="0" y="0"/>
          <a:chExt cx="0" cy="0"/>
        </a:xfrm>
      </p:grpSpPr>
      <p:sp>
        <p:nvSpPr>
          <p:cNvPr id="2" name="Content Placeholder 11"/>
          <p:cNvSpPr>
            <a:spLocks noGrp="1"/>
          </p:cNvSpPr>
          <p:nvPr>
            <p:ph sz="quarter" idx="13" hasCustomPrompt="1"/>
          </p:nvPr>
        </p:nvSpPr>
        <p:spPr>
          <a:xfrm>
            <a:off x="341313" y="320675"/>
            <a:ext cx="8461375" cy="3331219"/>
          </a:xfrm>
          <a:prstGeom prst="rect">
            <a:avLst/>
          </a:prstGeom>
        </p:spPr>
        <p:txBody>
          <a:bodyPr/>
          <a:lstStyle>
            <a:lvl1pPr marL="0" indent="0">
              <a:buNone/>
              <a:defRPr sz="2400">
                <a:latin typeface="Arial" pitchFamily="34" charset="0"/>
                <a:cs typeface="Arial" pitchFamily="34" charset="0"/>
              </a:defRPr>
            </a:lvl1pPr>
          </a:lstStyle>
          <a:p>
            <a:pPr lvl="0"/>
            <a:r>
              <a:rPr lang="en-GB" dirty="0"/>
              <a:t>Object (Click an icon below)</a:t>
            </a:r>
          </a:p>
        </p:txBody>
      </p:sp>
      <p:sp>
        <p:nvSpPr>
          <p:cNvPr id="3" name="Text Placeholder 12"/>
          <p:cNvSpPr>
            <a:spLocks noGrp="1"/>
          </p:cNvSpPr>
          <p:nvPr>
            <p:ph type="body" sz="quarter" idx="11" hasCustomPrompt="1"/>
          </p:nvPr>
        </p:nvSpPr>
        <p:spPr>
          <a:xfrm>
            <a:off x="4932048" y="320675"/>
            <a:ext cx="3865094" cy="496805"/>
          </a:xfrm>
          <a:prstGeom prst="rect">
            <a:avLst/>
          </a:prstGeom>
          <a:solidFill>
            <a:schemeClr val="bg1">
              <a:alpha val="88000"/>
            </a:schemeClr>
          </a:solidFill>
        </p:spPr>
        <p:txBody>
          <a:bodyPr lIns="180000" tIns="93600" rIns="180000" bIns="93600">
            <a:normAutofit/>
          </a:bodyPr>
          <a:lstStyle>
            <a:lvl1pPr marL="0" indent="0">
              <a:buNone/>
              <a:defRPr sz="2000" b="1" baseline="0">
                <a:latin typeface="Arial" pitchFamily="34" charset="0"/>
                <a:cs typeface="Arial" pitchFamily="34" charset="0"/>
              </a:defRPr>
            </a:lvl1pPr>
          </a:lstStyle>
          <a:p>
            <a:pPr lvl="0"/>
            <a:r>
              <a:rPr lang="en-GB" sz="2000" b="1" dirty="0">
                <a:latin typeface="Arial" pitchFamily="34" charset="0"/>
                <a:cs typeface="Arial" pitchFamily="34" charset="0"/>
              </a:rPr>
              <a:t>Subtitle (click to edit)</a:t>
            </a:r>
            <a:endParaRPr lang="en-GB" sz="2400" b="1" dirty="0">
              <a:latin typeface="Arial" pitchFamily="34" charset="0"/>
              <a:cs typeface="Arial" pitchFamily="34" charset="0"/>
            </a:endParaRPr>
          </a:p>
        </p:txBody>
      </p:sp>
      <p:sp>
        <p:nvSpPr>
          <p:cNvPr id="4" name="Text Placeholder 14"/>
          <p:cNvSpPr>
            <a:spLocks noGrp="1"/>
          </p:cNvSpPr>
          <p:nvPr>
            <p:ph type="body" sz="quarter" idx="12" hasCustomPrompt="1"/>
          </p:nvPr>
        </p:nvSpPr>
        <p:spPr>
          <a:xfrm>
            <a:off x="4932375" y="817481"/>
            <a:ext cx="3865096" cy="1754269"/>
          </a:xfrm>
          <a:prstGeom prst="rect">
            <a:avLst/>
          </a:prstGeom>
          <a:solidFill>
            <a:schemeClr val="bg1">
              <a:alpha val="88000"/>
            </a:schemeClr>
          </a:solidFill>
        </p:spPr>
        <p:txBody>
          <a:bodyPr lIns="180000" tIns="93600" rIns="180000" bIns="93600">
            <a:normAutofit/>
          </a:bodyPr>
          <a:lstStyle>
            <a:lvl1pPr marL="0" indent="0">
              <a:buNone/>
              <a:defRPr sz="2000" baseline="0">
                <a:latin typeface="Arial" pitchFamily="34" charset="0"/>
                <a:cs typeface="Arial" pitchFamily="34" charset="0"/>
              </a:defRPr>
            </a:lvl1pPr>
          </a:lstStyle>
          <a:p>
            <a:pPr lvl="0"/>
            <a:r>
              <a:rPr lang="en-GB" dirty="0"/>
              <a:t>Paragraph (click to edit)</a:t>
            </a:r>
          </a:p>
        </p:txBody>
      </p:sp>
    </p:spTree>
    <p:extLst>
      <p:ext uri="{BB962C8B-B14F-4D97-AF65-F5344CB8AC3E}">
        <p14:creationId xmlns:p14="http://schemas.microsoft.com/office/powerpoint/2010/main" val="8001102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bject, Overlay (bottom left)">
    <p:spTree>
      <p:nvGrpSpPr>
        <p:cNvPr id="1" name=""/>
        <p:cNvGrpSpPr/>
        <p:nvPr/>
      </p:nvGrpSpPr>
      <p:grpSpPr>
        <a:xfrm>
          <a:off x="0" y="0"/>
          <a:ext cx="0" cy="0"/>
          <a:chOff x="0" y="0"/>
          <a:chExt cx="0" cy="0"/>
        </a:xfrm>
      </p:grpSpPr>
      <p:sp>
        <p:nvSpPr>
          <p:cNvPr id="2" name="Content Placeholder 11"/>
          <p:cNvSpPr>
            <a:spLocks noGrp="1"/>
          </p:cNvSpPr>
          <p:nvPr>
            <p:ph sz="quarter" idx="13" hasCustomPrompt="1"/>
          </p:nvPr>
        </p:nvSpPr>
        <p:spPr>
          <a:xfrm>
            <a:off x="341313" y="320675"/>
            <a:ext cx="8461375" cy="3331219"/>
          </a:xfrm>
          <a:prstGeom prst="rect">
            <a:avLst/>
          </a:prstGeom>
        </p:spPr>
        <p:txBody>
          <a:bodyPr/>
          <a:lstStyle>
            <a:lvl1pPr marL="0" indent="0">
              <a:buNone/>
              <a:defRPr sz="2400">
                <a:latin typeface="Arial" pitchFamily="34" charset="0"/>
                <a:cs typeface="Arial" pitchFamily="34" charset="0"/>
              </a:defRPr>
            </a:lvl1pPr>
          </a:lstStyle>
          <a:p>
            <a:pPr lvl="0"/>
            <a:r>
              <a:rPr lang="en-GB" dirty="0"/>
              <a:t>Object (Click an icon below)</a:t>
            </a:r>
          </a:p>
        </p:txBody>
      </p:sp>
      <p:sp>
        <p:nvSpPr>
          <p:cNvPr id="5" name="Text Placeholder 12"/>
          <p:cNvSpPr>
            <a:spLocks noGrp="1"/>
          </p:cNvSpPr>
          <p:nvPr>
            <p:ph type="body" sz="quarter" idx="11" hasCustomPrompt="1"/>
          </p:nvPr>
        </p:nvSpPr>
        <p:spPr>
          <a:xfrm>
            <a:off x="341313" y="2074945"/>
            <a:ext cx="3870640" cy="496805"/>
          </a:xfrm>
          <a:prstGeom prst="rect">
            <a:avLst/>
          </a:prstGeom>
          <a:solidFill>
            <a:srgbClr val="03309D">
              <a:alpha val="88000"/>
            </a:srgbClr>
          </a:solidFill>
        </p:spPr>
        <p:txBody>
          <a:bodyPr lIns="180000" tIns="93600" rIns="180000" bIns="93600">
            <a:normAutofit/>
          </a:bodyPr>
          <a:lstStyle>
            <a:lvl1pPr marL="0" indent="0">
              <a:buNone/>
              <a:defRPr sz="2000" b="1" baseline="0">
                <a:solidFill>
                  <a:schemeClr val="bg1"/>
                </a:solidFill>
                <a:latin typeface="Arial" pitchFamily="34" charset="0"/>
                <a:cs typeface="Arial" pitchFamily="34" charset="0"/>
              </a:defRPr>
            </a:lvl1pPr>
          </a:lstStyle>
          <a:p>
            <a:pPr lvl="0"/>
            <a:r>
              <a:rPr lang="en-GB" dirty="0"/>
              <a:t>Subtitle (click to edit)</a:t>
            </a:r>
          </a:p>
        </p:txBody>
      </p:sp>
      <p:sp>
        <p:nvSpPr>
          <p:cNvPr id="6" name="Text Placeholder 14"/>
          <p:cNvSpPr>
            <a:spLocks noGrp="1"/>
          </p:cNvSpPr>
          <p:nvPr>
            <p:ph type="body" sz="quarter" idx="12" hasCustomPrompt="1"/>
          </p:nvPr>
        </p:nvSpPr>
        <p:spPr>
          <a:xfrm>
            <a:off x="341314" y="2568395"/>
            <a:ext cx="3870638" cy="1083499"/>
          </a:xfrm>
          <a:prstGeom prst="rect">
            <a:avLst/>
          </a:prstGeom>
          <a:solidFill>
            <a:srgbClr val="03309D">
              <a:alpha val="88000"/>
            </a:srgbClr>
          </a:solidFill>
        </p:spPr>
        <p:txBody>
          <a:bodyPr lIns="180000" tIns="93600" rIns="180000" bIns="93600">
            <a:normAutofit/>
          </a:bodyPr>
          <a:lstStyle>
            <a:lvl1pPr marL="0" indent="0">
              <a:buNone/>
              <a:defRPr sz="2000" baseline="0">
                <a:solidFill>
                  <a:schemeClr val="bg1"/>
                </a:solidFill>
                <a:latin typeface="Arial" pitchFamily="34" charset="0"/>
                <a:cs typeface="Arial" pitchFamily="34" charset="0"/>
              </a:defRPr>
            </a:lvl1pPr>
          </a:lstStyle>
          <a:p>
            <a:pPr lvl="0"/>
            <a:r>
              <a:rPr lang="en-GB" dirty="0"/>
              <a:t>Paragraph (click to edit)</a:t>
            </a:r>
          </a:p>
        </p:txBody>
      </p:sp>
    </p:spTree>
    <p:extLst>
      <p:ext uri="{BB962C8B-B14F-4D97-AF65-F5344CB8AC3E}">
        <p14:creationId xmlns:p14="http://schemas.microsoft.com/office/powerpoint/2010/main" val="14152562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left), Object (right)">
    <p:spTree>
      <p:nvGrpSpPr>
        <p:cNvPr id="1" name=""/>
        <p:cNvGrpSpPr/>
        <p:nvPr/>
      </p:nvGrpSpPr>
      <p:grpSpPr>
        <a:xfrm>
          <a:off x="0" y="0"/>
          <a:ext cx="0" cy="0"/>
          <a:chOff x="0" y="0"/>
          <a:chExt cx="0" cy="0"/>
        </a:xfrm>
      </p:grpSpPr>
      <p:sp>
        <p:nvSpPr>
          <p:cNvPr id="2" name="Content Placeholder 6"/>
          <p:cNvSpPr>
            <a:spLocks noGrp="1"/>
          </p:cNvSpPr>
          <p:nvPr>
            <p:ph sz="quarter" idx="12" hasCustomPrompt="1"/>
          </p:nvPr>
        </p:nvSpPr>
        <p:spPr>
          <a:xfrm>
            <a:off x="4751388" y="320675"/>
            <a:ext cx="4051299" cy="3871913"/>
          </a:xfrm>
          <a:prstGeom prst="rect">
            <a:avLst/>
          </a:prstGeom>
        </p:spPr>
        <p:txBody>
          <a:bodyPr/>
          <a:lstStyle>
            <a:lvl1pPr marL="0" indent="0">
              <a:buNone/>
              <a:defRPr/>
            </a:lvl1pPr>
          </a:lstStyle>
          <a:p>
            <a:pPr lvl="0"/>
            <a:r>
              <a:rPr lang="en-GB" dirty="0"/>
              <a:t>Object (Click an icon below)</a:t>
            </a:r>
          </a:p>
        </p:txBody>
      </p:sp>
      <p:sp>
        <p:nvSpPr>
          <p:cNvPr id="3" name="Text Placeholder 6"/>
          <p:cNvSpPr>
            <a:spLocks noGrp="1"/>
          </p:cNvSpPr>
          <p:nvPr>
            <p:ph type="body" sz="quarter" idx="13" hasCustomPrompt="1"/>
          </p:nvPr>
        </p:nvSpPr>
        <p:spPr>
          <a:xfrm>
            <a:off x="341313" y="320675"/>
            <a:ext cx="4051300" cy="400110"/>
          </a:xfrm>
          <a:prstGeom prst="rect">
            <a:avLst/>
          </a:prstGeom>
          <a:noFill/>
        </p:spPr>
        <p:txBody>
          <a:bodyPr wrap="square">
            <a:spAutoFit/>
          </a:bodyPr>
          <a:lstStyle>
            <a:lvl1pPr marL="0" indent="0">
              <a:buNone/>
              <a:defRPr sz="2000" baseline="0">
                <a:solidFill>
                  <a:schemeClr val="tx1"/>
                </a:solidFill>
                <a:latin typeface="Arial" pitchFamily="34" charset="0"/>
                <a:cs typeface="Arial" pitchFamily="34" charset="0"/>
              </a:defRPr>
            </a:lvl1pPr>
          </a:lstStyle>
          <a:p>
            <a:pPr lvl="0"/>
            <a:r>
              <a:rPr lang="en-GB" dirty="0"/>
              <a:t>Paragraph Text (click to edit)</a:t>
            </a:r>
          </a:p>
        </p:txBody>
      </p:sp>
    </p:spTree>
    <p:extLst>
      <p:ext uri="{BB962C8B-B14F-4D97-AF65-F5344CB8AC3E}">
        <p14:creationId xmlns:p14="http://schemas.microsoft.com/office/powerpoint/2010/main" val="17799146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bject (left), Object (right)">
    <p:spTree>
      <p:nvGrpSpPr>
        <p:cNvPr id="1" name=""/>
        <p:cNvGrpSpPr/>
        <p:nvPr/>
      </p:nvGrpSpPr>
      <p:grpSpPr>
        <a:xfrm>
          <a:off x="0" y="0"/>
          <a:ext cx="0" cy="0"/>
          <a:chOff x="0" y="0"/>
          <a:chExt cx="0" cy="0"/>
        </a:xfrm>
      </p:grpSpPr>
      <p:sp>
        <p:nvSpPr>
          <p:cNvPr id="4" name="Content Placeholder 2"/>
          <p:cNvSpPr>
            <a:spLocks noGrp="1"/>
          </p:cNvSpPr>
          <p:nvPr>
            <p:ph sz="quarter" idx="12" hasCustomPrompt="1"/>
          </p:nvPr>
        </p:nvSpPr>
        <p:spPr>
          <a:xfrm>
            <a:off x="341313" y="320675"/>
            <a:ext cx="4051300" cy="3331219"/>
          </a:xfrm>
          <a:prstGeom prst="rect">
            <a:avLst/>
          </a:prstGeom>
        </p:spPr>
        <p:txBody>
          <a:bodyPr/>
          <a:lstStyle>
            <a:lvl1pPr marL="0" indent="0">
              <a:buNone/>
              <a:defRPr/>
            </a:lvl1pPr>
          </a:lstStyle>
          <a:p>
            <a:pPr lvl="0"/>
            <a:r>
              <a:rPr lang="en-GB" dirty="0"/>
              <a:t>Object (Click an icon below)</a:t>
            </a:r>
          </a:p>
        </p:txBody>
      </p:sp>
      <p:sp>
        <p:nvSpPr>
          <p:cNvPr id="5" name="Content Placeholder 2"/>
          <p:cNvSpPr>
            <a:spLocks noGrp="1"/>
          </p:cNvSpPr>
          <p:nvPr>
            <p:ph sz="quarter" idx="13" hasCustomPrompt="1"/>
          </p:nvPr>
        </p:nvSpPr>
        <p:spPr>
          <a:xfrm>
            <a:off x="4751388" y="320675"/>
            <a:ext cx="4051300" cy="3331219"/>
          </a:xfrm>
          <a:prstGeom prst="rect">
            <a:avLst/>
          </a:prstGeom>
        </p:spPr>
        <p:txBody>
          <a:bodyPr/>
          <a:lstStyle>
            <a:lvl1pPr marL="0" indent="0">
              <a:buNone/>
              <a:defRPr/>
            </a:lvl1pPr>
          </a:lstStyle>
          <a:p>
            <a:pPr lvl="0"/>
            <a:r>
              <a:rPr lang="en-GB" dirty="0"/>
              <a:t>Object (Click an icon below)</a:t>
            </a:r>
          </a:p>
        </p:txBody>
      </p:sp>
    </p:spTree>
    <p:extLst>
      <p:ext uri="{BB962C8B-B14F-4D97-AF65-F5344CB8AC3E}">
        <p14:creationId xmlns:p14="http://schemas.microsoft.com/office/powerpoint/2010/main" val="5184735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bejct  (left), Text (right)">
    <p:spTree>
      <p:nvGrpSpPr>
        <p:cNvPr id="1" name=""/>
        <p:cNvGrpSpPr/>
        <p:nvPr/>
      </p:nvGrpSpPr>
      <p:grpSpPr>
        <a:xfrm>
          <a:off x="0" y="0"/>
          <a:ext cx="0" cy="0"/>
          <a:chOff x="0" y="0"/>
          <a:chExt cx="0" cy="0"/>
        </a:xfrm>
      </p:grpSpPr>
      <p:sp>
        <p:nvSpPr>
          <p:cNvPr id="4" name="Content Placeholder 2"/>
          <p:cNvSpPr>
            <a:spLocks noGrp="1"/>
          </p:cNvSpPr>
          <p:nvPr>
            <p:ph sz="quarter" idx="12" hasCustomPrompt="1"/>
          </p:nvPr>
        </p:nvSpPr>
        <p:spPr>
          <a:xfrm>
            <a:off x="341313" y="320675"/>
            <a:ext cx="4051300" cy="3331219"/>
          </a:xfrm>
          <a:prstGeom prst="rect">
            <a:avLst/>
          </a:prstGeom>
        </p:spPr>
        <p:txBody>
          <a:bodyPr/>
          <a:lstStyle>
            <a:lvl1pPr marL="0" indent="0">
              <a:buNone/>
              <a:defRPr/>
            </a:lvl1pPr>
          </a:lstStyle>
          <a:p>
            <a:pPr lvl="0"/>
            <a:r>
              <a:rPr lang="en-GB" dirty="0"/>
              <a:t>Object (Click an icon below)</a:t>
            </a:r>
          </a:p>
        </p:txBody>
      </p:sp>
      <p:sp>
        <p:nvSpPr>
          <p:cNvPr id="5" name="Text Placeholder 6"/>
          <p:cNvSpPr>
            <a:spLocks noGrp="1"/>
          </p:cNvSpPr>
          <p:nvPr>
            <p:ph type="body" sz="quarter" idx="13" hasCustomPrompt="1"/>
          </p:nvPr>
        </p:nvSpPr>
        <p:spPr>
          <a:xfrm>
            <a:off x="4749591" y="320984"/>
            <a:ext cx="4053097" cy="400110"/>
          </a:xfrm>
          <a:prstGeom prst="rect">
            <a:avLst/>
          </a:prstGeom>
          <a:noFill/>
        </p:spPr>
        <p:txBody>
          <a:bodyPr wrap="square">
            <a:spAutoFit/>
          </a:bodyPr>
          <a:lstStyle>
            <a:lvl1pPr marL="0" indent="0">
              <a:buNone/>
              <a:defRPr sz="2000" baseline="0">
                <a:solidFill>
                  <a:schemeClr val="tx1"/>
                </a:solidFill>
                <a:latin typeface="Arial" pitchFamily="34" charset="0"/>
                <a:cs typeface="Arial" pitchFamily="34" charset="0"/>
              </a:defRPr>
            </a:lvl1pPr>
          </a:lstStyle>
          <a:p>
            <a:pPr lvl="0"/>
            <a:r>
              <a:rPr lang="en-GB" dirty="0"/>
              <a:t>Paragraph Text (click to edit)</a:t>
            </a:r>
          </a:p>
        </p:txBody>
      </p:sp>
    </p:spTree>
    <p:extLst>
      <p:ext uri="{BB962C8B-B14F-4D97-AF65-F5344CB8AC3E}">
        <p14:creationId xmlns:p14="http://schemas.microsoft.com/office/powerpoint/2010/main" val="37553096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left), Text (right)">
    <p:spTree>
      <p:nvGrpSpPr>
        <p:cNvPr id="1" name=""/>
        <p:cNvGrpSpPr/>
        <p:nvPr/>
      </p:nvGrpSpPr>
      <p:grpSpPr>
        <a:xfrm>
          <a:off x="0" y="0"/>
          <a:ext cx="0" cy="0"/>
          <a:chOff x="0" y="0"/>
          <a:chExt cx="0" cy="0"/>
        </a:xfrm>
      </p:grpSpPr>
      <p:sp>
        <p:nvSpPr>
          <p:cNvPr id="4" name="Text Placeholder 6"/>
          <p:cNvSpPr>
            <a:spLocks noGrp="1"/>
          </p:cNvSpPr>
          <p:nvPr>
            <p:ph type="body" sz="quarter" idx="13" hasCustomPrompt="1"/>
          </p:nvPr>
        </p:nvSpPr>
        <p:spPr>
          <a:xfrm>
            <a:off x="341313" y="320675"/>
            <a:ext cx="4051300" cy="400110"/>
          </a:xfrm>
          <a:prstGeom prst="rect">
            <a:avLst/>
          </a:prstGeom>
          <a:noFill/>
        </p:spPr>
        <p:txBody>
          <a:bodyPr wrap="square">
            <a:spAutoFit/>
          </a:bodyPr>
          <a:lstStyle>
            <a:lvl1pPr marL="0" indent="0">
              <a:buNone/>
              <a:defRPr sz="2000" baseline="0">
                <a:solidFill>
                  <a:schemeClr val="tx1"/>
                </a:solidFill>
                <a:latin typeface="Arial" pitchFamily="34" charset="0"/>
                <a:cs typeface="Arial" pitchFamily="34" charset="0"/>
              </a:defRPr>
            </a:lvl1pPr>
          </a:lstStyle>
          <a:p>
            <a:pPr lvl="0"/>
            <a:r>
              <a:rPr lang="en-GB" dirty="0"/>
              <a:t>Paragraph Text (click to edit)</a:t>
            </a:r>
          </a:p>
        </p:txBody>
      </p:sp>
      <p:sp>
        <p:nvSpPr>
          <p:cNvPr id="5" name="Text Placeholder 6"/>
          <p:cNvSpPr>
            <a:spLocks noGrp="1"/>
          </p:cNvSpPr>
          <p:nvPr>
            <p:ph type="body" sz="quarter" idx="14" hasCustomPrompt="1"/>
          </p:nvPr>
        </p:nvSpPr>
        <p:spPr>
          <a:xfrm>
            <a:off x="4751388" y="308841"/>
            <a:ext cx="4051300" cy="400110"/>
          </a:xfrm>
          <a:prstGeom prst="rect">
            <a:avLst/>
          </a:prstGeom>
          <a:noFill/>
        </p:spPr>
        <p:txBody>
          <a:bodyPr wrap="square">
            <a:spAutoFit/>
          </a:bodyPr>
          <a:lstStyle>
            <a:lvl1pPr marL="0" indent="0">
              <a:buNone/>
              <a:defRPr sz="2000" baseline="0">
                <a:solidFill>
                  <a:schemeClr val="tx1"/>
                </a:solidFill>
                <a:latin typeface="Arial" pitchFamily="34" charset="0"/>
                <a:cs typeface="Arial" pitchFamily="34" charset="0"/>
              </a:defRPr>
            </a:lvl1pPr>
          </a:lstStyle>
          <a:p>
            <a:pPr lvl="0"/>
            <a:r>
              <a:rPr lang="en-GB" dirty="0"/>
              <a:t>Paragraph Text (click to edit)</a:t>
            </a:r>
          </a:p>
        </p:txBody>
      </p:sp>
    </p:spTree>
    <p:extLst>
      <p:ext uri="{BB962C8B-B14F-4D97-AF65-F5344CB8AC3E}">
        <p14:creationId xmlns:p14="http://schemas.microsoft.com/office/powerpoint/2010/main" val="1937393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End">
    <p:spTree>
      <p:nvGrpSpPr>
        <p:cNvPr id="1" name=""/>
        <p:cNvGrpSpPr/>
        <p:nvPr/>
      </p:nvGrpSpPr>
      <p:grpSpPr>
        <a:xfrm>
          <a:off x="0" y="0"/>
          <a:ext cx="0" cy="0"/>
          <a:chOff x="0" y="0"/>
          <a:chExt cx="0" cy="0"/>
        </a:xfrm>
      </p:grpSpPr>
      <p:sp>
        <p:nvSpPr>
          <p:cNvPr id="2" name="Text Placeholder 4"/>
          <p:cNvSpPr>
            <a:spLocks noGrp="1"/>
          </p:cNvSpPr>
          <p:nvPr>
            <p:ph type="body" sz="quarter" idx="10" hasCustomPrompt="1"/>
          </p:nvPr>
        </p:nvSpPr>
        <p:spPr>
          <a:xfrm>
            <a:off x="431201" y="1491606"/>
            <a:ext cx="8461375" cy="461665"/>
          </a:xfrm>
          <a:prstGeom prst="rect">
            <a:avLst/>
          </a:prstGeom>
        </p:spPr>
        <p:txBody>
          <a:bodyPr wrap="square">
            <a:spAutoFit/>
          </a:bodyPr>
          <a:lstStyle>
            <a:lvl1pPr marL="0" indent="0">
              <a:buNone/>
              <a:defRPr sz="2400" baseline="0">
                <a:latin typeface="Arial" panose="020B0604020202020204" pitchFamily="34" charset="0"/>
                <a:cs typeface="Arial" panose="020B0604020202020204" pitchFamily="34" charset="0"/>
              </a:defRPr>
            </a:lvl1pPr>
          </a:lstStyle>
          <a:p>
            <a:pPr lvl="0"/>
            <a:r>
              <a:rPr lang="en-GB" dirty="0"/>
              <a:t>Thank you note (click to edit)</a:t>
            </a:r>
          </a:p>
        </p:txBody>
      </p:sp>
    </p:spTree>
    <p:extLst>
      <p:ext uri="{BB962C8B-B14F-4D97-AF65-F5344CB8AC3E}">
        <p14:creationId xmlns:p14="http://schemas.microsoft.com/office/powerpoint/2010/main" val="6774097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9343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Divider Blue">
    <p:spTree>
      <p:nvGrpSpPr>
        <p:cNvPr id="1" name=""/>
        <p:cNvGrpSpPr/>
        <p:nvPr/>
      </p:nvGrpSpPr>
      <p:grpSpPr>
        <a:xfrm>
          <a:off x="0" y="0"/>
          <a:ext cx="0" cy="0"/>
          <a:chOff x="0" y="0"/>
          <a:chExt cx="0" cy="0"/>
        </a:xfrm>
      </p:grpSpPr>
      <p:sp>
        <p:nvSpPr>
          <p:cNvPr id="2" name="Rectangle 1"/>
          <p:cNvSpPr/>
          <p:nvPr userDrawn="1"/>
        </p:nvSpPr>
        <p:spPr>
          <a:xfrm>
            <a:off x="161925" y="141289"/>
            <a:ext cx="8820149" cy="4860924"/>
          </a:xfrm>
          <a:prstGeom prst="rect">
            <a:avLst/>
          </a:prstGeom>
          <a:solidFill>
            <a:srgbClr val="0046A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01498E"/>
              </a:solidFill>
            </a:endParaRPr>
          </a:p>
        </p:txBody>
      </p:sp>
      <p:sp>
        <p:nvSpPr>
          <p:cNvPr id="3" name="Text Placeholder 9"/>
          <p:cNvSpPr>
            <a:spLocks noGrp="1"/>
          </p:cNvSpPr>
          <p:nvPr>
            <p:ph type="body" sz="quarter" idx="10" hasCustomPrompt="1"/>
          </p:nvPr>
        </p:nvSpPr>
        <p:spPr>
          <a:xfrm>
            <a:off x="431200" y="501475"/>
            <a:ext cx="8461376" cy="461665"/>
          </a:xfrm>
          <a:prstGeom prst="rect">
            <a:avLst/>
          </a:prstGeom>
        </p:spPr>
        <p:txBody>
          <a:bodyPr wrap="square">
            <a:spAutoFit/>
          </a:bodyPr>
          <a:lstStyle>
            <a:lvl1pPr marL="0" indent="0">
              <a:buNone/>
              <a:defRPr sz="2400" b="1" baseline="0">
                <a:solidFill>
                  <a:schemeClr val="bg1"/>
                </a:solidFill>
                <a:latin typeface="Arial" pitchFamily="34" charset="0"/>
                <a:cs typeface="Arial" pitchFamily="34" charset="0"/>
              </a:defRPr>
            </a:lvl1pPr>
          </a:lstStyle>
          <a:p>
            <a:pPr lvl="0"/>
            <a:r>
              <a:rPr lang="en-GB" dirty="0"/>
              <a:t>Section Divider Title (click to edit)</a:t>
            </a:r>
          </a:p>
        </p:txBody>
      </p:sp>
      <p:sp>
        <p:nvSpPr>
          <p:cNvPr id="4" name="Text Placeholder 6"/>
          <p:cNvSpPr>
            <a:spLocks noGrp="1"/>
          </p:cNvSpPr>
          <p:nvPr>
            <p:ph type="body" sz="quarter" idx="11" hasCustomPrompt="1"/>
          </p:nvPr>
        </p:nvSpPr>
        <p:spPr>
          <a:xfrm>
            <a:off x="431200" y="1406338"/>
            <a:ext cx="8461376" cy="400110"/>
          </a:xfrm>
          <a:prstGeom prst="rect">
            <a:avLst/>
          </a:prstGeom>
          <a:noFill/>
        </p:spPr>
        <p:txBody>
          <a:bodyPr wrap="square">
            <a:spAutoFit/>
          </a:bodyPr>
          <a:lstStyle>
            <a:lvl1pPr marL="0" indent="0">
              <a:buNone/>
              <a:defRPr sz="2000" baseline="0">
                <a:solidFill>
                  <a:schemeClr val="bg1"/>
                </a:solidFill>
                <a:latin typeface="Arial" pitchFamily="34" charset="0"/>
                <a:cs typeface="Arial" pitchFamily="34" charset="0"/>
              </a:defRPr>
            </a:lvl1pPr>
          </a:lstStyle>
          <a:p>
            <a:pPr lvl="0"/>
            <a:r>
              <a:rPr lang="en-GB" dirty="0"/>
              <a:t>Section Intro Paragraph (click to edit)</a:t>
            </a:r>
          </a:p>
        </p:txBody>
      </p:sp>
      <p:pic>
        <p:nvPicPr>
          <p:cNvPr id="6" name="Picture 5" descr="GCU Logo RGB White Georgia Strap.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2461" y="3964800"/>
            <a:ext cx="1254681" cy="746527"/>
          </a:xfrm>
          <a:prstGeom prst="rect">
            <a:avLst/>
          </a:prstGeom>
        </p:spPr>
      </p:pic>
    </p:spTree>
    <p:extLst>
      <p:ext uri="{BB962C8B-B14F-4D97-AF65-F5344CB8AC3E}">
        <p14:creationId xmlns:p14="http://schemas.microsoft.com/office/powerpoint/2010/main" val="569431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Purple">
    <p:spTree>
      <p:nvGrpSpPr>
        <p:cNvPr id="1" name=""/>
        <p:cNvGrpSpPr/>
        <p:nvPr/>
      </p:nvGrpSpPr>
      <p:grpSpPr>
        <a:xfrm>
          <a:off x="0" y="0"/>
          <a:ext cx="0" cy="0"/>
          <a:chOff x="0" y="0"/>
          <a:chExt cx="0" cy="0"/>
        </a:xfrm>
      </p:grpSpPr>
      <p:sp>
        <p:nvSpPr>
          <p:cNvPr id="6" name="Rectangle 5"/>
          <p:cNvSpPr/>
          <p:nvPr userDrawn="1"/>
        </p:nvSpPr>
        <p:spPr>
          <a:xfrm>
            <a:off x="161925" y="141288"/>
            <a:ext cx="8820149" cy="4860925"/>
          </a:xfrm>
          <a:prstGeom prst="rect">
            <a:avLst/>
          </a:prstGeom>
          <a:solidFill>
            <a:srgbClr val="8058A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Text Placeholder 9"/>
          <p:cNvSpPr>
            <a:spLocks noGrp="1"/>
          </p:cNvSpPr>
          <p:nvPr>
            <p:ph type="body" sz="quarter" idx="10" hasCustomPrompt="1"/>
          </p:nvPr>
        </p:nvSpPr>
        <p:spPr>
          <a:xfrm>
            <a:off x="431200" y="501475"/>
            <a:ext cx="8461376" cy="461665"/>
          </a:xfrm>
          <a:prstGeom prst="rect">
            <a:avLst/>
          </a:prstGeom>
        </p:spPr>
        <p:txBody>
          <a:bodyPr wrap="square">
            <a:spAutoFit/>
          </a:bodyPr>
          <a:lstStyle>
            <a:lvl1pPr marL="0" indent="0">
              <a:buNone/>
              <a:defRPr sz="2400" b="1" baseline="0">
                <a:solidFill>
                  <a:schemeClr val="bg1"/>
                </a:solidFill>
                <a:latin typeface="Arial" pitchFamily="34" charset="0"/>
                <a:cs typeface="Arial" pitchFamily="34" charset="0"/>
              </a:defRPr>
            </a:lvl1pPr>
          </a:lstStyle>
          <a:p>
            <a:pPr lvl="0"/>
            <a:r>
              <a:rPr lang="en-GB" dirty="0"/>
              <a:t>Section Divider Title (click to edit)</a:t>
            </a:r>
          </a:p>
        </p:txBody>
      </p:sp>
      <p:sp>
        <p:nvSpPr>
          <p:cNvPr id="9" name="Text Placeholder 6"/>
          <p:cNvSpPr>
            <a:spLocks noGrp="1"/>
          </p:cNvSpPr>
          <p:nvPr>
            <p:ph type="body" sz="quarter" idx="11" hasCustomPrompt="1"/>
          </p:nvPr>
        </p:nvSpPr>
        <p:spPr>
          <a:xfrm>
            <a:off x="431200" y="1406338"/>
            <a:ext cx="8461376" cy="400110"/>
          </a:xfrm>
          <a:prstGeom prst="rect">
            <a:avLst/>
          </a:prstGeom>
          <a:noFill/>
        </p:spPr>
        <p:txBody>
          <a:bodyPr wrap="square">
            <a:spAutoFit/>
          </a:bodyPr>
          <a:lstStyle>
            <a:lvl1pPr marL="0" indent="0">
              <a:buNone/>
              <a:defRPr sz="2000" baseline="0">
                <a:solidFill>
                  <a:schemeClr val="bg1"/>
                </a:solidFill>
                <a:latin typeface="Arial" pitchFamily="34" charset="0"/>
                <a:cs typeface="Arial" pitchFamily="34" charset="0"/>
              </a:defRPr>
            </a:lvl1pPr>
          </a:lstStyle>
          <a:p>
            <a:pPr lvl="0"/>
            <a:r>
              <a:rPr lang="en-GB" dirty="0"/>
              <a:t>Section Intro Paragraph (click to edit)</a:t>
            </a:r>
          </a:p>
        </p:txBody>
      </p:sp>
      <p:pic>
        <p:nvPicPr>
          <p:cNvPr id="10" name="Picture 9" descr="GCU Logo RGB White Georgia Strap.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2461" y="3964800"/>
            <a:ext cx="1254681" cy="746527"/>
          </a:xfrm>
          <a:prstGeom prst="rect">
            <a:avLst/>
          </a:prstGeom>
        </p:spPr>
      </p:pic>
    </p:spTree>
    <p:extLst>
      <p:ext uri="{BB962C8B-B14F-4D97-AF65-F5344CB8AC3E}">
        <p14:creationId xmlns:p14="http://schemas.microsoft.com/office/powerpoint/2010/main" val="1805793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Green">
    <p:spTree>
      <p:nvGrpSpPr>
        <p:cNvPr id="1" name=""/>
        <p:cNvGrpSpPr/>
        <p:nvPr/>
      </p:nvGrpSpPr>
      <p:grpSpPr>
        <a:xfrm>
          <a:off x="0" y="0"/>
          <a:ext cx="0" cy="0"/>
          <a:chOff x="0" y="0"/>
          <a:chExt cx="0" cy="0"/>
        </a:xfrm>
      </p:grpSpPr>
      <p:sp>
        <p:nvSpPr>
          <p:cNvPr id="6" name="Rectangle 5"/>
          <p:cNvSpPr/>
          <p:nvPr userDrawn="1"/>
        </p:nvSpPr>
        <p:spPr>
          <a:xfrm>
            <a:off x="161925" y="141288"/>
            <a:ext cx="8820149" cy="4860925"/>
          </a:xfrm>
          <a:prstGeom prst="rect">
            <a:avLst/>
          </a:prstGeom>
          <a:solidFill>
            <a:srgbClr val="00B3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Text Placeholder 9"/>
          <p:cNvSpPr>
            <a:spLocks noGrp="1"/>
          </p:cNvSpPr>
          <p:nvPr>
            <p:ph type="body" sz="quarter" idx="10" hasCustomPrompt="1"/>
          </p:nvPr>
        </p:nvSpPr>
        <p:spPr>
          <a:xfrm>
            <a:off x="431200" y="501475"/>
            <a:ext cx="8461376" cy="461665"/>
          </a:xfrm>
          <a:prstGeom prst="rect">
            <a:avLst/>
          </a:prstGeom>
        </p:spPr>
        <p:txBody>
          <a:bodyPr wrap="square">
            <a:spAutoFit/>
          </a:bodyPr>
          <a:lstStyle>
            <a:lvl1pPr marL="0" indent="0">
              <a:buNone/>
              <a:defRPr sz="2400" b="1" baseline="0">
                <a:solidFill>
                  <a:schemeClr val="bg1"/>
                </a:solidFill>
                <a:latin typeface="Arial" pitchFamily="34" charset="0"/>
                <a:cs typeface="Arial" pitchFamily="34" charset="0"/>
              </a:defRPr>
            </a:lvl1pPr>
          </a:lstStyle>
          <a:p>
            <a:pPr lvl="0"/>
            <a:r>
              <a:rPr lang="en-GB" dirty="0"/>
              <a:t>Section Divider Title (click to edit)</a:t>
            </a:r>
          </a:p>
        </p:txBody>
      </p:sp>
      <p:sp>
        <p:nvSpPr>
          <p:cNvPr id="9" name="Text Placeholder 6"/>
          <p:cNvSpPr>
            <a:spLocks noGrp="1"/>
          </p:cNvSpPr>
          <p:nvPr>
            <p:ph type="body" sz="quarter" idx="11" hasCustomPrompt="1"/>
          </p:nvPr>
        </p:nvSpPr>
        <p:spPr>
          <a:xfrm>
            <a:off x="431200" y="1406338"/>
            <a:ext cx="8461376" cy="400110"/>
          </a:xfrm>
          <a:prstGeom prst="rect">
            <a:avLst/>
          </a:prstGeom>
          <a:noFill/>
        </p:spPr>
        <p:txBody>
          <a:bodyPr wrap="square">
            <a:spAutoFit/>
          </a:bodyPr>
          <a:lstStyle>
            <a:lvl1pPr marL="0" indent="0">
              <a:buNone/>
              <a:defRPr sz="2000" baseline="0">
                <a:solidFill>
                  <a:schemeClr val="bg1"/>
                </a:solidFill>
                <a:latin typeface="Arial" pitchFamily="34" charset="0"/>
                <a:cs typeface="Arial" pitchFamily="34" charset="0"/>
              </a:defRPr>
            </a:lvl1pPr>
          </a:lstStyle>
          <a:p>
            <a:pPr lvl="0"/>
            <a:r>
              <a:rPr lang="en-GB" dirty="0"/>
              <a:t>Section Intro Paragraph (click to edit)</a:t>
            </a:r>
          </a:p>
        </p:txBody>
      </p:sp>
      <p:pic>
        <p:nvPicPr>
          <p:cNvPr id="10" name="Picture 9" descr="GCU Logo RGB White Georgia Strap.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2461" y="3964800"/>
            <a:ext cx="1254681" cy="746527"/>
          </a:xfrm>
          <a:prstGeom prst="rect">
            <a:avLst/>
          </a:prstGeom>
        </p:spPr>
      </p:pic>
    </p:spTree>
    <p:extLst>
      <p:ext uri="{BB962C8B-B14F-4D97-AF65-F5344CB8AC3E}">
        <p14:creationId xmlns:p14="http://schemas.microsoft.com/office/powerpoint/2010/main" val="2870772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Red">
    <p:spTree>
      <p:nvGrpSpPr>
        <p:cNvPr id="1" name=""/>
        <p:cNvGrpSpPr/>
        <p:nvPr/>
      </p:nvGrpSpPr>
      <p:grpSpPr>
        <a:xfrm>
          <a:off x="0" y="0"/>
          <a:ext cx="0" cy="0"/>
          <a:chOff x="0" y="0"/>
          <a:chExt cx="0" cy="0"/>
        </a:xfrm>
      </p:grpSpPr>
      <p:sp>
        <p:nvSpPr>
          <p:cNvPr id="8" name="Rectangle 7"/>
          <p:cNvSpPr/>
          <p:nvPr userDrawn="1"/>
        </p:nvSpPr>
        <p:spPr>
          <a:xfrm>
            <a:off x="161925" y="141290"/>
            <a:ext cx="8820149" cy="4860924"/>
          </a:xfrm>
          <a:prstGeom prst="rect">
            <a:avLst/>
          </a:prstGeom>
          <a:solidFill>
            <a:srgbClr val="AF16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Text Placeholder 9"/>
          <p:cNvSpPr>
            <a:spLocks noGrp="1"/>
          </p:cNvSpPr>
          <p:nvPr>
            <p:ph type="body" sz="quarter" idx="10" hasCustomPrompt="1"/>
          </p:nvPr>
        </p:nvSpPr>
        <p:spPr>
          <a:xfrm>
            <a:off x="431200" y="501475"/>
            <a:ext cx="8461376" cy="461665"/>
          </a:xfrm>
          <a:prstGeom prst="rect">
            <a:avLst/>
          </a:prstGeom>
        </p:spPr>
        <p:txBody>
          <a:bodyPr wrap="square">
            <a:spAutoFit/>
          </a:bodyPr>
          <a:lstStyle>
            <a:lvl1pPr marL="0" indent="0">
              <a:buNone/>
              <a:defRPr sz="2400" b="1" baseline="0">
                <a:solidFill>
                  <a:schemeClr val="bg1"/>
                </a:solidFill>
                <a:latin typeface="Arial" pitchFamily="34" charset="0"/>
                <a:cs typeface="Arial" pitchFamily="34" charset="0"/>
              </a:defRPr>
            </a:lvl1pPr>
          </a:lstStyle>
          <a:p>
            <a:pPr lvl="0"/>
            <a:r>
              <a:rPr lang="en-GB" dirty="0"/>
              <a:t>Section Divider Title (click to edit)</a:t>
            </a:r>
          </a:p>
        </p:txBody>
      </p:sp>
      <p:sp>
        <p:nvSpPr>
          <p:cNvPr id="9" name="Text Placeholder 6"/>
          <p:cNvSpPr>
            <a:spLocks noGrp="1"/>
          </p:cNvSpPr>
          <p:nvPr>
            <p:ph type="body" sz="quarter" idx="11" hasCustomPrompt="1"/>
          </p:nvPr>
        </p:nvSpPr>
        <p:spPr>
          <a:xfrm>
            <a:off x="431200" y="1406338"/>
            <a:ext cx="8461376" cy="400110"/>
          </a:xfrm>
          <a:prstGeom prst="rect">
            <a:avLst/>
          </a:prstGeom>
          <a:noFill/>
        </p:spPr>
        <p:txBody>
          <a:bodyPr wrap="square">
            <a:spAutoFit/>
          </a:bodyPr>
          <a:lstStyle>
            <a:lvl1pPr marL="0" indent="0">
              <a:buNone/>
              <a:defRPr sz="2000" baseline="0">
                <a:solidFill>
                  <a:schemeClr val="bg1"/>
                </a:solidFill>
                <a:latin typeface="Arial" pitchFamily="34" charset="0"/>
                <a:cs typeface="Arial" pitchFamily="34" charset="0"/>
              </a:defRPr>
            </a:lvl1pPr>
          </a:lstStyle>
          <a:p>
            <a:pPr lvl="0"/>
            <a:r>
              <a:rPr lang="en-GB" dirty="0"/>
              <a:t>Section Intro Paragraph (click to edit)</a:t>
            </a:r>
          </a:p>
        </p:txBody>
      </p:sp>
      <p:pic>
        <p:nvPicPr>
          <p:cNvPr id="10" name="Picture 9" descr="GCU Logo RGB White Georgia Strap.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2461" y="3964800"/>
            <a:ext cx="1254681" cy="746527"/>
          </a:xfrm>
          <a:prstGeom prst="rect">
            <a:avLst/>
          </a:prstGeom>
        </p:spPr>
      </p:pic>
    </p:spTree>
    <p:extLst>
      <p:ext uri="{BB962C8B-B14F-4D97-AF65-F5344CB8AC3E}">
        <p14:creationId xmlns:p14="http://schemas.microsoft.com/office/powerpoint/2010/main" val="581493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 Transparent">
    <p:spTree>
      <p:nvGrpSpPr>
        <p:cNvPr id="1" name=""/>
        <p:cNvGrpSpPr/>
        <p:nvPr/>
      </p:nvGrpSpPr>
      <p:grpSpPr>
        <a:xfrm>
          <a:off x="0" y="0"/>
          <a:ext cx="0" cy="0"/>
          <a:chOff x="0" y="0"/>
          <a:chExt cx="0" cy="0"/>
        </a:xfrm>
      </p:grpSpPr>
      <p:sp>
        <p:nvSpPr>
          <p:cNvPr id="5" name="Text Placeholder 9"/>
          <p:cNvSpPr>
            <a:spLocks noGrp="1"/>
          </p:cNvSpPr>
          <p:nvPr>
            <p:ph type="body" sz="quarter" idx="10" hasCustomPrompt="1"/>
          </p:nvPr>
        </p:nvSpPr>
        <p:spPr>
          <a:xfrm>
            <a:off x="431200" y="501475"/>
            <a:ext cx="8461376" cy="461665"/>
          </a:xfrm>
          <a:prstGeom prst="rect">
            <a:avLst/>
          </a:prstGeom>
        </p:spPr>
        <p:txBody>
          <a:bodyPr wrap="square">
            <a:spAutoFit/>
          </a:bodyPr>
          <a:lstStyle>
            <a:lvl1pPr marL="0" indent="0">
              <a:buNone/>
              <a:defRPr sz="2400" b="1" baseline="0">
                <a:solidFill>
                  <a:srgbClr val="03309D"/>
                </a:solidFill>
                <a:latin typeface="Arial" pitchFamily="34" charset="0"/>
                <a:cs typeface="Arial" pitchFamily="34" charset="0"/>
              </a:defRPr>
            </a:lvl1pPr>
          </a:lstStyle>
          <a:p>
            <a:pPr lvl="0"/>
            <a:r>
              <a:rPr lang="en-GB" dirty="0"/>
              <a:t>Section Divider Title (click to edit)</a:t>
            </a:r>
          </a:p>
        </p:txBody>
      </p:sp>
      <p:sp>
        <p:nvSpPr>
          <p:cNvPr id="7" name="Text Placeholder 6"/>
          <p:cNvSpPr>
            <a:spLocks noGrp="1"/>
          </p:cNvSpPr>
          <p:nvPr>
            <p:ph type="body" sz="quarter" idx="11" hasCustomPrompt="1"/>
          </p:nvPr>
        </p:nvSpPr>
        <p:spPr>
          <a:xfrm>
            <a:off x="431200" y="1406338"/>
            <a:ext cx="8461376" cy="400110"/>
          </a:xfrm>
          <a:prstGeom prst="rect">
            <a:avLst/>
          </a:prstGeom>
          <a:noFill/>
        </p:spPr>
        <p:txBody>
          <a:bodyPr wrap="square">
            <a:spAutoFit/>
          </a:bodyPr>
          <a:lstStyle>
            <a:lvl1pPr marL="0" indent="0">
              <a:buNone/>
              <a:defRPr sz="2000" baseline="0">
                <a:solidFill>
                  <a:schemeClr val="tx1"/>
                </a:solidFill>
                <a:latin typeface="Arial" pitchFamily="34" charset="0"/>
                <a:cs typeface="Arial" pitchFamily="34" charset="0"/>
              </a:defRPr>
            </a:lvl1pPr>
          </a:lstStyle>
          <a:p>
            <a:pPr lvl="0"/>
            <a:r>
              <a:rPr lang="en-GB" dirty="0"/>
              <a:t>Section Intro Paragraph (click to edit)</a:t>
            </a:r>
          </a:p>
        </p:txBody>
      </p:sp>
      <p:pic>
        <p:nvPicPr>
          <p:cNvPr id="10" name="Picture 9" descr="GCU Logo RGB Colour Georgia Strap.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9543" y="3963064"/>
            <a:ext cx="1257599" cy="748263"/>
          </a:xfrm>
          <a:prstGeom prst="rect">
            <a:avLst/>
          </a:prstGeom>
        </p:spPr>
      </p:pic>
    </p:spTree>
    <p:extLst>
      <p:ext uri="{BB962C8B-B14F-4D97-AF65-F5344CB8AC3E}">
        <p14:creationId xmlns:p14="http://schemas.microsoft.com/office/powerpoint/2010/main" val="1242074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Text">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341311" y="320859"/>
            <a:ext cx="8461375" cy="461665"/>
          </a:xfrm>
          <a:prstGeom prst="rect">
            <a:avLst/>
          </a:prstGeom>
        </p:spPr>
        <p:txBody>
          <a:bodyPr wrap="square">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400" b="1">
                <a:solidFill>
                  <a:srgbClr val="03309D"/>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a:t>Section Title (click to edit)</a:t>
            </a:r>
          </a:p>
        </p:txBody>
      </p:sp>
      <p:sp>
        <p:nvSpPr>
          <p:cNvPr id="10" name="Text Placeholder 9"/>
          <p:cNvSpPr>
            <a:spLocks noGrp="1"/>
          </p:cNvSpPr>
          <p:nvPr>
            <p:ph type="body" sz="quarter" idx="11" hasCustomPrompt="1"/>
          </p:nvPr>
        </p:nvSpPr>
        <p:spPr>
          <a:xfrm>
            <a:off x="341313" y="1225722"/>
            <a:ext cx="8461373" cy="400110"/>
          </a:xfrm>
          <a:prstGeom prst="rect">
            <a:avLst/>
          </a:prstGeom>
        </p:spPr>
        <p:txBody>
          <a:bodyPr wrap="square">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1">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a:t>Section Subtitle (click to edit)</a:t>
            </a:r>
          </a:p>
        </p:txBody>
      </p:sp>
      <p:sp>
        <p:nvSpPr>
          <p:cNvPr id="11" name="Text Placeholder 9"/>
          <p:cNvSpPr>
            <a:spLocks noGrp="1"/>
          </p:cNvSpPr>
          <p:nvPr>
            <p:ph type="body" sz="quarter" idx="12" hasCustomPrompt="1"/>
          </p:nvPr>
        </p:nvSpPr>
        <p:spPr>
          <a:xfrm>
            <a:off x="341311" y="2032000"/>
            <a:ext cx="8461373" cy="400110"/>
          </a:xfrm>
          <a:prstGeom prst="rect">
            <a:avLst/>
          </a:prstGeom>
        </p:spPr>
        <p:txBody>
          <a:bodyPr wrap="square">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a:latin typeface="Arial" panose="020B0604020202020204" pitchFamily="34" charset="0"/>
                <a:cs typeface="Arial" panose="020B0604020202020204" pitchFamily="34" charset="0"/>
              </a:defRPr>
            </a:lvl1pPr>
          </a:lstStyle>
          <a:p>
            <a:r>
              <a:rPr lang="en-GB" dirty="0"/>
              <a:t>Section Paragraph (click to edit)</a:t>
            </a:r>
          </a:p>
        </p:txBody>
      </p:sp>
    </p:spTree>
    <p:extLst>
      <p:ext uri="{BB962C8B-B14F-4D97-AF65-F5344CB8AC3E}">
        <p14:creationId xmlns:p14="http://schemas.microsoft.com/office/powerpoint/2010/main" val="1952159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Text">
    <p:spTree>
      <p:nvGrpSpPr>
        <p:cNvPr id="1" name=""/>
        <p:cNvGrpSpPr/>
        <p:nvPr/>
      </p:nvGrpSpPr>
      <p:grpSpPr>
        <a:xfrm>
          <a:off x="0" y="0"/>
          <a:ext cx="0" cy="0"/>
          <a:chOff x="0" y="0"/>
          <a:chExt cx="0" cy="0"/>
        </a:xfrm>
      </p:grpSpPr>
      <p:sp>
        <p:nvSpPr>
          <p:cNvPr id="4" name="Text Placeholder 9"/>
          <p:cNvSpPr>
            <a:spLocks noGrp="1"/>
          </p:cNvSpPr>
          <p:nvPr>
            <p:ph type="body" sz="quarter" idx="12" hasCustomPrompt="1"/>
          </p:nvPr>
        </p:nvSpPr>
        <p:spPr>
          <a:xfrm>
            <a:off x="341311" y="1220788"/>
            <a:ext cx="8461373" cy="400110"/>
          </a:xfrm>
          <a:prstGeom prst="rect">
            <a:avLst/>
          </a:prstGeom>
        </p:spPr>
        <p:txBody>
          <a:bodyPr wrap="square">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a:latin typeface="Arial" panose="020B0604020202020204" pitchFamily="34" charset="0"/>
                <a:cs typeface="Arial" panose="020B0604020202020204" pitchFamily="34" charset="0"/>
              </a:defRPr>
            </a:lvl1pPr>
          </a:lstStyle>
          <a:p>
            <a:r>
              <a:rPr lang="en-GB" dirty="0"/>
              <a:t>Section Paragraph (click to edit)</a:t>
            </a:r>
          </a:p>
        </p:txBody>
      </p:sp>
      <p:sp>
        <p:nvSpPr>
          <p:cNvPr id="5" name="Text Placeholder 7"/>
          <p:cNvSpPr>
            <a:spLocks noGrp="1"/>
          </p:cNvSpPr>
          <p:nvPr>
            <p:ph type="body" sz="quarter" idx="10" hasCustomPrompt="1"/>
          </p:nvPr>
        </p:nvSpPr>
        <p:spPr>
          <a:xfrm>
            <a:off x="341311" y="320859"/>
            <a:ext cx="8461375" cy="461665"/>
          </a:xfrm>
          <a:prstGeom prst="rect">
            <a:avLst/>
          </a:prstGeom>
        </p:spPr>
        <p:txBody>
          <a:bodyPr wrap="square">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400" b="1">
                <a:solidFill>
                  <a:srgbClr val="01498E"/>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a:t>Section Title (click to edit)</a:t>
            </a:r>
          </a:p>
        </p:txBody>
      </p:sp>
    </p:spTree>
    <p:extLst>
      <p:ext uri="{BB962C8B-B14F-4D97-AF65-F5344CB8AC3E}">
        <p14:creationId xmlns:p14="http://schemas.microsoft.com/office/powerpoint/2010/main" val="12300996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3.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image" Target="../media/image5.png"/><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GCU Logo RGB Colour Georgia Strap.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32461" y="3574977"/>
            <a:ext cx="1909853" cy="1136350"/>
          </a:xfrm>
          <a:prstGeom prst="rect">
            <a:avLst/>
          </a:prstGeom>
        </p:spPr>
      </p:pic>
    </p:spTree>
    <p:extLst>
      <p:ext uri="{BB962C8B-B14F-4D97-AF65-F5344CB8AC3E}">
        <p14:creationId xmlns:p14="http://schemas.microsoft.com/office/powerpoint/2010/main" val="2453088881"/>
      </p:ext>
    </p:extLst>
  </p:cSld>
  <p:clrMap bg1="lt1" tx1="dk1" bg2="lt2" tx2="dk2" accent1="accent1" accent2="accent2" accent3="accent3" accent4="accent4" accent5="accent5" accent6="accent6" hlink="hlink" folHlink="folHlink"/>
  <p:sldLayoutIdLst>
    <p:sldLayoutId id="2147483713" r:id="rId1"/>
    <p:sldLayoutId id="2147483680" r:id="rId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GCU Logo RGB White Georgia Strap.png"/>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532461" y="3574977"/>
            <a:ext cx="1909852" cy="1136350"/>
          </a:xfrm>
          <a:prstGeom prst="rect">
            <a:avLst/>
          </a:prstGeom>
        </p:spPr>
      </p:pic>
    </p:spTree>
    <p:extLst>
      <p:ext uri="{BB962C8B-B14F-4D97-AF65-F5344CB8AC3E}">
        <p14:creationId xmlns:p14="http://schemas.microsoft.com/office/powerpoint/2010/main" val="377056180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714" r:id="rId5"/>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userDrawn="1"/>
        </p:nvSpPr>
        <p:spPr>
          <a:xfrm>
            <a:off x="4391853" y="4552014"/>
            <a:ext cx="4230687" cy="215444"/>
          </a:xfrm>
          <a:prstGeom prst="rect">
            <a:avLst/>
          </a:prstGeom>
          <a:noFill/>
        </p:spPr>
        <p:txBody>
          <a:bodyPr wrap="square" rtlCol="0">
            <a:spAutoFit/>
          </a:bodyPr>
          <a:lstStyle/>
          <a:p>
            <a:pPr algn="r"/>
            <a:fld id="{268E1414-5F24-4E3F-ACA1-76792B015177}" type="slidenum">
              <a:rPr lang="en-GB" sz="800" smtClean="0">
                <a:latin typeface="+mn-lt"/>
              </a:rPr>
              <a:pPr algn="r"/>
              <a:t>‹#›</a:t>
            </a:fld>
            <a:r>
              <a:rPr lang="en-GB" sz="800" dirty="0">
                <a:latin typeface="+mn-lt"/>
              </a:rPr>
              <a:t> </a:t>
            </a:r>
          </a:p>
        </p:txBody>
      </p:sp>
      <p:pic>
        <p:nvPicPr>
          <p:cNvPr id="4" name="Picture 3" descr="GCU Logo RGB Colour Georgia Strap.png"/>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529543" y="3963064"/>
            <a:ext cx="1257599" cy="748263"/>
          </a:xfrm>
          <a:prstGeom prst="rect">
            <a:avLst/>
          </a:prstGeom>
        </p:spPr>
      </p:pic>
    </p:spTree>
    <p:extLst>
      <p:ext uri="{BB962C8B-B14F-4D97-AF65-F5344CB8AC3E}">
        <p14:creationId xmlns:p14="http://schemas.microsoft.com/office/powerpoint/2010/main" val="2490096690"/>
      </p:ext>
    </p:extLst>
  </p:cSld>
  <p:clrMap bg1="lt1" tx1="dk1" bg2="lt2" tx2="dk2" accent1="accent1" accent2="accent2" accent3="accent3" accent4="accent4" accent5="accent5" accent6="accent6" hlink="hlink" folHlink="folHlink"/>
  <p:sldLayoutIdLst>
    <p:sldLayoutId id="2147483689" r:id="rId1"/>
    <p:sldLayoutId id="2147483691" r:id="rId2"/>
    <p:sldLayoutId id="2147483693" r:id="rId3"/>
    <p:sldLayoutId id="2147483690" r:id="rId4"/>
    <p:sldLayoutId id="2147483692" r:id="rId5"/>
    <p:sldLayoutId id="2147483694" r:id="rId6"/>
    <p:sldLayoutId id="2147483697" r:id="rId7"/>
    <p:sldLayoutId id="2147483698" r:id="rId8"/>
    <p:sldLayoutId id="2147483699" r:id="rId9"/>
    <p:sldLayoutId id="2147483700" r:id="rId10"/>
    <p:sldLayoutId id="2147483701" r:id="rId11"/>
    <p:sldLayoutId id="2147483703" r:id="rId12"/>
    <p:sldLayoutId id="2147483710" r:id="rId1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23120" y="591486"/>
            <a:ext cx="5679083" cy="1138773"/>
          </a:xfrm>
        </p:spPr>
        <p:txBody>
          <a:bodyPr/>
          <a:lstStyle/>
          <a:p>
            <a:r>
              <a:rPr lang="en-GB" b="0" dirty="0"/>
              <a:t>QAA Scotland Enhancement Conference:</a:t>
            </a:r>
          </a:p>
          <a:p>
            <a:r>
              <a:rPr lang="en-GB" b="0" dirty="0"/>
              <a:t>Resilient Learning Communities </a:t>
            </a:r>
          </a:p>
          <a:p>
            <a:r>
              <a:rPr lang="en-GB" b="0" dirty="0"/>
              <a:t>Day 2: Flexible and Accessible Learning</a:t>
            </a:r>
          </a:p>
        </p:txBody>
      </p:sp>
      <p:sp>
        <p:nvSpPr>
          <p:cNvPr id="3" name="Text Placeholder 2"/>
          <p:cNvSpPr>
            <a:spLocks noGrp="1"/>
          </p:cNvSpPr>
          <p:nvPr>
            <p:ph type="body" sz="quarter" idx="11"/>
          </p:nvPr>
        </p:nvSpPr>
        <p:spPr>
          <a:xfrm>
            <a:off x="455476" y="1941666"/>
            <a:ext cx="8167063" cy="2825389"/>
          </a:xfrm>
        </p:spPr>
        <p:txBody>
          <a:bodyPr/>
          <a:lstStyle/>
          <a:p>
            <a:endParaRPr lang="en-US" sz="2400" b="1" dirty="0"/>
          </a:p>
          <a:p>
            <a:r>
              <a:rPr lang="en-US" sz="2400" b="1" dirty="0"/>
              <a:t>Work experience deserves credit: </a:t>
            </a:r>
          </a:p>
          <a:p>
            <a:r>
              <a:rPr lang="en-US" sz="2400" b="1" dirty="0"/>
              <a:t>RPL processes in practice</a:t>
            </a:r>
          </a:p>
          <a:p>
            <a:pPr algn="r"/>
            <a:r>
              <a:rPr lang="en-US" dirty="0"/>
              <a:t>Alen MacKinlay</a:t>
            </a:r>
          </a:p>
          <a:p>
            <a:pPr algn="r"/>
            <a:r>
              <a:rPr lang="en-US" dirty="0"/>
              <a:t>Marty Wright</a:t>
            </a:r>
          </a:p>
          <a:p>
            <a:pPr algn="r"/>
            <a:r>
              <a:rPr lang="en-US" dirty="0"/>
              <a:t>Shariq Sheikh</a:t>
            </a:r>
          </a:p>
          <a:p>
            <a:endParaRPr lang="en-US" b="1" dirty="0"/>
          </a:p>
        </p:txBody>
      </p:sp>
    </p:spTree>
    <p:extLst>
      <p:ext uri="{BB962C8B-B14F-4D97-AF65-F5344CB8AC3E}">
        <p14:creationId xmlns:p14="http://schemas.microsoft.com/office/powerpoint/2010/main" val="92964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quarter" idx="13"/>
          </p:nvPr>
        </p:nvPicPr>
        <p:blipFill rotWithShape="1">
          <a:blip r:embed="rId2" cstate="screen">
            <a:extLst>
              <a:ext uri="{28A0092B-C50C-407E-A947-70E740481C1C}">
                <a14:useLocalDpi xmlns:a14="http://schemas.microsoft.com/office/drawing/2010/main"/>
              </a:ext>
            </a:extLst>
          </a:blip>
          <a:srcRect/>
          <a:stretch/>
        </p:blipFill>
        <p:spPr>
          <a:xfrm>
            <a:off x="341313" y="320675"/>
            <a:ext cx="8462494" cy="3331219"/>
          </a:xfrm>
        </p:spPr>
      </p:pic>
      <p:sp>
        <p:nvSpPr>
          <p:cNvPr id="3" name="Text Placeholder 2"/>
          <p:cNvSpPr>
            <a:spLocks noGrp="1"/>
          </p:cNvSpPr>
          <p:nvPr>
            <p:ph type="body" sz="quarter" idx="11"/>
          </p:nvPr>
        </p:nvSpPr>
        <p:spPr/>
        <p:txBody>
          <a:bodyPr/>
          <a:lstStyle/>
          <a:p>
            <a:r>
              <a:rPr lang="en-GB" dirty="0"/>
              <a:t>Thank you</a:t>
            </a:r>
          </a:p>
        </p:txBody>
      </p:sp>
      <p:sp>
        <p:nvSpPr>
          <p:cNvPr id="4" name="Text Placeholder 3"/>
          <p:cNvSpPr>
            <a:spLocks noGrp="1"/>
          </p:cNvSpPr>
          <p:nvPr>
            <p:ph type="body" sz="quarter" idx="12"/>
          </p:nvPr>
        </p:nvSpPr>
        <p:spPr>
          <a:xfrm>
            <a:off x="4932375" y="817481"/>
            <a:ext cx="3865096" cy="854149"/>
          </a:xfrm>
        </p:spPr>
        <p:txBody>
          <a:bodyPr>
            <a:normAutofit/>
          </a:bodyPr>
          <a:lstStyle/>
          <a:p>
            <a:pPr algn="ctr"/>
            <a:r>
              <a:rPr lang="en-GB" sz="2800" dirty="0"/>
              <a:t>Q&amp;A</a:t>
            </a:r>
          </a:p>
        </p:txBody>
      </p:sp>
    </p:spTree>
    <p:extLst>
      <p:ext uri="{BB962C8B-B14F-4D97-AF65-F5344CB8AC3E}">
        <p14:creationId xmlns:p14="http://schemas.microsoft.com/office/powerpoint/2010/main" val="2986193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701484" y="411462"/>
            <a:ext cx="8101080" cy="3602012"/>
          </a:xfrm>
          <a:prstGeom prst="rect">
            <a:avLst/>
          </a:prstGeom>
        </p:spPr>
        <p:txBody>
          <a:bodyPr wrap="square">
            <a:spAutoFit/>
          </a:bodyPr>
          <a:lstStyle/>
          <a:p>
            <a:pPr marL="93345">
              <a:lnSpc>
                <a:spcPct val="107000"/>
              </a:lnSpc>
              <a:spcAft>
                <a:spcPts val="800"/>
              </a:spcAft>
            </a:pPr>
            <a:r>
              <a:rPr lang="en-GB" sz="2000" b="1" dirty="0">
                <a:solidFill>
                  <a:schemeClr val="bg1"/>
                </a:solidFill>
                <a:latin typeface="+mj-lt"/>
                <a:ea typeface="Times New Roman" panose="02020603050405020304" pitchFamily="18" charset="0"/>
                <a:cs typeface="Arial" panose="020B0604020202020204" pitchFamily="34" charset="0"/>
              </a:rPr>
              <a:t>Session context</a:t>
            </a:r>
          </a:p>
          <a:p>
            <a:pPr marL="379095" indent="-285750">
              <a:spcAft>
                <a:spcPts val="800"/>
              </a:spcAft>
              <a:buFont typeface="Arial" panose="020B0604020202020204" pitchFamily="34" charset="0"/>
              <a:buChar char="•"/>
            </a:pPr>
            <a:r>
              <a:rPr lang="en-GB" sz="2000" dirty="0">
                <a:solidFill>
                  <a:schemeClr val="bg1"/>
                </a:solidFill>
                <a:latin typeface="+mj-lt"/>
                <a:ea typeface="Times New Roman" panose="02020603050405020304" pitchFamily="18" charset="0"/>
                <a:cs typeface="Arial" panose="020B0604020202020204" pitchFamily="34" charset="0"/>
              </a:rPr>
              <a:t>Recognition of Prior Learning (RPL) is an important means of </a:t>
            </a:r>
            <a:r>
              <a:rPr lang="en-GB" sz="2000" b="1" dirty="0">
                <a:solidFill>
                  <a:schemeClr val="bg1"/>
                </a:solidFill>
                <a:latin typeface="+mj-lt"/>
                <a:ea typeface="Times New Roman" panose="02020603050405020304" pitchFamily="18" charset="0"/>
                <a:cs typeface="Arial" panose="020B0604020202020204" pitchFamily="34" charset="0"/>
              </a:rPr>
              <a:t>supporting</a:t>
            </a:r>
            <a:r>
              <a:rPr lang="en-GB" sz="2000" dirty="0">
                <a:solidFill>
                  <a:schemeClr val="bg1"/>
                </a:solidFill>
                <a:latin typeface="+mj-lt"/>
                <a:ea typeface="Times New Roman" panose="02020603050405020304" pitchFamily="18" charset="0"/>
                <a:cs typeface="Arial" panose="020B0604020202020204" pitchFamily="34" charset="0"/>
              </a:rPr>
              <a:t> the University’s </a:t>
            </a:r>
            <a:r>
              <a:rPr lang="en-GB" sz="2000" b="1" dirty="0">
                <a:solidFill>
                  <a:schemeClr val="bg1"/>
                </a:solidFill>
                <a:latin typeface="+mj-lt"/>
                <a:ea typeface="Times New Roman" panose="02020603050405020304" pitchFamily="18" charset="0"/>
                <a:cs typeface="Arial" panose="020B0604020202020204" pitchFamily="34" charset="0"/>
              </a:rPr>
              <a:t>vision </a:t>
            </a:r>
          </a:p>
          <a:p>
            <a:pPr marL="379095" indent="-285750">
              <a:spcAft>
                <a:spcPts val="800"/>
              </a:spcAft>
              <a:buFont typeface="Arial" panose="020B0604020202020204" pitchFamily="34" charset="0"/>
              <a:buChar char="•"/>
            </a:pPr>
            <a:r>
              <a:rPr lang="en-GB" sz="2000" dirty="0">
                <a:solidFill>
                  <a:schemeClr val="bg1"/>
                </a:solidFill>
                <a:latin typeface="+mj-lt"/>
                <a:ea typeface="Times New Roman" panose="02020603050405020304" pitchFamily="18" charset="0"/>
                <a:cs typeface="Arial" panose="020B0604020202020204" pitchFamily="34" charset="0"/>
              </a:rPr>
              <a:t>RPL is an </a:t>
            </a:r>
            <a:r>
              <a:rPr lang="en-GB" sz="2000" b="1" dirty="0">
                <a:solidFill>
                  <a:schemeClr val="bg1"/>
                </a:solidFill>
                <a:latin typeface="+mj-lt"/>
                <a:ea typeface="Times New Roman" panose="02020603050405020304" pitchFamily="18" charset="0"/>
                <a:cs typeface="Arial" panose="020B0604020202020204" pitchFamily="34" charset="0"/>
              </a:rPr>
              <a:t>integral component </a:t>
            </a:r>
            <a:r>
              <a:rPr lang="en-GB" sz="2000" dirty="0">
                <a:solidFill>
                  <a:schemeClr val="bg1"/>
                </a:solidFill>
                <a:latin typeface="+mj-lt"/>
                <a:ea typeface="Times New Roman" panose="02020603050405020304" pitchFamily="18" charset="0"/>
                <a:cs typeface="Arial" panose="020B0604020202020204" pitchFamily="34" charset="0"/>
              </a:rPr>
              <a:t>of the University’s commitment to </a:t>
            </a:r>
            <a:r>
              <a:rPr lang="en-GB" sz="2000" b="1" dirty="0">
                <a:solidFill>
                  <a:schemeClr val="bg1"/>
                </a:solidFill>
                <a:latin typeface="+mj-lt"/>
                <a:ea typeface="Times New Roman" panose="02020603050405020304" pitchFamily="18" charset="0"/>
                <a:cs typeface="Arial" panose="020B0604020202020204" pitchFamily="34" charset="0"/>
              </a:rPr>
              <a:t>widening participation </a:t>
            </a:r>
          </a:p>
          <a:p>
            <a:pPr marL="379095" indent="-285750">
              <a:spcAft>
                <a:spcPts val="800"/>
              </a:spcAft>
              <a:buFont typeface="Arial" panose="020B0604020202020204" pitchFamily="34" charset="0"/>
              <a:buChar char="•"/>
            </a:pPr>
            <a:r>
              <a:rPr lang="en-GB" sz="2000" dirty="0">
                <a:solidFill>
                  <a:schemeClr val="bg1"/>
                </a:solidFill>
                <a:latin typeface="+mj-lt"/>
                <a:ea typeface="Times New Roman" panose="02020603050405020304" pitchFamily="18" charset="0"/>
              </a:rPr>
              <a:t>RPL effectively supports </a:t>
            </a:r>
            <a:r>
              <a:rPr lang="en-GB" sz="2000" b="1" dirty="0">
                <a:solidFill>
                  <a:schemeClr val="bg1"/>
                </a:solidFill>
                <a:latin typeface="+mj-lt"/>
                <a:ea typeface="Times New Roman" panose="02020603050405020304" pitchFamily="18" charset="0"/>
              </a:rPr>
              <a:t>flexible delivery </a:t>
            </a:r>
            <a:r>
              <a:rPr lang="en-GB" sz="2000" dirty="0">
                <a:solidFill>
                  <a:schemeClr val="bg1"/>
                </a:solidFill>
                <a:latin typeface="+mj-lt"/>
                <a:ea typeface="Times New Roman" panose="02020603050405020304" pitchFamily="18" charset="0"/>
              </a:rPr>
              <a:t>such as work-based learning and part-time provision and more recently in our admission, learning and teaching strategies for </a:t>
            </a:r>
            <a:r>
              <a:rPr lang="en-GB" sz="2000" b="1" dirty="0">
                <a:solidFill>
                  <a:schemeClr val="bg1"/>
                </a:solidFill>
                <a:latin typeface="+mj-lt"/>
                <a:ea typeface="Times New Roman" panose="02020603050405020304" pitchFamily="18" charset="0"/>
              </a:rPr>
              <a:t>Graduate Apprenticeship </a:t>
            </a:r>
            <a:r>
              <a:rPr lang="en-GB" sz="2000" dirty="0">
                <a:solidFill>
                  <a:schemeClr val="bg1"/>
                </a:solidFill>
                <a:latin typeface="+mj-lt"/>
                <a:ea typeface="Times New Roman" panose="02020603050405020304" pitchFamily="18" charset="0"/>
              </a:rPr>
              <a:t>(GA) programmes </a:t>
            </a:r>
          </a:p>
          <a:p>
            <a:pPr marL="379095" indent="-285750">
              <a:spcAft>
                <a:spcPts val="800"/>
              </a:spcAft>
              <a:buFont typeface="Arial" panose="020B0604020202020204" pitchFamily="34" charset="0"/>
              <a:buChar char="•"/>
            </a:pPr>
            <a:r>
              <a:rPr lang="en-GB" sz="2000" dirty="0">
                <a:solidFill>
                  <a:schemeClr val="bg1"/>
                </a:solidFill>
                <a:latin typeface="+mj-lt"/>
                <a:ea typeface="Times New Roman" panose="02020603050405020304" pitchFamily="18" charset="0"/>
              </a:rPr>
              <a:t>In this session we will highlight and discuss our RPL processes in practice using our GA provision as a case study</a:t>
            </a:r>
            <a:endParaRPr lang="en-GB" sz="2000" dirty="0">
              <a:solidFill>
                <a:schemeClr val="bg1"/>
              </a:solidFill>
              <a:latin typeface="+mj-lt"/>
            </a:endParaRPr>
          </a:p>
        </p:txBody>
      </p:sp>
    </p:spTree>
    <p:extLst>
      <p:ext uri="{BB962C8B-B14F-4D97-AF65-F5344CB8AC3E}">
        <p14:creationId xmlns:p14="http://schemas.microsoft.com/office/powerpoint/2010/main" val="3972751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480A0CA-0D70-CC47-9D73-B2D794A7276B}"/>
              </a:ext>
            </a:extLst>
          </p:cNvPr>
          <p:cNvSpPr txBox="1">
            <a:spLocks/>
          </p:cNvSpPr>
          <p:nvPr/>
        </p:nvSpPr>
        <p:spPr>
          <a:xfrm>
            <a:off x="518474" y="411462"/>
            <a:ext cx="7563994" cy="162021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200" b="1" dirty="0">
                <a:solidFill>
                  <a:schemeClr val="bg1"/>
                </a:solidFill>
              </a:rPr>
              <a:t>1</a:t>
            </a:r>
            <a:r>
              <a:rPr lang="en-US" sz="2200" b="1" baseline="30000" dirty="0">
                <a:solidFill>
                  <a:schemeClr val="bg1"/>
                </a:solidFill>
              </a:rPr>
              <a:t>ST</a:t>
            </a:r>
            <a:r>
              <a:rPr lang="en-US" sz="2200" b="1" dirty="0">
                <a:solidFill>
                  <a:schemeClr val="bg1"/>
                </a:solidFill>
              </a:rPr>
              <a:t> Graduate Apprenticeships 2017/18  </a:t>
            </a:r>
            <a:br>
              <a:rPr lang="en-US" sz="2200" b="1" dirty="0">
                <a:solidFill>
                  <a:schemeClr val="bg1"/>
                </a:solidFill>
              </a:rPr>
            </a:br>
            <a:r>
              <a:rPr lang="en-US" sz="2200" b="1" dirty="0">
                <a:solidFill>
                  <a:schemeClr val="bg1"/>
                </a:solidFill>
              </a:rPr>
              <a:t>900 apprentices enrolled since 2017/18 </a:t>
            </a:r>
            <a:br>
              <a:rPr lang="en-US" sz="2200" b="1" dirty="0">
                <a:solidFill>
                  <a:schemeClr val="bg1"/>
                </a:solidFill>
              </a:rPr>
            </a:br>
            <a:r>
              <a:rPr lang="en-US" sz="2200" b="1" dirty="0">
                <a:solidFill>
                  <a:schemeClr val="bg1"/>
                </a:solidFill>
              </a:rPr>
              <a:t>RPL is part of our journey  </a:t>
            </a:r>
            <a:br>
              <a:rPr lang="en-US" sz="2200" b="1" dirty="0">
                <a:solidFill>
                  <a:schemeClr val="bg1"/>
                </a:solidFill>
              </a:rPr>
            </a:br>
            <a:r>
              <a:rPr lang="en-US" sz="2200" b="1" dirty="0">
                <a:solidFill>
                  <a:schemeClr val="bg1"/>
                </a:solidFill>
              </a:rPr>
              <a:t>Our strategy for building  talent, pipelines and relationships </a:t>
            </a:r>
          </a:p>
        </p:txBody>
      </p:sp>
      <p:sp>
        <p:nvSpPr>
          <p:cNvPr id="5" name="TextBox 4">
            <a:extLst>
              <a:ext uri="{FF2B5EF4-FFF2-40B4-BE49-F238E27FC236}">
                <a16:creationId xmlns:a16="http://schemas.microsoft.com/office/drawing/2014/main" id="{74582930-2E25-8B4E-8CC8-93029D9F78D4}"/>
              </a:ext>
            </a:extLst>
          </p:cNvPr>
          <p:cNvSpPr txBox="1"/>
          <p:nvPr/>
        </p:nvSpPr>
        <p:spPr>
          <a:xfrm>
            <a:off x="701484" y="2031678"/>
            <a:ext cx="7924041" cy="2631490"/>
          </a:xfrm>
          <a:prstGeom prst="rect">
            <a:avLst/>
          </a:prstGeom>
          <a:noFill/>
        </p:spPr>
        <p:txBody>
          <a:bodyPr wrap="square" rtlCol="0">
            <a:spAutoFit/>
          </a:bodyPr>
          <a:lstStyle/>
          <a:p>
            <a:pPr marL="742950" lvl="1" indent="-285750">
              <a:buFont typeface="Arial" panose="020B0604020202020204" pitchFamily="34" charset="0"/>
              <a:buChar char="•"/>
            </a:pPr>
            <a:r>
              <a:rPr lang="en-US" sz="2200" dirty="0">
                <a:solidFill>
                  <a:schemeClr val="bg1"/>
                </a:solidFill>
                <a:latin typeface="Calibri" panose="020F0502020204030204" pitchFamily="34" charset="0"/>
                <a:cs typeface="Calibri" panose="020F0502020204030204" pitchFamily="34" charset="0"/>
              </a:rPr>
              <a:t>In AY 17/18 GCU was working with circa 30 employers</a:t>
            </a:r>
          </a:p>
          <a:p>
            <a:pPr marL="742950" lvl="1" indent="-285750">
              <a:buFont typeface="Arial" panose="020B0604020202020204" pitchFamily="34" charset="0"/>
              <a:buChar char="•"/>
            </a:pPr>
            <a:r>
              <a:rPr lang="en-US" sz="2200" dirty="0">
                <a:solidFill>
                  <a:schemeClr val="bg1"/>
                </a:solidFill>
                <a:latin typeface="Calibri" panose="020F0502020204030204" pitchFamily="34" charset="0"/>
                <a:cs typeface="Calibri" panose="020F0502020204030204" pitchFamily="34" charset="0"/>
              </a:rPr>
              <a:t>In AY 21/22 GCU is working with circa 190 employers</a:t>
            </a:r>
          </a:p>
          <a:p>
            <a:pPr marL="742950" lvl="1" indent="-285750">
              <a:buFont typeface="Arial" panose="020B0604020202020204" pitchFamily="34" charset="0"/>
              <a:buChar char="•"/>
            </a:pPr>
            <a:r>
              <a:rPr lang="en-US" sz="2200" dirty="0">
                <a:solidFill>
                  <a:schemeClr val="bg1"/>
                </a:solidFill>
                <a:latin typeface="Calibri" panose="020F0502020204030204" pitchFamily="34" charset="0"/>
                <a:cs typeface="Calibri" panose="020F0502020204030204" pitchFamily="34" charset="0"/>
              </a:rPr>
              <a:t>Customer relationship management strategies include  identifying applicants and preparing a pipeline of applicants  year on year </a:t>
            </a:r>
          </a:p>
          <a:p>
            <a:pPr marL="742950" lvl="1" indent="-285750">
              <a:buFont typeface="Arial" panose="020B0604020202020204" pitchFamily="34" charset="0"/>
              <a:buChar char="•"/>
            </a:pPr>
            <a:r>
              <a:rPr lang="en-US" sz="2200" dirty="0">
                <a:solidFill>
                  <a:schemeClr val="bg1"/>
                </a:solidFill>
                <a:latin typeface="Calibri" panose="020F0502020204030204" pitchFamily="34" charset="0"/>
                <a:cs typeface="Calibri" panose="020F0502020204030204" pitchFamily="34" charset="0"/>
              </a:rPr>
              <a:t>Place great importance on this particular aspect </a:t>
            </a:r>
          </a:p>
          <a:p>
            <a:pPr marL="285750" indent="-285750">
              <a:lnSpc>
                <a:spcPct val="150000"/>
              </a:lnSpc>
              <a:buFont typeface="Arial" panose="020B0604020202020204" pitchFamily="34" charset="0"/>
              <a:buChar char="•"/>
            </a:pPr>
            <a:endParaRPr lang="en-US" sz="22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87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2D2FC2A5-C608-1C4B-9E9A-03DB90B2FDFB}"/>
              </a:ext>
            </a:extLst>
          </p:cNvPr>
          <p:cNvSpPr>
            <a:spLocks noGrp="1"/>
          </p:cNvSpPr>
          <p:nvPr>
            <p:ph type="body" sz="quarter" idx="10"/>
          </p:nvPr>
        </p:nvSpPr>
        <p:spPr>
          <a:xfrm>
            <a:off x="389268" y="411462"/>
            <a:ext cx="8603098" cy="430887"/>
          </a:xfrm>
        </p:spPr>
        <p:txBody>
          <a:bodyPr/>
          <a:lstStyle/>
          <a:p>
            <a:r>
              <a:rPr lang="en-US" sz="2200" dirty="0">
                <a:latin typeface="Calibri" panose="020F0502020204030204" pitchFamily="34" charset="0"/>
                <a:cs typeface="Calibri" panose="020F0502020204030204" pitchFamily="34" charset="0"/>
              </a:rPr>
              <a:t>RPL is part of that flexible and accessible learning </a:t>
            </a:r>
          </a:p>
        </p:txBody>
      </p:sp>
      <p:sp>
        <p:nvSpPr>
          <p:cNvPr id="2" name="Rectangle 1"/>
          <p:cNvSpPr/>
          <p:nvPr/>
        </p:nvSpPr>
        <p:spPr>
          <a:xfrm>
            <a:off x="417988" y="951534"/>
            <a:ext cx="8294563" cy="3139321"/>
          </a:xfrm>
          <a:prstGeom prst="rect">
            <a:avLst/>
          </a:prstGeom>
        </p:spPr>
        <p:txBody>
          <a:bodyPr wrap="square">
            <a:spAutoFit/>
          </a:bodyPr>
          <a:lstStyle/>
          <a:p>
            <a:pPr marL="342900" indent="-342900">
              <a:buFont typeface="Arial" panose="020B0604020202020204" pitchFamily="34" charset="0"/>
              <a:buChar char="•"/>
            </a:pPr>
            <a:r>
              <a:rPr lang="en-GB" sz="2200" dirty="0">
                <a:solidFill>
                  <a:schemeClr val="bg1"/>
                </a:solidFill>
                <a:latin typeface="Calibri" panose="020F0502020204030204" pitchFamily="34" charset="0"/>
                <a:cs typeface="Calibri" panose="020F0502020204030204" pitchFamily="34" charset="0"/>
              </a:rPr>
              <a:t>We seek to optimise success, seek to optimise work based experience to prepare for application readiness (now or future) </a:t>
            </a:r>
          </a:p>
          <a:p>
            <a:pPr marL="342900" indent="-342900">
              <a:buFont typeface="Arial" panose="020B0604020202020204" pitchFamily="34" charset="0"/>
              <a:buChar char="•"/>
            </a:pPr>
            <a:r>
              <a:rPr lang="en-GB" sz="2200" dirty="0">
                <a:solidFill>
                  <a:schemeClr val="bg1"/>
                </a:solidFill>
                <a:latin typeface="Calibri" panose="020F0502020204030204" pitchFamily="34" charset="0"/>
                <a:cs typeface="Calibri" panose="020F0502020204030204" pitchFamily="34" charset="0"/>
              </a:rPr>
              <a:t>We support application processes and actively engage with applicant / employer </a:t>
            </a:r>
          </a:p>
          <a:p>
            <a:pPr marL="342900" indent="-342900">
              <a:buFont typeface="Arial" panose="020B0604020202020204" pitchFamily="34" charset="0"/>
              <a:buChar char="•"/>
            </a:pPr>
            <a:r>
              <a:rPr lang="en-GB" sz="2200" dirty="0">
                <a:solidFill>
                  <a:schemeClr val="bg1"/>
                </a:solidFill>
              </a:rPr>
              <a:t>A list of typical roles and responsibilities for e.g. Quantity Surveyor role assists with admission and point of entry decision </a:t>
            </a:r>
          </a:p>
          <a:p>
            <a:pPr marL="342900" indent="-342900">
              <a:buFont typeface="Arial" panose="020B0604020202020204" pitchFamily="34" charset="0"/>
              <a:buChar char="•"/>
            </a:pPr>
            <a:r>
              <a:rPr lang="en-GB" sz="2200" dirty="0">
                <a:solidFill>
                  <a:schemeClr val="bg1"/>
                </a:solidFill>
              </a:rPr>
              <a:t>With sufficient evidence of achievement then direct entry to Diploma should be considered    </a:t>
            </a:r>
          </a:p>
          <a:p>
            <a:endParaRPr lang="en-GB" sz="22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87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7B1857BD-6C9F-440D-9C57-876B8F2A3ED6}"/>
              </a:ext>
            </a:extLst>
          </p:cNvPr>
          <p:cNvSpPr>
            <a:spLocks noGrp="1"/>
          </p:cNvSpPr>
          <p:nvPr>
            <p:ph type="body" sz="quarter" idx="10"/>
          </p:nvPr>
        </p:nvSpPr>
        <p:spPr>
          <a:xfrm>
            <a:off x="971520" y="321450"/>
            <a:ext cx="7470997" cy="4308872"/>
          </a:xfrm>
        </p:spPr>
        <p:txBody>
          <a:bodyPr/>
          <a:lstStyle/>
          <a:p>
            <a:r>
              <a:rPr lang="en-GB" sz="2200" dirty="0"/>
              <a:t>To include</a:t>
            </a:r>
          </a:p>
          <a:p>
            <a:pPr marL="1028700" lvl="1">
              <a:buFont typeface="Arial" panose="020B0604020202020204" pitchFamily="34" charset="0"/>
              <a:buChar char="•"/>
            </a:pPr>
            <a:r>
              <a:rPr lang="en-GB" sz="1600" dirty="0">
                <a:solidFill>
                  <a:schemeClr val="bg1"/>
                </a:solidFill>
              </a:rPr>
              <a:t>Basic level of Math and English (National 5)</a:t>
            </a:r>
          </a:p>
          <a:p>
            <a:pPr marL="1028700" lvl="1">
              <a:buFont typeface="Arial" panose="020B0604020202020204" pitchFamily="34" charset="0"/>
              <a:buChar char="•"/>
            </a:pPr>
            <a:r>
              <a:rPr lang="en-GB" sz="1600" dirty="0">
                <a:solidFill>
                  <a:schemeClr val="bg1"/>
                </a:solidFill>
              </a:rPr>
              <a:t>An understanding of the construction industry and the various sectors, key roles and dynamic of a design team </a:t>
            </a:r>
          </a:p>
          <a:p>
            <a:pPr marL="1028700" lvl="1">
              <a:buFont typeface="Arial" panose="020B0604020202020204" pitchFamily="34" charset="0"/>
              <a:buChar char="•"/>
            </a:pPr>
            <a:r>
              <a:rPr lang="en-GB" sz="1600" dirty="0">
                <a:solidFill>
                  <a:schemeClr val="bg1"/>
                </a:solidFill>
              </a:rPr>
              <a:t>Identify major elements of a building, understand construction method options for each and their relevant design features that would influence their selection for the proposed design </a:t>
            </a:r>
          </a:p>
          <a:p>
            <a:pPr marL="1028700" lvl="1">
              <a:buFont typeface="Arial" panose="020B0604020202020204" pitchFamily="34" charset="0"/>
              <a:buChar char="•"/>
            </a:pPr>
            <a:r>
              <a:rPr lang="en-GB" sz="1600" dirty="0">
                <a:solidFill>
                  <a:schemeClr val="bg1"/>
                </a:solidFill>
              </a:rPr>
              <a:t>Basic understanding of contract law and key issues within a building contract</a:t>
            </a:r>
          </a:p>
          <a:p>
            <a:pPr marL="1028700" lvl="1">
              <a:buFont typeface="Arial" panose="020B0604020202020204" pitchFamily="34" charset="0"/>
              <a:buChar char="•"/>
            </a:pPr>
            <a:r>
              <a:rPr lang="en-GB" sz="1600" dirty="0">
                <a:solidFill>
                  <a:schemeClr val="bg1"/>
                </a:solidFill>
              </a:rPr>
              <a:t>Understanding the purpose and methods of measurement and standard conventions</a:t>
            </a:r>
          </a:p>
          <a:p>
            <a:pPr marL="1028700" lvl="1">
              <a:buFont typeface="Arial" panose="020B0604020202020204" pitchFamily="34" charset="0"/>
              <a:buChar char="•"/>
            </a:pPr>
            <a:r>
              <a:rPr lang="en-GB" sz="1600" dirty="0">
                <a:solidFill>
                  <a:schemeClr val="bg1"/>
                </a:solidFill>
              </a:rPr>
              <a:t>Ability to identify various methods of cost control and the stages of a construction project at which they are applied</a:t>
            </a:r>
          </a:p>
          <a:p>
            <a:pPr marL="1028700" lvl="1">
              <a:buFont typeface="Arial" panose="020B0604020202020204" pitchFamily="34" charset="0"/>
              <a:buChar char="•"/>
            </a:pPr>
            <a:r>
              <a:rPr lang="en-GB" sz="1600" dirty="0">
                <a:solidFill>
                  <a:schemeClr val="bg1"/>
                </a:solidFill>
              </a:rPr>
              <a:t>Understanding of appropriate ethical behaviour </a:t>
            </a:r>
          </a:p>
          <a:p>
            <a:r>
              <a:rPr lang="en-GB" sz="1800" dirty="0"/>
              <a:t> </a:t>
            </a:r>
          </a:p>
        </p:txBody>
      </p:sp>
    </p:spTree>
    <p:extLst>
      <p:ext uri="{BB962C8B-B14F-4D97-AF65-F5344CB8AC3E}">
        <p14:creationId xmlns:p14="http://schemas.microsoft.com/office/powerpoint/2010/main" val="1987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480A0CA-0D70-CC47-9D73-B2D794A7276B}"/>
              </a:ext>
            </a:extLst>
          </p:cNvPr>
          <p:cNvSpPr txBox="1">
            <a:spLocks/>
          </p:cNvSpPr>
          <p:nvPr/>
        </p:nvSpPr>
        <p:spPr>
          <a:xfrm>
            <a:off x="518474" y="411462"/>
            <a:ext cx="7563994" cy="45006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200" b="1" dirty="0">
                <a:solidFill>
                  <a:schemeClr val="bg1"/>
                </a:solidFill>
              </a:rPr>
              <a:t>RPLE Embedded in the Admissions Process</a:t>
            </a:r>
          </a:p>
        </p:txBody>
      </p:sp>
      <p:sp>
        <p:nvSpPr>
          <p:cNvPr id="2" name="Rectangle 1">
            <a:extLst>
              <a:ext uri="{FF2B5EF4-FFF2-40B4-BE49-F238E27FC236}">
                <a16:creationId xmlns:a16="http://schemas.microsoft.com/office/drawing/2014/main" id="{A60507BC-ACF1-90B7-8843-6812B9179A41}"/>
              </a:ext>
            </a:extLst>
          </p:cNvPr>
          <p:cNvSpPr/>
          <p:nvPr/>
        </p:nvSpPr>
        <p:spPr>
          <a:xfrm>
            <a:off x="341436" y="2121690"/>
            <a:ext cx="2250300" cy="11701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solidFill>
                  <a:srgbClr val="8058A1"/>
                </a:solidFill>
              </a:rPr>
              <a:t>GRADUATE APPRENTICESHIP APPLICATION REVIEW</a:t>
            </a:r>
          </a:p>
        </p:txBody>
      </p:sp>
      <p:sp>
        <p:nvSpPr>
          <p:cNvPr id="5" name="Rectangle 4">
            <a:extLst>
              <a:ext uri="{FF2B5EF4-FFF2-40B4-BE49-F238E27FC236}">
                <a16:creationId xmlns:a16="http://schemas.microsoft.com/office/drawing/2014/main" id="{1698E70A-D987-741B-FF93-82460CAD6FE0}"/>
              </a:ext>
            </a:extLst>
          </p:cNvPr>
          <p:cNvSpPr/>
          <p:nvPr/>
        </p:nvSpPr>
        <p:spPr>
          <a:xfrm>
            <a:off x="2861772" y="1311582"/>
            <a:ext cx="2250300" cy="99013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solidFill>
                  <a:srgbClr val="8058A1"/>
                </a:solidFill>
              </a:rPr>
              <a:t>MEETS ADMISSIONS CRITERIA-ACCEPTANCE</a:t>
            </a:r>
          </a:p>
        </p:txBody>
      </p:sp>
      <p:sp>
        <p:nvSpPr>
          <p:cNvPr id="6" name="Rectangle 5">
            <a:extLst>
              <a:ext uri="{FF2B5EF4-FFF2-40B4-BE49-F238E27FC236}">
                <a16:creationId xmlns:a16="http://schemas.microsoft.com/office/drawing/2014/main" id="{B55C9154-EDE1-66AA-D5EE-1571DCC78C53}"/>
              </a:ext>
            </a:extLst>
          </p:cNvPr>
          <p:cNvSpPr/>
          <p:nvPr/>
        </p:nvSpPr>
        <p:spPr>
          <a:xfrm>
            <a:off x="2861772" y="3111822"/>
            <a:ext cx="2250300" cy="99013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solidFill>
                  <a:srgbClr val="8058A1"/>
                </a:solidFill>
              </a:rPr>
              <a:t>DOES NOT MEET CRITERIA- </a:t>
            </a:r>
          </a:p>
          <a:p>
            <a:pPr algn="ctr"/>
            <a:r>
              <a:rPr lang="en-GB" dirty="0">
                <a:solidFill>
                  <a:srgbClr val="8058A1"/>
                </a:solidFill>
              </a:rPr>
              <a:t>REJECTED</a:t>
            </a:r>
          </a:p>
        </p:txBody>
      </p:sp>
      <p:sp>
        <p:nvSpPr>
          <p:cNvPr id="8" name="Title 1">
            <a:extLst>
              <a:ext uri="{FF2B5EF4-FFF2-40B4-BE49-F238E27FC236}">
                <a16:creationId xmlns:a16="http://schemas.microsoft.com/office/drawing/2014/main" id="{A5CE32DC-349E-5C91-A0DE-F37D2A0F0E32}"/>
              </a:ext>
            </a:extLst>
          </p:cNvPr>
          <p:cNvSpPr txBox="1">
            <a:spLocks/>
          </p:cNvSpPr>
          <p:nvPr/>
        </p:nvSpPr>
        <p:spPr>
          <a:xfrm>
            <a:off x="5742155" y="1311582"/>
            <a:ext cx="2250301" cy="79934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200" b="1" dirty="0">
                <a:solidFill>
                  <a:schemeClr val="bg1"/>
                </a:solidFill>
              </a:rPr>
              <a:t>Decision includes Year of Entry</a:t>
            </a:r>
          </a:p>
        </p:txBody>
      </p:sp>
      <p:sp>
        <p:nvSpPr>
          <p:cNvPr id="9" name="Title 1">
            <a:extLst>
              <a:ext uri="{FF2B5EF4-FFF2-40B4-BE49-F238E27FC236}">
                <a16:creationId xmlns:a16="http://schemas.microsoft.com/office/drawing/2014/main" id="{7C3D8564-52ED-A8FF-A45C-CBCE1F73F1A7}"/>
              </a:ext>
            </a:extLst>
          </p:cNvPr>
          <p:cNvSpPr txBox="1">
            <a:spLocks/>
          </p:cNvSpPr>
          <p:nvPr/>
        </p:nvSpPr>
        <p:spPr>
          <a:xfrm>
            <a:off x="5742156" y="3288626"/>
            <a:ext cx="2250300" cy="79934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200" b="1" dirty="0">
                <a:solidFill>
                  <a:schemeClr val="bg1"/>
                </a:solidFill>
              </a:rPr>
              <a:t>Applicants’ Profile Review</a:t>
            </a:r>
          </a:p>
        </p:txBody>
      </p:sp>
      <p:sp>
        <p:nvSpPr>
          <p:cNvPr id="10" name="Rectangle 9">
            <a:extLst>
              <a:ext uri="{FF2B5EF4-FFF2-40B4-BE49-F238E27FC236}">
                <a16:creationId xmlns:a16="http://schemas.microsoft.com/office/drawing/2014/main" id="{DB252967-B0BB-0D79-FAD8-0A8C6555CFC8}"/>
              </a:ext>
            </a:extLst>
          </p:cNvPr>
          <p:cNvSpPr/>
          <p:nvPr/>
        </p:nvSpPr>
        <p:spPr>
          <a:xfrm>
            <a:off x="5676346" y="1311582"/>
            <a:ext cx="2406122" cy="2790372"/>
          </a:xfrm>
          <a:prstGeom prst="rect">
            <a:avLst/>
          </a:prstGeom>
          <a:noFill/>
          <a:ln>
            <a:solidFill>
              <a:schemeClr val="bg1"/>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3" name="Rectangle 2">
            <a:extLst>
              <a:ext uri="{FF2B5EF4-FFF2-40B4-BE49-F238E27FC236}">
                <a16:creationId xmlns:a16="http://schemas.microsoft.com/office/drawing/2014/main" id="{6A6FE609-CCFE-1690-A828-B031315D8E8B}"/>
              </a:ext>
            </a:extLst>
          </p:cNvPr>
          <p:cNvSpPr/>
          <p:nvPr/>
        </p:nvSpPr>
        <p:spPr>
          <a:xfrm>
            <a:off x="6066531" y="805750"/>
            <a:ext cx="1530204" cy="37081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solidFill>
                  <a:srgbClr val="8058A1"/>
                </a:solidFill>
              </a:rPr>
              <a:t>RPLE</a:t>
            </a:r>
          </a:p>
        </p:txBody>
      </p:sp>
      <p:sp>
        <p:nvSpPr>
          <p:cNvPr id="11" name="Arrow: Left-Right-Up 10">
            <a:extLst>
              <a:ext uri="{FF2B5EF4-FFF2-40B4-BE49-F238E27FC236}">
                <a16:creationId xmlns:a16="http://schemas.microsoft.com/office/drawing/2014/main" id="{69B73195-AAB0-4C23-78D9-00F767730A25}"/>
              </a:ext>
            </a:extLst>
          </p:cNvPr>
          <p:cNvSpPr/>
          <p:nvPr/>
        </p:nvSpPr>
        <p:spPr>
          <a:xfrm rot="5400000">
            <a:off x="4353763" y="1795061"/>
            <a:ext cx="697831" cy="1823418"/>
          </a:xfrm>
          <a:prstGeom prst="leftRightUp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2" name="Arrow: Bent 11">
            <a:extLst>
              <a:ext uri="{FF2B5EF4-FFF2-40B4-BE49-F238E27FC236}">
                <a16:creationId xmlns:a16="http://schemas.microsoft.com/office/drawing/2014/main" id="{EC3B5186-DB88-77D1-C0C9-2BB4AA9611FF}"/>
              </a:ext>
            </a:extLst>
          </p:cNvPr>
          <p:cNvSpPr/>
          <p:nvPr/>
        </p:nvSpPr>
        <p:spPr>
          <a:xfrm>
            <a:off x="1909958" y="1581618"/>
            <a:ext cx="875918" cy="450060"/>
          </a:xfrm>
          <a:prstGeom prst="ben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p:sp>
        <p:nvSpPr>
          <p:cNvPr id="13" name="Arrow: Bent 12">
            <a:extLst>
              <a:ext uri="{FF2B5EF4-FFF2-40B4-BE49-F238E27FC236}">
                <a16:creationId xmlns:a16="http://schemas.microsoft.com/office/drawing/2014/main" id="{2C99BD4D-5097-3228-94DF-237A284DE147}"/>
              </a:ext>
            </a:extLst>
          </p:cNvPr>
          <p:cNvSpPr/>
          <p:nvPr/>
        </p:nvSpPr>
        <p:spPr>
          <a:xfrm flipV="1">
            <a:off x="1909958" y="3381858"/>
            <a:ext cx="875918" cy="450060"/>
          </a:xfrm>
          <a:prstGeom prst="ben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251401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2D2FC2A5-C608-1C4B-9E9A-03DB90B2FDFB}"/>
              </a:ext>
            </a:extLst>
          </p:cNvPr>
          <p:cNvSpPr>
            <a:spLocks noGrp="1"/>
          </p:cNvSpPr>
          <p:nvPr>
            <p:ph type="body" sz="quarter" idx="10"/>
          </p:nvPr>
        </p:nvSpPr>
        <p:spPr>
          <a:xfrm>
            <a:off x="413442" y="147243"/>
            <a:ext cx="8603098" cy="430887"/>
          </a:xfrm>
        </p:spPr>
        <p:txBody>
          <a:bodyPr/>
          <a:lstStyle/>
          <a:p>
            <a:pPr algn="ctr"/>
            <a:r>
              <a:rPr lang="en-US" sz="2200" dirty="0">
                <a:latin typeface="Calibri" panose="020F0502020204030204" pitchFamily="34" charset="0"/>
                <a:cs typeface="Calibri" panose="020F0502020204030204" pitchFamily="34" charset="0"/>
              </a:rPr>
              <a:t>RECOGNITION OF PRIOR LEARNING AND </a:t>
            </a:r>
            <a:r>
              <a:rPr lang="en-US" sz="2200" u="sng" dirty="0">
                <a:latin typeface="Calibri" panose="020F0502020204030204" pitchFamily="34" charset="0"/>
                <a:cs typeface="Calibri" panose="020F0502020204030204" pitchFamily="34" charset="0"/>
              </a:rPr>
              <a:t>EXPERIENCE</a:t>
            </a:r>
          </a:p>
        </p:txBody>
      </p:sp>
      <p:sp>
        <p:nvSpPr>
          <p:cNvPr id="3" name="Title 1">
            <a:extLst>
              <a:ext uri="{FF2B5EF4-FFF2-40B4-BE49-F238E27FC236}">
                <a16:creationId xmlns:a16="http://schemas.microsoft.com/office/drawing/2014/main" id="{D74DA872-AA36-8129-EC97-E7E8F6B44CB9}"/>
              </a:ext>
            </a:extLst>
          </p:cNvPr>
          <p:cNvSpPr txBox="1">
            <a:spLocks/>
          </p:cNvSpPr>
          <p:nvPr/>
        </p:nvSpPr>
        <p:spPr>
          <a:xfrm>
            <a:off x="251423" y="1754105"/>
            <a:ext cx="2250301" cy="79934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200" b="1" dirty="0">
                <a:solidFill>
                  <a:schemeClr val="bg1"/>
                </a:solidFill>
              </a:rPr>
              <a:t>Decision includes Year of Entry</a:t>
            </a:r>
          </a:p>
        </p:txBody>
      </p:sp>
      <p:sp>
        <p:nvSpPr>
          <p:cNvPr id="4" name="Title 1">
            <a:extLst>
              <a:ext uri="{FF2B5EF4-FFF2-40B4-BE49-F238E27FC236}">
                <a16:creationId xmlns:a16="http://schemas.microsoft.com/office/drawing/2014/main" id="{7DEC45B4-7231-C08C-755B-CAF865CF1EFA}"/>
              </a:ext>
            </a:extLst>
          </p:cNvPr>
          <p:cNvSpPr txBox="1">
            <a:spLocks/>
          </p:cNvSpPr>
          <p:nvPr/>
        </p:nvSpPr>
        <p:spPr>
          <a:xfrm>
            <a:off x="251424" y="2751774"/>
            <a:ext cx="2250300" cy="79934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200" b="1" dirty="0">
                <a:solidFill>
                  <a:schemeClr val="bg1"/>
                </a:solidFill>
              </a:rPr>
              <a:t>Applicants’ Profile Review</a:t>
            </a:r>
          </a:p>
        </p:txBody>
      </p:sp>
      <p:sp>
        <p:nvSpPr>
          <p:cNvPr id="5" name="Rectangle 4">
            <a:extLst>
              <a:ext uri="{FF2B5EF4-FFF2-40B4-BE49-F238E27FC236}">
                <a16:creationId xmlns:a16="http://schemas.microsoft.com/office/drawing/2014/main" id="{CBFAB578-B9E5-92B4-AF5D-205EA035389C}"/>
              </a:ext>
            </a:extLst>
          </p:cNvPr>
          <p:cNvSpPr/>
          <p:nvPr/>
        </p:nvSpPr>
        <p:spPr>
          <a:xfrm>
            <a:off x="251424" y="1749215"/>
            <a:ext cx="2250300" cy="1792392"/>
          </a:xfrm>
          <a:prstGeom prst="rect">
            <a:avLst/>
          </a:prstGeom>
          <a:noFill/>
          <a:ln>
            <a:solidFill>
              <a:schemeClr val="bg1"/>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7" name="Rectangle 6">
            <a:extLst>
              <a:ext uri="{FF2B5EF4-FFF2-40B4-BE49-F238E27FC236}">
                <a16:creationId xmlns:a16="http://schemas.microsoft.com/office/drawing/2014/main" id="{87481D29-4429-FF36-7BD0-8DAB48819BE3}"/>
              </a:ext>
            </a:extLst>
          </p:cNvPr>
          <p:cNvSpPr/>
          <p:nvPr/>
        </p:nvSpPr>
        <p:spPr>
          <a:xfrm>
            <a:off x="611471" y="1093831"/>
            <a:ext cx="1530204" cy="37081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solidFill>
                  <a:srgbClr val="00B398"/>
                </a:solidFill>
              </a:rPr>
              <a:t>RPLE</a:t>
            </a:r>
          </a:p>
        </p:txBody>
      </p:sp>
      <p:sp>
        <p:nvSpPr>
          <p:cNvPr id="2" name="Arrow: Right 1">
            <a:extLst>
              <a:ext uri="{FF2B5EF4-FFF2-40B4-BE49-F238E27FC236}">
                <a16:creationId xmlns:a16="http://schemas.microsoft.com/office/drawing/2014/main" id="{33A93D5C-C23C-592C-0520-1B2B8262BF31}"/>
              </a:ext>
            </a:extLst>
          </p:cNvPr>
          <p:cNvSpPr/>
          <p:nvPr/>
        </p:nvSpPr>
        <p:spPr>
          <a:xfrm>
            <a:off x="2591736" y="2426015"/>
            <a:ext cx="559495" cy="430887"/>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8" name="Rectangle 7">
            <a:extLst>
              <a:ext uri="{FF2B5EF4-FFF2-40B4-BE49-F238E27FC236}">
                <a16:creationId xmlns:a16="http://schemas.microsoft.com/office/drawing/2014/main" id="{17AF85DF-76BC-A602-4FA5-082AFCEDB7FE}"/>
              </a:ext>
            </a:extLst>
          </p:cNvPr>
          <p:cNvSpPr/>
          <p:nvPr/>
        </p:nvSpPr>
        <p:spPr>
          <a:xfrm>
            <a:off x="3174362" y="1304422"/>
            <a:ext cx="3377902" cy="279753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285750" indent="-285750">
              <a:buFont typeface="Arial" panose="020B0604020202020204" pitchFamily="34" charset="0"/>
              <a:buChar char="•"/>
            </a:pPr>
            <a:r>
              <a:rPr lang="en-GB" dirty="0">
                <a:solidFill>
                  <a:srgbClr val="00B398"/>
                </a:solidFill>
              </a:rPr>
              <a:t>Assessment of Learning from Prior Managerial Experience</a:t>
            </a:r>
          </a:p>
          <a:p>
            <a:pPr marL="285750" indent="-285750">
              <a:buFont typeface="Arial" panose="020B0604020202020204" pitchFamily="34" charset="0"/>
              <a:buChar char="•"/>
            </a:pPr>
            <a:r>
              <a:rPr lang="en-GB" dirty="0">
                <a:solidFill>
                  <a:srgbClr val="00B398"/>
                </a:solidFill>
              </a:rPr>
              <a:t>Assessment of Training Undertaken at/through Workplace (Formal or Informal)</a:t>
            </a:r>
          </a:p>
          <a:p>
            <a:pPr marL="285750" indent="-285750">
              <a:buFont typeface="Arial" panose="020B0604020202020204" pitchFamily="34" charset="0"/>
              <a:buChar char="•"/>
            </a:pPr>
            <a:r>
              <a:rPr lang="en-GB" dirty="0">
                <a:solidFill>
                  <a:srgbClr val="00B398"/>
                </a:solidFill>
              </a:rPr>
              <a:t>Mapping of Learning with SCQF Framework</a:t>
            </a:r>
          </a:p>
          <a:p>
            <a:pPr marL="285750" indent="-285750">
              <a:buFont typeface="Arial" panose="020B0604020202020204" pitchFamily="34" charset="0"/>
              <a:buChar char="•"/>
            </a:pPr>
            <a:r>
              <a:rPr lang="en-GB" dirty="0">
                <a:solidFill>
                  <a:srgbClr val="00B398"/>
                </a:solidFill>
              </a:rPr>
              <a:t>Conducted in agreement and dialogue with employers</a:t>
            </a:r>
          </a:p>
        </p:txBody>
      </p:sp>
      <p:sp>
        <p:nvSpPr>
          <p:cNvPr id="9" name="Rectangle 8">
            <a:extLst>
              <a:ext uri="{FF2B5EF4-FFF2-40B4-BE49-F238E27FC236}">
                <a16:creationId xmlns:a16="http://schemas.microsoft.com/office/drawing/2014/main" id="{043CD28B-2E50-6B38-5596-146685E6F05A}"/>
              </a:ext>
            </a:extLst>
          </p:cNvPr>
          <p:cNvSpPr/>
          <p:nvPr/>
        </p:nvSpPr>
        <p:spPr>
          <a:xfrm>
            <a:off x="3174362" y="578130"/>
            <a:ext cx="3370486" cy="55342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solidFill>
                  <a:srgbClr val="00B398"/>
                </a:solidFill>
              </a:rPr>
              <a:t>STRUCTURED PROFESSIONAL DISCUSSION</a:t>
            </a:r>
          </a:p>
        </p:txBody>
      </p:sp>
      <p:sp>
        <p:nvSpPr>
          <p:cNvPr id="10" name="Rectangle 9">
            <a:extLst>
              <a:ext uri="{FF2B5EF4-FFF2-40B4-BE49-F238E27FC236}">
                <a16:creationId xmlns:a16="http://schemas.microsoft.com/office/drawing/2014/main" id="{E674BA70-15C6-7816-2024-C14EC7EC3DA3}"/>
              </a:ext>
            </a:extLst>
          </p:cNvPr>
          <p:cNvSpPr/>
          <p:nvPr/>
        </p:nvSpPr>
        <p:spPr>
          <a:xfrm>
            <a:off x="7182348" y="2031678"/>
            <a:ext cx="1695297" cy="123255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GB" dirty="0">
                <a:solidFill>
                  <a:srgbClr val="00B398"/>
                </a:solidFill>
              </a:rPr>
              <a:t>REVIEW ELIGIBILITY AND DECISION RE YEAR OF ENTRY</a:t>
            </a:r>
          </a:p>
        </p:txBody>
      </p:sp>
      <p:sp>
        <p:nvSpPr>
          <p:cNvPr id="11" name="Arrow: Right 10">
            <a:extLst>
              <a:ext uri="{FF2B5EF4-FFF2-40B4-BE49-F238E27FC236}">
                <a16:creationId xmlns:a16="http://schemas.microsoft.com/office/drawing/2014/main" id="{BA590E8D-1C14-DA5F-FA08-946CA8E86F94}"/>
              </a:ext>
            </a:extLst>
          </p:cNvPr>
          <p:cNvSpPr/>
          <p:nvPr/>
        </p:nvSpPr>
        <p:spPr>
          <a:xfrm>
            <a:off x="6552264" y="2430744"/>
            <a:ext cx="559495" cy="430887"/>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2" name="Title 1">
            <a:extLst>
              <a:ext uri="{FF2B5EF4-FFF2-40B4-BE49-F238E27FC236}">
                <a16:creationId xmlns:a16="http://schemas.microsoft.com/office/drawing/2014/main" id="{1F9A53BD-0821-BF25-2FEE-855965BB7E9B}"/>
              </a:ext>
            </a:extLst>
          </p:cNvPr>
          <p:cNvSpPr txBox="1">
            <a:spLocks/>
          </p:cNvSpPr>
          <p:nvPr/>
        </p:nvSpPr>
        <p:spPr>
          <a:xfrm>
            <a:off x="3761892" y="4411322"/>
            <a:ext cx="2250300" cy="428253"/>
          </a:xfrm>
          <a:prstGeom prst="rect">
            <a:avLst/>
          </a:prstGeom>
          <a:ln w="12700">
            <a:solidFill>
              <a:schemeClr val="bg1"/>
            </a:solidFill>
            <a:prstDash val="dash"/>
          </a:ln>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200" b="1" dirty="0">
                <a:solidFill>
                  <a:schemeClr val="bg1"/>
                </a:solidFill>
              </a:rPr>
              <a:t>Includes Academic Development Support (if needed)</a:t>
            </a:r>
          </a:p>
        </p:txBody>
      </p:sp>
      <p:sp>
        <p:nvSpPr>
          <p:cNvPr id="13" name="Arrow: Right 12">
            <a:extLst>
              <a:ext uri="{FF2B5EF4-FFF2-40B4-BE49-F238E27FC236}">
                <a16:creationId xmlns:a16="http://schemas.microsoft.com/office/drawing/2014/main" id="{58DB849D-0301-39B5-39CD-5659EBA6E1C8}"/>
              </a:ext>
            </a:extLst>
          </p:cNvPr>
          <p:cNvSpPr/>
          <p:nvPr/>
        </p:nvSpPr>
        <p:spPr>
          <a:xfrm rot="16200000">
            <a:off x="4712920" y="4163542"/>
            <a:ext cx="186995" cy="186191"/>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1801896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7B1857BD-6C9F-440D-9C57-876B8F2A3ED6}"/>
              </a:ext>
            </a:extLst>
          </p:cNvPr>
          <p:cNvSpPr>
            <a:spLocks noGrp="1"/>
          </p:cNvSpPr>
          <p:nvPr>
            <p:ph type="body" sz="quarter" idx="10"/>
          </p:nvPr>
        </p:nvSpPr>
        <p:spPr>
          <a:xfrm>
            <a:off x="1736621" y="209843"/>
            <a:ext cx="5670757" cy="763286"/>
          </a:xfrm>
        </p:spPr>
        <p:txBody>
          <a:bodyPr/>
          <a:lstStyle/>
          <a:p>
            <a:pPr algn="ctr"/>
            <a:r>
              <a:rPr lang="en-GB" sz="2200" dirty="0"/>
              <a:t>Supports Tripartite Agreement</a:t>
            </a:r>
            <a:endParaRPr lang="en-GB" sz="1600" dirty="0">
              <a:solidFill>
                <a:schemeClr val="bg1"/>
              </a:solidFill>
            </a:endParaRPr>
          </a:p>
          <a:p>
            <a:pPr algn="ctr"/>
            <a:r>
              <a:rPr lang="en-GB" sz="1800" dirty="0"/>
              <a:t> </a:t>
            </a:r>
          </a:p>
        </p:txBody>
      </p:sp>
      <p:sp>
        <p:nvSpPr>
          <p:cNvPr id="2" name="Isosceles Triangle 1">
            <a:extLst>
              <a:ext uri="{FF2B5EF4-FFF2-40B4-BE49-F238E27FC236}">
                <a16:creationId xmlns:a16="http://schemas.microsoft.com/office/drawing/2014/main" id="{BA8F7501-4FCD-8870-523A-A9FF216C25EB}"/>
              </a:ext>
            </a:extLst>
          </p:cNvPr>
          <p:cNvSpPr/>
          <p:nvPr/>
        </p:nvSpPr>
        <p:spPr>
          <a:xfrm>
            <a:off x="3266824" y="1555864"/>
            <a:ext cx="2610349" cy="2070276"/>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 name="Rectangle 2">
            <a:extLst>
              <a:ext uri="{FF2B5EF4-FFF2-40B4-BE49-F238E27FC236}">
                <a16:creationId xmlns:a16="http://schemas.microsoft.com/office/drawing/2014/main" id="{3A8E52C2-D11F-6D52-0863-3F28F409420A}"/>
              </a:ext>
            </a:extLst>
          </p:cNvPr>
          <p:cNvSpPr/>
          <p:nvPr/>
        </p:nvSpPr>
        <p:spPr>
          <a:xfrm>
            <a:off x="3761892" y="771510"/>
            <a:ext cx="1620216" cy="6300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400" dirty="0">
                <a:solidFill>
                  <a:srgbClr val="AF1685"/>
                </a:solidFill>
              </a:rPr>
              <a:t>HIGHER EDUCATION INSTITUTE</a:t>
            </a:r>
          </a:p>
        </p:txBody>
      </p:sp>
      <p:sp>
        <p:nvSpPr>
          <p:cNvPr id="5" name="Rectangle 4">
            <a:extLst>
              <a:ext uri="{FF2B5EF4-FFF2-40B4-BE49-F238E27FC236}">
                <a16:creationId xmlns:a16="http://schemas.microsoft.com/office/drawing/2014/main" id="{A7472BB5-3278-12DB-E4A1-21C7EBCFFC2A}"/>
              </a:ext>
            </a:extLst>
          </p:cNvPr>
          <p:cNvSpPr/>
          <p:nvPr/>
        </p:nvSpPr>
        <p:spPr>
          <a:xfrm>
            <a:off x="2141676" y="3741906"/>
            <a:ext cx="1620216" cy="6300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400" dirty="0">
                <a:solidFill>
                  <a:srgbClr val="AF1685"/>
                </a:solidFill>
              </a:rPr>
              <a:t>GRADUATE APPRENTICE EMPLOYER</a:t>
            </a:r>
          </a:p>
        </p:txBody>
      </p:sp>
      <p:sp>
        <p:nvSpPr>
          <p:cNvPr id="7" name="Rectangle 6">
            <a:extLst>
              <a:ext uri="{FF2B5EF4-FFF2-40B4-BE49-F238E27FC236}">
                <a16:creationId xmlns:a16="http://schemas.microsoft.com/office/drawing/2014/main" id="{2A7C740D-6A73-9AC9-4D7E-3EC490CDB1AC}"/>
              </a:ext>
            </a:extLst>
          </p:cNvPr>
          <p:cNvSpPr/>
          <p:nvPr/>
        </p:nvSpPr>
        <p:spPr>
          <a:xfrm>
            <a:off x="5382108" y="3741906"/>
            <a:ext cx="1620216" cy="6300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400" dirty="0">
                <a:solidFill>
                  <a:srgbClr val="AF1685"/>
                </a:solidFill>
              </a:rPr>
              <a:t>(POTENTIAL) GRADUATE APPRENTICE</a:t>
            </a:r>
          </a:p>
        </p:txBody>
      </p:sp>
      <p:sp>
        <p:nvSpPr>
          <p:cNvPr id="8" name="Arrow: Right 7">
            <a:extLst>
              <a:ext uri="{FF2B5EF4-FFF2-40B4-BE49-F238E27FC236}">
                <a16:creationId xmlns:a16="http://schemas.microsoft.com/office/drawing/2014/main" id="{8C8D1BE7-C144-E95F-9430-87B81CCDBCFF}"/>
              </a:ext>
            </a:extLst>
          </p:cNvPr>
          <p:cNvSpPr/>
          <p:nvPr/>
        </p:nvSpPr>
        <p:spPr>
          <a:xfrm rot="16200000">
            <a:off x="4121939" y="1998749"/>
            <a:ext cx="900120" cy="405053"/>
          </a:xfrm>
          <a:prstGeom prst="rightArrow">
            <a:avLst/>
          </a:prstGeom>
          <a:solidFill>
            <a:srgbClr val="AF1685"/>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9" name="Arrow: Right 8">
            <a:extLst>
              <a:ext uri="{FF2B5EF4-FFF2-40B4-BE49-F238E27FC236}">
                <a16:creationId xmlns:a16="http://schemas.microsoft.com/office/drawing/2014/main" id="{A373D084-9BED-61D4-A02C-AE2A7F8961C4}"/>
              </a:ext>
            </a:extLst>
          </p:cNvPr>
          <p:cNvSpPr/>
          <p:nvPr/>
        </p:nvSpPr>
        <p:spPr>
          <a:xfrm rot="8832170">
            <a:off x="3478427" y="3056735"/>
            <a:ext cx="836784" cy="446608"/>
          </a:xfrm>
          <a:prstGeom prst="rightArrow">
            <a:avLst>
              <a:gd name="adj1" fmla="val 49999"/>
              <a:gd name="adj2" fmla="val 50000"/>
            </a:avLst>
          </a:prstGeom>
          <a:solidFill>
            <a:srgbClr val="AF1685"/>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1" name="Arrow: Right 10">
            <a:extLst>
              <a:ext uri="{FF2B5EF4-FFF2-40B4-BE49-F238E27FC236}">
                <a16:creationId xmlns:a16="http://schemas.microsoft.com/office/drawing/2014/main" id="{4D472A09-722E-85F6-BD8E-5EAD2B047272}"/>
              </a:ext>
            </a:extLst>
          </p:cNvPr>
          <p:cNvSpPr/>
          <p:nvPr/>
        </p:nvSpPr>
        <p:spPr>
          <a:xfrm rot="2066988">
            <a:off x="4827469" y="3039900"/>
            <a:ext cx="836784" cy="446608"/>
          </a:xfrm>
          <a:prstGeom prst="rightArrow">
            <a:avLst>
              <a:gd name="adj1" fmla="val 49999"/>
              <a:gd name="adj2" fmla="val 50000"/>
            </a:avLst>
          </a:prstGeom>
          <a:solidFill>
            <a:srgbClr val="AF1685"/>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3559305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1448" y="321450"/>
            <a:ext cx="4572000" cy="3693319"/>
          </a:xfrm>
          <a:prstGeom prst="rect">
            <a:avLst/>
          </a:prstGeom>
        </p:spPr>
        <p:txBody>
          <a:bodyPr>
            <a:spAutoFit/>
          </a:bodyPr>
          <a:lstStyle/>
          <a:p>
            <a:r>
              <a:rPr lang="en-US" b="1" dirty="0">
                <a:solidFill>
                  <a:schemeClr val="bg1"/>
                </a:solidFill>
              </a:rPr>
              <a:t>The GCU business development and strategic focus for the university is: </a:t>
            </a:r>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GB" dirty="0"/>
          </a:p>
        </p:txBody>
      </p:sp>
      <p:sp>
        <p:nvSpPr>
          <p:cNvPr id="3" name="TextBox 2"/>
          <p:cNvSpPr txBox="1"/>
          <p:nvPr/>
        </p:nvSpPr>
        <p:spPr>
          <a:xfrm>
            <a:off x="2051664" y="1041546"/>
            <a:ext cx="2605122" cy="3416320"/>
          </a:xfrm>
          <a:prstGeom prst="rect">
            <a:avLst/>
          </a:prstGeom>
          <a:noFill/>
        </p:spPr>
        <p:txBody>
          <a:bodyPr wrap="square" rtlCol="0">
            <a:spAutoFit/>
          </a:bodyPr>
          <a:lstStyle/>
          <a:p>
            <a:r>
              <a:rPr lang="en-US" dirty="0">
                <a:solidFill>
                  <a:schemeClr val="bg1"/>
                </a:solidFill>
              </a:rPr>
              <a:t>Delivering growth aligned with the mission and vision</a:t>
            </a:r>
          </a:p>
          <a:p>
            <a:br>
              <a:rPr lang="en-US" dirty="0">
                <a:solidFill>
                  <a:schemeClr val="bg1"/>
                </a:solidFill>
              </a:rPr>
            </a:br>
            <a:r>
              <a:rPr lang="en-US" dirty="0">
                <a:solidFill>
                  <a:schemeClr val="bg1"/>
                </a:solidFill>
              </a:rPr>
              <a:t>Market driven &amp; client facing</a:t>
            </a:r>
          </a:p>
          <a:p>
            <a:endParaRPr lang="en-US" dirty="0">
              <a:solidFill>
                <a:schemeClr val="bg1"/>
              </a:solidFill>
            </a:endParaRPr>
          </a:p>
          <a:p>
            <a:r>
              <a:rPr lang="en-US" dirty="0">
                <a:solidFill>
                  <a:schemeClr val="bg1"/>
                </a:solidFill>
              </a:rPr>
              <a:t>Creative, adaptable, flexible and responsive</a:t>
            </a:r>
          </a:p>
          <a:p>
            <a:endParaRPr lang="en-US" dirty="0">
              <a:solidFill>
                <a:schemeClr val="bg1"/>
              </a:solidFill>
            </a:endParaRPr>
          </a:p>
          <a:p>
            <a:r>
              <a:rPr lang="en-US" dirty="0">
                <a:solidFill>
                  <a:schemeClr val="bg1"/>
                </a:solidFill>
              </a:rPr>
              <a:t>Relationship focused &amp; partnership focused</a:t>
            </a:r>
          </a:p>
        </p:txBody>
      </p:sp>
      <p:pic>
        <p:nvPicPr>
          <p:cNvPr id="4" name="Picture 3">
            <a:extLst>
              <a:ext uri="{FF2B5EF4-FFF2-40B4-BE49-F238E27FC236}">
                <a16:creationId xmlns:a16="http://schemas.microsoft.com/office/drawing/2014/main" id="{44A2F58D-F7B8-4A53-9AF1-FFC9B45A18F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03448" y="1158224"/>
            <a:ext cx="3581949" cy="3078093"/>
          </a:xfrm>
          <a:prstGeom prst="rect">
            <a:avLst/>
          </a:prstGeom>
        </p:spPr>
      </p:pic>
    </p:spTree>
    <p:extLst>
      <p:ext uri="{BB962C8B-B14F-4D97-AF65-F5344CB8AC3E}">
        <p14:creationId xmlns:p14="http://schemas.microsoft.com/office/powerpoint/2010/main" val="3759769829"/>
      </p:ext>
    </p:extLst>
  </p:cSld>
  <p:clrMapOvr>
    <a:masterClrMapping/>
  </p:clrMapOvr>
</p:sld>
</file>

<file path=ppt/theme/theme1.xml><?xml version="1.0" encoding="utf-8"?>
<a:theme xmlns:a="http://schemas.openxmlformats.org/drawingml/2006/main" name="Fr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ection Divider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lides">
  <a:themeElements>
    <a:clrScheme name="GCU">
      <a:dk1>
        <a:sysClr val="windowText" lastClr="000000"/>
      </a:dk1>
      <a:lt1>
        <a:srgbClr val="FFFFFF"/>
      </a:lt1>
      <a:dk2>
        <a:srgbClr val="006CB4"/>
      </a:dk2>
      <a:lt2>
        <a:srgbClr val="EFEEED"/>
      </a:lt2>
      <a:accent1>
        <a:srgbClr val="0092BC"/>
      </a:accent1>
      <a:accent2>
        <a:srgbClr val="64A70B"/>
      </a:accent2>
      <a:accent3>
        <a:srgbClr val="AA0061"/>
      </a:accent3>
      <a:accent4>
        <a:srgbClr val="642667"/>
      </a:accent4>
      <a:accent5>
        <a:srgbClr val="B5BD00"/>
      </a:accent5>
      <a:accent6>
        <a:srgbClr val="00A9E0"/>
      </a:accent6>
      <a:hlink>
        <a:srgbClr val="64A70B"/>
      </a:hlink>
      <a:folHlink>
        <a:srgbClr val="DAAA00"/>
      </a:folHlink>
    </a:clrScheme>
    <a:fontScheme name="GC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GCU Template v8</Template>
  <TotalTime>0</TotalTime>
  <Words>519</Words>
  <Application>Microsoft Office PowerPoint</Application>
  <PresentationFormat>On-screen Show (16:9)</PresentationFormat>
  <Paragraphs>75</Paragraphs>
  <Slides>10</Slides>
  <Notes>0</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10</vt:i4>
      </vt:variant>
    </vt:vector>
  </HeadingPairs>
  <TitlesOfParts>
    <vt:vector size="15" baseType="lpstr">
      <vt:lpstr>Arial</vt:lpstr>
      <vt:lpstr>Calibri</vt:lpstr>
      <vt:lpstr>Frame</vt:lpstr>
      <vt:lpstr>Section Dividers</vt:lpstr>
      <vt:lpstr>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 experience deserves credit: RPL processes in practice</dc:title>
  <dc:creator>Marty Wright, Academic Head of School, Work Based Education, Glasgow Caledonian University, Alen MacKinlay, Associate Academic Registrar, Glasgow Caledonian University, Shariq Sheik, Lecturer and Programme Leader, Graduate Apprenticeship in Business Management, Glasgow Caledonian University</dc:creator>
  <cp:lastModifiedBy/>
  <cp:revision>1</cp:revision>
  <dcterms:created xsi:type="dcterms:W3CDTF">2022-08-10T08:43:22Z</dcterms:created>
  <dcterms:modified xsi:type="dcterms:W3CDTF">2022-08-10T08:43:34Z</dcterms:modified>
</cp:coreProperties>
</file>