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264" r:id="rId2"/>
    <p:sldId id="283" r:id="rId3"/>
    <p:sldId id="28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C3836F-745E-453A-9368-CDA841B40877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E33762-6E54-40C9-A364-B024B6CF2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256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7375E9-DBAB-474A-828C-8113DC2C5B16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092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7375E9-DBAB-474A-828C-8113DC2C5B16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779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7375E9-DBAB-474A-828C-8113DC2C5B16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783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86EA3-1796-4713-9773-DADEE1483F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A19678-F338-4F87-92C9-D31DA32892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C26DB-1B9D-4786-8B17-68F6E8D9C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B92C-AF0A-4B28-84A3-D5792A1B9116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21B97C-E78E-4B7A-82F5-1547912E8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FB0B6-645D-4074-88A5-CCAE73995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4177B-14D1-40C7-8684-25AB1A7D6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695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D8C02-53D2-430B-BE67-2F7903060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496283-AEFD-4CA5-B0DC-BC7107C08D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36B4E-819D-4A46-AE58-85371CADE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B92C-AF0A-4B28-84A3-D5792A1B9116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D6510-85B6-4FEE-AA64-24166C5B9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518CE7-91B0-4E72-B03B-501DEF339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4177B-14D1-40C7-8684-25AB1A7D6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143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666450-31EC-4CB7-B653-7EA898E981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51053C-2DC3-4525-9675-C5B0DA1507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9F5810-DD81-42A6-95FB-5DAA6F87F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B92C-AF0A-4B28-84A3-D5792A1B9116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CBA26-3FF1-4D9F-ADDA-7500DF1A2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E8FCE1-BF2B-4550-9743-010117229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4177B-14D1-40C7-8684-25AB1A7D6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242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Logo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57146" y="5944160"/>
            <a:ext cx="2862021" cy="860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58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2636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E454A-8F4F-45DA-BF00-9EFA58644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F3AE9-0103-4BD2-AB39-81AFD75D9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22D5C-74E0-4A92-9C01-11B49D033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B92C-AF0A-4B28-84A3-D5792A1B9116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B7A16C-312F-462A-A07B-94C31EE20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171D7C-C825-4227-ADB9-0090A46AE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4177B-14D1-40C7-8684-25AB1A7D6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02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5E7D0-C13E-4477-8315-79D9F91D0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C3364-3BFB-46AD-9B1B-2E7CA1053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7F2B5F-DE74-4FFA-B3BF-279E9A176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B92C-AF0A-4B28-84A3-D5792A1B9116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9D670-FCDA-4421-9546-29D2A140B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AB0A5-EC71-4561-9946-A158FF7E5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4177B-14D1-40C7-8684-25AB1A7D6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5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654D4-88C0-4E56-8E67-2009F0250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B2E14-E046-43EF-B134-78EF031429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1D465B-44B6-4A29-9BC4-EBD42F2918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53D6A8-87AE-444E-81E7-1ED65FE0E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B92C-AF0A-4B28-84A3-D5792A1B9116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FD8F2E-6117-4CD1-BAE1-2298B6046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0A2F6C-3C4A-4E0C-BB9E-6DC997527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4177B-14D1-40C7-8684-25AB1A7D6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039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7A2C5-4D4B-416E-A8FC-446A3771C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B964FD-7F63-4F1C-9C44-ED7D76B832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E1044B-D7E5-4A60-ACFF-E1AA0E57F7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1D609F-CABB-44CF-B69E-F1C5DFE084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9E1C6F-724D-49C7-8C82-DCC80838C1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4E1B67-5CAE-448E-AE4D-499614F48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B92C-AF0A-4B28-84A3-D5792A1B9116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4832C7-166C-4B14-858B-1FC1C87FD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66B253-7D7F-478B-A26E-E311FEF0E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4177B-14D1-40C7-8684-25AB1A7D6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027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5E28D-5016-4BD8-B73C-8D1A8A6C6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86CD67-BBE6-4321-9696-1FD0B7A59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B92C-AF0A-4B28-84A3-D5792A1B9116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DA1116-9B96-4005-93D2-20D43BC98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B3505D-7EEA-4FF1-8CC3-158F576BE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4177B-14D1-40C7-8684-25AB1A7D6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765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7046D1-1EA7-4125-866D-2D15129C2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B92C-AF0A-4B28-84A3-D5792A1B9116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A470B9-6357-4B8A-B857-1D191AD50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AC5F11-2FB1-466E-9CA2-82733A4D7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4177B-14D1-40C7-8684-25AB1A7D6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997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5CB0C-73D9-4FD1-9FA0-75C60E980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14F8F-10DF-42BB-8AA7-89DA25D02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FBFAC9-9D4B-4093-8039-A5818F39B5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D084E3-B366-4F12-B65A-450283CE4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B92C-AF0A-4B28-84A3-D5792A1B9116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F83EB3-BF3C-4A8D-97A5-2A1E3D2D8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81B6D6-ADE0-47EC-84EF-F98A01294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4177B-14D1-40C7-8684-25AB1A7D6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738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CF0F7-239F-4D2A-92AF-881404747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DBCFE5-E250-47D8-8D69-EB0C5478FC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5DA632-765A-46C9-B48D-0AD853BAA2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3131EA-307A-431E-93DB-33B358159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B92C-AF0A-4B28-84A3-D5792A1B9116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AB84BB-880B-451E-A00B-F5D9966D5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EFF369-E8BE-4392-AEA4-F5C3FFCB3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4177B-14D1-40C7-8684-25AB1A7D6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114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174764-A762-4D15-B0CD-C494FD0C6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BE6B4-D1ED-4BCD-8E84-874BF823F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23445-66EF-4EE1-A1BF-D1E626C407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2B92C-AF0A-4B28-84A3-D5792A1B9116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6CDF08-292E-44AF-8433-BF0E659D97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84EAC-4AD1-4A82-B199-B90086764D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4177B-14D1-40C7-8684-25AB1A7D6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865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1" descr="Picture of student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5" y="2117"/>
            <a:ext cx="4509703" cy="6858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897968" y="1022351"/>
            <a:ext cx="7294033" cy="1189567"/>
          </a:xfrm>
          <a:prstGeom prst="rect">
            <a:avLst/>
          </a:prstGeom>
        </p:spPr>
        <p:txBody>
          <a:bodyPr/>
          <a:lstStyle/>
          <a:p>
            <a:r>
              <a:rPr lang="en-GB" sz="3467" dirty="0">
                <a:solidFill>
                  <a:srgbClr val="873299"/>
                </a:solidFill>
              </a:rPr>
              <a:t>Developing a Tertiary Quality Framework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"/>
          <a:stretch/>
        </p:blipFill>
        <p:spPr>
          <a:xfrm>
            <a:off x="0" y="3759072"/>
            <a:ext cx="3810000" cy="3100307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 bwMode="auto">
          <a:xfrm>
            <a:off x="5021791" y="2166848"/>
            <a:ext cx="398826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AF1F6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501589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32" y="863602"/>
            <a:ext cx="12183736" cy="5994399"/>
          </a:xfrm>
          <a:prstGeom prst="rect">
            <a:avLst/>
          </a:prstGeom>
          <a:solidFill>
            <a:srgbClr val="873299">
              <a:alpha val="60000"/>
            </a:srgbClr>
          </a:solidFill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58309" y="5942972"/>
            <a:ext cx="2880000" cy="86393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"/>
          <a:stretch/>
        </p:blipFill>
        <p:spPr>
          <a:xfrm>
            <a:off x="0" y="3759072"/>
            <a:ext cx="3810000" cy="310030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2701"/>
            <a:ext cx="8297333" cy="656167"/>
          </a:xfrm>
          <a:prstGeom prst="rect">
            <a:avLst/>
          </a:prstGeom>
        </p:spPr>
        <p:txBody>
          <a:bodyPr/>
          <a:lstStyle/>
          <a:p>
            <a:r>
              <a:rPr lang="en-GB" sz="3467" b="1" dirty="0">
                <a:solidFill>
                  <a:srgbClr val="873299"/>
                </a:solidFill>
              </a:rPr>
              <a:t>Task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131883" y="672348"/>
            <a:ext cx="398826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AF1F6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itle 2"/>
          <p:cNvSpPr txBox="1">
            <a:spLocks/>
          </p:cNvSpPr>
          <p:nvPr/>
        </p:nvSpPr>
        <p:spPr bwMode="auto">
          <a:xfrm>
            <a:off x="203200" y="1131993"/>
            <a:ext cx="11785600" cy="4103738"/>
          </a:xfrm>
          <a:prstGeom prst="rect">
            <a:avLst/>
          </a:prstGeom>
          <a:solidFill>
            <a:srgbClr val="F2EEF4">
              <a:alpha val="87843"/>
            </a:srgbClr>
          </a:solidFill>
          <a:ln>
            <a:noFill/>
          </a:ln>
          <a:effectLst/>
        </p:spPr>
        <p:txBody>
          <a:bodyPr vert="horz" wrap="square" lIns="121909" tIns="60953" rIns="121909" bIns="60953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Garamond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Garamond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Garamond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Garamond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Garamond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Garamond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Garamond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r>
              <a:rPr lang="en-GB" sz="2400" b="0" kern="0" dirty="0">
                <a:solidFill>
                  <a:schemeClr val="accent1">
                    <a:lumMod val="50000"/>
                  </a:schemeClr>
                </a:solidFill>
              </a:rPr>
              <a:t>SFC Review of Coherent Provision and Sustainability said:</a:t>
            </a:r>
            <a:endParaRPr lang="en-US" sz="2400" b="0" kern="0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US" sz="2400" b="0" kern="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“</a:t>
            </a:r>
            <a:r>
              <a:rPr lang="en-US" sz="2400" i="1" kern="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We recommend the development of a single framework for quality for colleges and</a:t>
            </a:r>
          </a:p>
          <a:p>
            <a:pPr lvl="1"/>
            <a:r>
              <a:rPr lang="en-US" sz="2400" i="1" kern="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universities</a:t>
            </a:r>
            <a:r>
              <a:rPr lang="en-US" sz="2400" b="0" kern="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, to uphold academic standards and secure enhancement of the learning</a:t>
            </a:r>
          </a:p>
          <a:p>
            <a:pPr lvl="1"/>
            <a:r>
              <a:rPr lang="en-US" sz="2400" b="0" kern="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experience of students. This framework should have at its heart making Scotland the</a:t>
            </a:r>
          </a:p>
          <a:p>
            <a:pPr lvl="1"/>
            <a:r>
              <a:rPr lang="en-US" sz="2400" b="0" kern="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best place to be a student within a college or university and sharing good practice across tertiary education.”</a:t>
            </a:r>
            <a:endParaRPr lang="en-GB" sz="2400" b="0" kern="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endParaRPr lang="en-US" sz="2400" b="0" kern="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b="0" kern="0" dirty="0">
                <a:solidFill>
                  <a:schemeClr val="accent1">
                    <a:lumMod val="50000"/>
                  </a:schemeClr>
                </a:solidFill>
              </a:rPr>
              <a:t>Scottish Government responded asking :</a:t>
            </a:r>
          </a:p>
          <a:p>
            <a:pPr lvl="1"/>
            <a:r>
              <a:rPr lang="en-US" sz="2400" b="0" kern="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“…… for SFC </a:t>
            </a:r>
            <a:r>
              <a:rPr lang="en-US" sz="2400" i="1" kern="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to explore options for a single quality assurance and enhancement framework </a:t>
            </a:r>
            <a:r>
              <a:rPr lang="en-US" sz="2400" b="0" kern="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for tertiary education.”</a:t>
            </a:r>
          </a:p>
          <a:p>
            <a:endParaRPr lang="en-US" sz="1867" b="0" kern="0" dirty="0">
              <a:solidFill>
                <a:schemeClr val="accent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89502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3706285" y="1"/>
            <a:ext cx="8485716" cy="656167"/>
          </a:xfrm>
          <a:prstGeom prst="rect">
            <a:avLst/>
          </a:prstGeom>
          <a:ln w="3175"/>
        </p:spPr>
        <p:txBody>
          <a:bodyPr/>
          <a:lstStyle/>
          <a:p>
            <a:r>
              <a:rPr lang="en-GB" sz="3467" b="1" dirty="0">
                <a:solidFill>
                  <a:srgbClr val="873299"/>
                </a:solidFill>
              </a:rPr>
              <a:t>What do we need to know?</a:t>
            </a:r>
          </a:p>
        </p:txBody>
      </p:sp>
      <p:pic>
        <p:nvPicPr>
          <p:cNvPr id="2" name="Picture Placeholder 1"/>
          <p:cNvPicPr>
            <a:picLocks noGrp="1" noChangeAspect="1"/>
          </p:cNvPicPr>
          <p:nvPr>
            <p:ph type="pic" idx="429496729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0"/>
            <a:ext cx="3663951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itle 2"/>
          <p:cNvSpPr txBox="1">
            <a:spLocks/>
          </p:cNvSpPr>
          <p:nvPr/>
        </p:nvSpPr>
        <p:spPr bwMode="auto">
          <a:xfrm>
            <a:off x="3855093" y="703862"/>
            <a:ext cx="8108307" cy="512972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21909" tIns="60953" rIns="121909" bIns="60953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Garamond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Garamond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Garamond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Garamond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Garamond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Garamond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Garamond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endParaRPr lang="en-US" sz="2400" b="0" kern="0" dirty="0">
              <a:solidFill>
                <a:schemeClr val="accent6"/>
              </a:solidFill>
            </a:endParaRP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chemeClr val="accent1">
                    <a:lumMod val="75000"/>
                  </a:schemeClr>
                </a:solidFill>
              </a:rPr>
              <a:t>What are the strengths of our current approaches to quality?</a:t>
            </a:r>
          </a:p>
          <a:p>
            <a:endParaRPr lang="en-US" sz="2400" kern="0" dirty="0">
              <a:solidFill>
                <a:schemeClr val="accent1">
                  <a:lumMod val="75000"/>
                </a:schemeClr>
              </a:solidFill>
            </a:endParaRP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sz="2400" kern="0">
                <a:solidFill>
                  <a:schemeClr val="accent1">
                    <a:lumMod val="75000"/>
                  </a:schemeClr>
                </a:solidFill>
              </a:rPr>
              <a:t>Are there distinct characteristics of each of our sectors? 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endParaRPr lang="en-US" sz="2400" kern="0">
              <a:solidFill>
                <a:schemeClr val="accent1">
                  <a:lumMod val="75000"/>
                </a:schemeClr>
              </a:solidFill>
            </a:endParaRP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chemeClr val="accent1">
                    <a:lumMod val="75000"/>
                  </a:schemeClr>
                </a:solidFill>
              </a:rPr>
              <a:t>How do students know their learning is good?</a:t>
            </a:r>
          </a:p>
          <a:p>
            <a:endParaRPr lang="en-US" sz="2400" kern="0" dirty="0">
              <a:solidFill>
                <a:schemeClr val="accent1">
                  <a:lumMod val="75000"/>
                </a:schemeClr>
              </a:solidFill>
            </a:endParaRP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chemeClr val="accent1">
                    <a:lumMod val="75000"/>
                  </a:schemeClr>
                </a:solidFill>
              </a:rPr>
              <a:t>Why should we sign up to a tertiary approach to quality?</a:t>
            </a:r>
          </a:p>
          <a:p>
            <a:endParaRPr lang="en-US" sz="2400" kern="0" dirty="0">
              <a:solidFill>
                <a:schemeClr val="accent1">
                  <a:lumMod val="75000"/>
                </a:schemeClr>
              </a:solidFill>
            </a:endParaRP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chemeClr val="accent1">
                    <a:lumMod val="75000"/>
                  </a:schemeClr>
                </a:solidFill>
              </a:rPr>
              <a:t>What does this mean for practitioners?</a:t>
            </a:r>
          </a:p>
          <a:p>
            <a:endParaRPr lang="en-US" sz="2400" kern="0" dirty="0">
              <a:solidFill>
                <a:schemeClr val="accent1">
                  <a:lumMod val="75000"/>
                </a:schemeClr>
              </a:solidFill>
            </a:endParaRP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chemeClr val="accent1">
                    <a:lumMod val="75000"/>
                  </a:schemeClr>
                </a:solidFill>
              </a:rPr>
              <a:t>How can we strengthen public understanding?</a:t>
            </a:r>
          </a:p>
          <a:p>
            <a:endParaRPr lang="en-US" sz="1867" b="0" kern="0" dirty="0">
              <a:solidFill>
                <a:schemeClr val="accent6"/>
              </a:solidFill>
            </a:endParaRPr>
          </a:p>
          <a:p>
            <a:endParaRPr lang="en-US" sz="1867" b="0" kern="0" dirty="0">
              <a:solidFill>
                <a:schemeClr val="accent6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"/>
          <a:stretch/>
        </p:blipFill>
        <p:spPr>
          <a:xfrm>
            <a:off x="0" y="3759072"/>
            <a:ext cx="3810000" cy="3100307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 bwMode="auto">
          <a:xfrm>
            <a:off x="3855094" y="652063"/>
            <a:ext cx="398826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AF1F6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36758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</Words>
  <Application>Microsoft Office PowerPoint</Application>
  <PresentationFormat>Widescreen</PresentationFormat>
  <Paragraphs>26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Developing a Tertiary Quality Framework</vt:lpstr>
      <vt:lpstr>Task</vt:lpstr>
      <vt:lpstr>What do we need to know?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a Tertiary Quality Framework, what do we need to know?</dc:title>
  <dc:creator>Simon Hewitt, Principal, Dundee and Angus College, Kathryn O’Loan, Assistant Director, Learning and Quality, Scottish Funding Council, Professor Clare Peddie, Vice-Principal Education (Proctor), University of St. Andrews and Enhancement Theme</dc:creator>
  <cp:lastModifiedBy/>
  <cp:revision>1</cp:revision>
  <dcterms:created xsi:type="dcterms:W3CDTF">2022-08-10T08:41:18Z</dcterms:created>
  <dcterms:modified xsi:type="dcterms:W3CDTF">2022-08-10T08:41:32Z</dcterms:modified>
</cp:coreProperties>
</file>