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  <p:sldMasterId id="2147483648" r:id="rId2"/>
  </p:sldMasterIdLst>
  <p:notesMasterIdLst>
    <p:notesMasterId r:id="rId11"/>
  </p:notesMasterIdLst>
  <p:sldIdLst>
    <p:sldId id="292" r:id="rId3"/>
    <p:sldId id="280" r:id="rId4"/>
    <p:sldId id="281" r:id="rId5"/>
    <p:sldId id="287" r:id="rId6"/>
    <p:sldId id="288" r:id="rId7"/>
    <p:sldId id="290" r:id="rId8"/>
    <p:sldId id="289" r:id="rId9"/>
    <p:sldId id="285" r:id="rId10"/>
  </p:sldIdLst>
  <p:sldSz cx="12192000" cy="6858000"/>
  <p:notesSz cx="6858000" cy="9144000"/>
  <p:defaultTextStyle>
    <a:lvl1pPr>
      <a:defRPr>
        <a:latin typeface="DengXian"/>
        <a:ea typeface="DengXian"/>
        <a:cs typeface="DengXian"/>
        <a:sym typeface="DengXian"/>
      </a:defRPr>
    </a:lvl1pPr>
    <a:lvl2pPr indent="457200">
      <a:defRPr>
        <a:latin typeface="DengXian"/>
        <a:ea typeface="DengXian"/>
        <a:cs typeface="DengXian"/>
        <a:sym typeface="DengXian"/>
      </a:defRPr>
    </a:lvl2pPr>
    <a:lvl3pPr indent="914400">
      <a:defRPr>
        <a:latin typeface="DengXian"/>
        <a:ea typeface="DengXian"/>
        <a:cs typeface="DengXian"/>
        <a:sym typeface="DengXian"/>
      </a:defRPr>
    </a:lvl3pPr>
    <a:lvl4pPr indent="1371600">
      <a:defRPr>
        <a:latin typeface="DengXian"/>
        <a:ea typeface="DengXian"/>
        <a:cs typeface="DengXian"/>
        <a:sym typeface="DengXian"/>
      </a:defRPr>
    </a:lvl4pPr>
    <a:lvl5pPr indent="1828800">
      <a:defRPr>
        <a:latin typeface="DengXian"/>
        <a:ea typeface="DengXian"/>
        <a:cs typeface="DengXian"/>
        <a:sym typeface="DengXian"/>
      </a:defRPr>
    </a:lvl5pPr>
    <a:lvl6pPr indent="2286000">
      <a:defRPr>
        <a:latin typeface="DengXian"/>
        <a:ea typeface="DengXian"/>
        <a:cs typeface="DengXian"/>
        <a:sym typeface="DengXian"/>
      </a:defRPr>
    </a:lvl6pPr>
    <a:lvl7pPr indent="2743200">
      <a:defRPr>
        <a:latin typeface="DengXian"/>
        <a:ea typeface="DengXian"/>
        <a:cs typeface="DengXian"/>
        <a:sym typeface="DengXian"/>
      </a:defRPr>
    </a:lvl7pPr>
    <a:lvl8pPr indent="3200400">
      <a:defRPr>
        <a:latin typeface="DengXian"/>
        <a:ea typeface="DengXian"/>
        <a:cs typeface="DengXian"/>
        <a:sym typeface="DengXian"/>
      </a:defRPr>
    </a:lvl8pPr>
    <a:lvl9pPr indent="3657600">
      <a:defRPr>
        <a:latin typeface="DengXian"/>
        <a:ea typeface="DengXian"/>
        <a:cs typeface="DengXian"/>
        <a:sym typeface="DengXi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560"/>
    <a:srgbClr val="000D44"/>
    <a:srgbClr val="0476AC"/>
    <a:srgbClr val="59585E"/>
    <a:srgbClr val="557C79"/>
    <a:srgbClr val="007196"/>
    <a:srgbClr val="535353"/>
    <a:srgbClr val="4C6087"/>
    <a:srgbClr val="3D3C3C"/>
    <a:srgbClr val="C054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BA193A-2AB7-1BA0-FB91-E2786F4A24F8}" v="7" dt="2022-06-02T11:13:27.355"/>
    <p1510:client id="{FD47B637-6469-78D1-E95E-23A5295DDB6B}" v="62" dt="2022-06-06T14:51:49.26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DengXian"/>
          <a:ea typeface="DengXian"/>
          <a:cs typeface="DengXi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1151" autoAdjust="0"/>
  </p:normalViewPr>
  <p:slideViewPr>
    <p:cSldViewPr snapToGrid="0" snapToObjects="1">
      <p:cViewPr varScale="1">
        <p:scale>
          <a:sx n="71" d="100"/>
          <a:sy n="71" d="100"/>
        </p:scale>
        <p:origin x="1663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01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85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628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18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5090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977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835095"/>
            <a:ext cx="10515600" cy="2308155"/>
          </a:xfrm>
        </p:spPr>
        <p:txBody>
          <a:bodyPr anchor="b"/>
          <a:lstStyle>
            <a:lvl1pPr algn="ctr">
              <a:defRPr sz="6000"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4751"/>
            <a:ext cx="10515600" cy="1500187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rgbClr val="53535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2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047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D24DD3BE-F401-4843-9508-A7A2F0FF57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rgbClr val="047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1C40C2-3CEE-E047-A73B-DE2F76E2A1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648" y="5970394"/>
            <a:ext cx="1664009" cy="56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66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rgbClr val="0476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721E4-BC1E-A446-81DE-DF36861E3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38" y="5854348"/>
            <a:ext cx="2035718" cy="8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08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6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73"/>
          <p:cNvSpPr/>
          <p:nvPr userDrawn="1"/>
        </p:nvSpPr>
        <p:spPr>
          <a:xfrm>
            <a:off x="547575" y="4380707"/>
            <a:ext cx="10515601" cy="12419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 algn="l">
              <a:lnSpc>
                <a:spcPct val="90000"/>
              </a:lnSpc>
            </a:pPr>
            <a:r>
              <a:rPr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© The Quality Assurance Agency for Higher Education </a:t>
            </a:r>
            <a:r>
              <a:rPr lang="en-GB"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2020</a:t>
            </a:r>
            <a:endParaRPr sz="1600" dirty="0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lnSpc>
                <a:spcPct val="90000"/>
              </a:lnSpc>
            </a:pPr>
            <a:r>
              <a:rPr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Registered charity numbers 1062746 and SC037786</a:t>
            </a:r>
          </a:p>
          <a:p>
            <a:pPr lvl="0" algn="l">
              <a:lnSpc>
                <a:spcPct val="90000"/>
              </a:lnSpc>
            </a:pPr>
            <a:r>
              <a:rPr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www.</a:t>
            </a:r>
            <a:r>
              <a:rPr lang="en-GB" sz="1600" dirty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enhancementthemes.ac.uk</a:t>
            </a:r>
            <a:endParaRPr sz="1600" dirty="0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2ACA1F5-B945-436C-8BCC-A6C81499FC91}"/>
              </a:ext>
            </a:extLst>
          </p:cNvPr>
          <p:cNvSpPr txBox="1">
            <a:spLocks/>
          </p:cNvSpPr>
          <p:nvPr userDrawn="1"/>
        </p:nvSpPr>
        <p:spPr>
          <a:xfrm>
            <a:off x="1159834" y="2489731"/>
            <a:ext cx="7920037" cy="1800225"/>
          </a:xfrm>
          <a:prstGeom prst="rect">
            <a:avLst/>
          </a:prstGeom>
        </p:spPr>
        <p:txBody>
          <a:bodyPr>
            <a:noAutofit/>
          </a:bodyPr>
          <a:lstStyle>
            <a:lvl1pPr>
              <a:buNone/>
              <a:defRPr baseline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</a:rPr>
              <a:t>www.enhancementthemes.ac.uk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600" baseline="30000" dirty="0">
              <a:solidFill>
                <a:srgbClr val="535353"/>
              </a:solidFill>
              <a:latin typeface="Arial" charset="0"/>
              <a:ea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</a:rPr>
              <a:t>ARCadmin@qaa.ac.uk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600" baseline="30000" dirty="0">
              <a:solidFill>
                <a:srgbClr val="535353"/>
              </a:solidFill>
              <a:latin typeface="Arial" charset="0"/>
              <a:ea typeface="Arial" charset="0"/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aseline="30000" dirty="0">
                <a:solidFill>
                  <a:srgbClr val="535353"/>
                </a:solidFill>
                <a:latin typeface="Arial" charset="0"/>
                <a:ea typeface="Arial" charset="0"/>
                <a:cs typeface="Arial" charset="0"/>
              </a:rPr>
              <a:t>+44 (0) 1415 723420</a:t>
            </a:r>
          </a:p>
        </p:txBody>
      </p:sp>
      <p:pic>
        <p:nvPicPr>
          <p:cNvPr id="15" name="Picture 14" descr="Call.png">
            <a:extLst>
              <a:ext uri="{FF2B5EF4-FFF2-40B4-BE49-F238E27FC236}">
                <a16:creationId xmlns:a16="http://schemas.microsoft.com/office/drawing/2014/main" id="{014ED9D6-7E32-4FD3-9F50-80CFA44A06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575" y="3773415"/>
            <a:ext cx="525462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all.png">
            <a:extLst>
              <a:ext uri="{FF2B5EF4-FFF2-40B4-BE49-F238E27FC236}">
                <a16:creationId xmlns:a16="http://schemas.microsoft.com/office/drawing/2014/main" id="{13B190F5-C47C-4BF2-AA83-0CDEAC513C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575" y="3089203"/>
            <a:ext cx="525462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Call.png">
            <a:extLst>
              <a:ext uri="{FF2B5EF4-FFF2-40B4-BE49-F238E27FC236}">
                <a16:creationId xmlns:a16="http://schemas.microsoft.com/office/drawing/2014/main" id="{043D05B1-1BE4-4E4F-9445-770044FBC28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7575" y="2406578"/>
            <a:ext cx="525462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Shape 55"/>
          <p:cNvSpPr/>
          <p:nvPr userDrawn="1"/>
        </p:nvSpPr>
        <p:spPr>
          <a:xfrm>
            <a:off x="547575" y="762095"/>
            <a:ext cx="10515601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90000"/>
              </a:lnSpc>
              <a:defRPr sz="4400">
                <a:solidFill>
                  <a:srgbClr val="535353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GB" sz="3200" dirty="0">
                <a:solidFill>
                  <a:srgbClr val="9C1560"/>
                </a:solidFill>
              </a:rPr>
              <a:t>Thank you. Any questions please contact us on:</a:t>
            </a:r>
            <a:endParaRPr sz="3200" dirty="0">
              <a:solidFill>
                <a:srgbClr val="9C15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B4643-5CB3-4519-B401-5096C1130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AC1164-4470-41A8-B6F1-1AADE33E9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4201B-3223-4836-B23F-7173766A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F0D06-79C3-4F50-B14C-48862F351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919B2-873D-4D1D-827E-E1F7DE89B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51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A5542-F473-46B8-B95D-C08977712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29E8-1694-4C82-AF9E-DB7D642D1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2C2BC-8A8C-48A6-BA68-AB031B452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CC71C-4150-40D4-8CAF-EBFCB52C6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84FE8-95B9-4839-93DA-622D4CFEE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656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hape 60"/>
          <p:cNvSpPr>
            <a:spLocks noGrp="1"/>
          </p:cNvSpPr>
          <p:nvPr>
            <p:ph type="body" idx="1"/>
          </p:nvPr>
        </p:nvSpPr>
        <p:spPr>
          <a:xfrm>
            <a:off x="838200" y="1847850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2518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D7DFB-5E44-42B3-982B-C17B65A7D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DBA7A-BAC7-4C2E-8D1C-D59A24193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370D5-6F5E-437C-BCAC-82941D1A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D97B8-327E-42CE-8978-3278D7DB3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CB010-A03A-4654-9C73-BC36EBF9A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173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E7B04-E21C-415D-A505-ADD8350E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5A0B9-EF1E-4D8A-BA33-5A106237F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B6E79-7922-4984-AFD8-0631AB204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954F4-44BA-4B1F-A8FE-CD019595F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4F9EC-011D-4A62-B1A2-115CE8225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33860-5503-4A5B-844E-DF4E237E9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974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9CE65-5224-4763-9481-2415647C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DC5F7-C6F9-43CB-8EFF-96E7C07B3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E33DF-3F1C-4DF0-B951-3BFB63C8C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277B2-5350-4B69-8EDF-637FFA06F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340EBD-0C4D-446D-B1AC-95EB127C7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0237D-23AD-421C-BABC-76CC0F3BF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433FE-0542-44AB-A6DF-0F478076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00CF3E-7F4A-44DF-97B8-BD8AF67F1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908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0152-5ADB-4985-86C0-2AD5710B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59ADAC-BFBC-4E14-8052-1243C5439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BF7F8-3B22-419A-BBCF-D186A1ECE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B36F5-4433-425F-A11E-ACE47B59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54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1E9D74-20DB-4955-8B88-3753BAEA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81E92-9AFF-43B9-B79D-03EAD95C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62413-9B03-4A3F-B4B5-C74318AC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320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37BFE-D308-43A3-BF5B-587EE4E9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47CA1-3333-4F15-9EEC-FD8C8BB05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91B9A-CCBC-4993-A6DE-FF6A8701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080CF-FA51-44AF-B1FD-1CE13D690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2966BE-7FC1-4C28-8A61-33F37E7B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D755B-BBAC-4610-AE54-8D7FF3B3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7485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5523C-0678-4660-8E60-6D2866476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B1B5B-6A5E-4690-9356-083A5243D2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A95B6-63D5-43C5-B66E-5C11C0D0F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3538-109B-4D00-85F5-629DF250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924F5-F49B-4A47-8B97-85981149F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C39A6-60CC-48E2-BF9B-8F0F6846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66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EF15-817D-4152-A24E-D9DED0909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7B351-058A-4D69-A423-ACC2DD840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DE0A8-44B7-4C01-9EAD-DDD0FD1DA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91C86-D62D-4998-9D2A-6DC5A9DB6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3622C-2B31-4ED9-A55C-76597988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7610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856856-2593-4D91-8233-9BD9EB6E6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1A8DB-CC08-4D75-BC0B-DB60A8DB0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444C7-DFCD-48B4-9F90-7309E671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2A6EB-EDD0-4587-9A02-C7A4F752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586E4-B40C-4224-9ABF-5A7BC9C3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8402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3FB9D2-DF65-C936-16C7-884BCE0DCF7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090977" y="1203723"/>
            <a:ext cx="2408941" cy="523513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F9C8AB-EEAB-ECF8-2D48-CB230A96C05E}"/>
              </a:ext>
            </a:extLst>
          </p:cNvPr>
          <p:cNvCxnSpPr>
            <a:cxnSpLocks/>
          </p:cNvCxnSpPr>
          <p:nvPr userDrawn="1"/>
        </p:nvCxnSpPr>
        <p:spPr>
          <a:xfrm flipV="1">
            <a:off x="7939481" y="5147072"/>
            <a:ext cx="2408941" cy="523513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06B599CF-205D-0651-9ED7-CCA597A71CF9}"/>
              </a:ext>
            </a:extLst>
          </p:cNvPr>
          <p:cNvSpPr/>
          <p:nvPr userDrawn="1"/>
        </p:nvSpPr>
        <p:spPr>
          <a:xfrm>
            <a:off x="-3667959" y="-2647433"/>
            <a:ext cx="12152865" cy="12152865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2818B52-E6E5-B7AC-2881-DAEC6EAFAAD6}"/>
              </a:ext>
            </a:extLst>
          </p:cNvPr>
          <p:cNvCxnSpPr/>
          <p:nvPr userDrawn="1"/>
        </p:nvCxnSpPr>
        <p:spPr>
          <a:xfrm flipV="1">
            <a:off x="4434324" y="1168389"/>
            <a:ext cx="3656653" cy="1531066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7FE4F7-D738-9EC8-44AB-686888EF1F18}"/>
              </a:ext>
            </a:extLst>
          </p:cNvPr>
          <p:cNvCxnSpPr>
            <a:cxnSpLocks/>
          </p:cNvCxnSpPr>
          <p:nvPr userDrawn="1"/>
        </p:nvCxnSpPr>
        <p:spPr>
          <a:xfrm>
            <a:off x="5426958" y="3429000"/>
            <a:ext cx="5848274" cy="0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7E51E4-E996-818D-B000-A0C4E1A43632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20451" y="4124440"/>
            <a:ext cx="3656653" cy="1531066"/>
          </a:xfrm>
          <a:prstGeom prst="line">
            <a:avLst/>
          </a:prstGeom>
          <a:ln w="3810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50EC191-9E5A-D0CF-983F-A0E0A83CC13E}"/>
              </a:ext>
            </a:extLst>
          </p:cNvPr>
          <p:cNvSpPr/>
          <p:nvPr userDrawn="1"/>
        </p:nvSpPr>
        <p:spPr>
          <a:xfrm>
            <a:off x="-504593" y="38362"/>
            <a:ext cx="6795471" cy="6795471"/>
          </a:xfrm>
          <a:prstGeom prst="ellipse">
            <a:avLst/>
          </a:prstGeom>
          <a:solidFill>
            <a:srgbClr val="3B2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20BDCDD-8D78-82A0-E116-EF8B68CB9295}"/>
              </a:ext>
            </a:extLst>
          </p:cNvPr>
          <p:cNvSpPr/>
          <p:nvPr userDrawn="1"/>
        </p:nvSpPr>
        <p:spPr>
          <a:xfrm>
            <a:off x="7255285" y="435770"/>
            <a:ext cx="1535906" cy="1535906"/>
          </a:xfrm>
          <a:prstGeom prst="ellipse">
            <a:avLst/>
          </a:prstGeom>
          <a:solidFill>
            <a:srgbClr val="9C1C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7C1295C-0067-BE81-651D-5FFFBC072BE5}"/>
              </a:ext>
            </a:extLst>
          </p:cNvPr>
          <p:cNvSpPr/>
          <p:nvPr userDrawn="1"/>
        </p:nvSpPr>
        <p:spPr>
          <a:xfrm>
            <a:off x="10507279" y="2661047"/>
            <a:ext cx="1535906" cy="1535906"/>
          </a:xfrm>
          <a:prstGeom prst="ellipse">
            <a:avLst/>
          </a:prstGeom>
          <a:solidFill>
            <a:srgbClr val="0475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46E9CC4-09B8-05D0-EB60-54F55B7973F1}"/>
              </a:ext>
            </a:extLst>
          </p:cNvPr>
          <p:cNvSpPr/>
          <p:nvPr userDrawn="1"/>
        </p:nvSpPr>
        <p:spPr>
          <a:xfrm>
            <a:off x="7306482" y="4886324"/>
            <a:ext cx="1535906" cy="1535906"/>
          </a:xfrm>
          <a:prstGeom prst="ellipse">
            <a:avLst/>
          </a:prstGeom>
          <a:solidFill>
            <a:srgbClr val="0992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4FA3F6CC-FE43-FB7D-9DD1-1CC769C482C0}"/>
              </a:ext>
            </a:extLst>
          </p:cNvPr>
          <p:cNvSpPr/>
          <p:nvPr userDrawn="1"/>
        </p:nvSpPr>
        <p:spPr>
          <a:xfrm rot="5400000">
            <a:off x="8076854" y="3186946"/>
            <a:ext cx="944566" cy="48410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834307-68DB-0735-AFFF-ABE5ED8E711C}"/>
              </a:ext>
            </a:extLst>
          </p:cNvPr>
          <p:cNvSpPr/>
          <p:nvPr userDrawn="1"/>
        </p:nvSpPr>
        <p:spPr>
          <a:xfrm>
            <a:off x="0" y="0"/>
            <a:ext cx="12191999" cy="6865144"/>
          </a:xfrm>
          <a:prstGeom prst="rect">
            <a:avLst/>
          </a:prstGeom>
          <a:noFill/>
          <a:ln w="76200">
            <a:solidFill>
              <a:srgbClr val="0873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5D3A55-2004-319E-7800-B959B03DA24D}"/>
              </a:ext>
            </a:extLst>
          </p:cNvPr>
          <p:cNvSpPr/>
          <p:nvPr userDrawn="1"/>
        </p:nvSpPr>
        <p:spPr>
          <a:xfrm>
            <a:off x="10041233" y="4839883"/>
            <a:ext cx="614379" cy="614379"/>
          </a:xfrm>
          <a:prstGeom prst="ellipse">
            <a:avLst/>
          </a:prstGeom>
          <a:solidFill>
            <a:srgbClr val="9C1C6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14EA6C6-6E44-5830-FD3A-8FB954674C3B}"/>
              </a:ext>
            </a:extLst>
          </p:cNvPr>
          <p:cNvSpPr/>
          <p:nvPr userDrawn="1"/>
        </p:nvSpPr>
        <p:spPr>
          <a:xfrm>
            <a:off x="10193633" y="1403738"/>
            <a:ext cx="614379" cy="614379"/>
          </a:xfrm>
          <a:prstGeom prst="ellipse">
            <a:avLst/>
          </a:prstGeom>
          <a:solidFill>
            <a:srgbClr val="09929A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802DDC6-0954-C2AE-4D85-BA23AA0B54C1}"/>
              </a:ext>
            </a:extLst>
          </p:cNvPr>
          <p:cNvSpPr/>
          <p:nvPr userDrawn="1"/>
        </p:nvSpPr>
        <p:spPr>
          <a:xfrm rot="4013445">
            <a:off x="6336937" y="1606263"/>
            <a:ext cx="665765" cy="34121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3804295-3F0A-AD5B-B7BC-87E2C9DE3C53}"/>
              </a:ext>
            </a:extLst>
          </p:cNvPr>
          <p:cNvSpPr/>
          <p:nvPr userDrawn="1"/>
        </p:nvSpPr>
        <p:spPr>
          <a:xfrm rot="17586555" flipV="1">
            <a:off x="6307995" y="4929732"/>
            <a:ext cx="665765" cy="34121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D32B610F-AE68-BCD8-FCBE-21647CBAAA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t="5874" r="6292" b="6588"/>
          <a:stretch/>
        </p:blipFill>
        <p:spPr>
          <a:xfrm>
            <a:off x="7485437" y="712868"/>
            <a:ext cx="1090839" cy="95006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57736E8-325F-CCD8-34B5-6F28C4B53E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348" t="6456" r="7496" b="5119"/>
          <a:stretch/>
        </p:blipFill>
        <p:spPr>
          <a:xfrm>
            <a:off x="10807395" y="2967279"/>
            <a:ext cx="987062" cy="94456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8ACB984-20B8-0451-9203-415B549767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212"/>
          <a:stretch/>
        </p:blipFill>
        <p:spPr>
          <a:xfrm>
            <a:off x="7533431" y="5130765"/>
            <a:ext cx="1013903" cy="102989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CE8CB6A-0466-A776-73FE-3C1EC16FF22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7723" y="38362"/>
            <a:ext cx="2734953" cy="1287863"/>
          </a:xfrm>
          <a:prstGeom prst="rect">
            <a:avLst/>
          </a:prstGeom>
        </p:spPr>
      </p:pic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2889966-6AE7-6E8E-6851-E421B92C005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588" y="1325563"/>
            <a:ext cx="4738687" cy="1711325"/>
          </a:xfrm>
        </p:spPr>
        <p:txBody>
          <a:bodyPr/>
          <a:lstStyle>
            <a:lvl1pPr marL="0" indent="0">
              <a:buNone/>
              <a:defRPr>
                <a:solidFill>
                  <a:srgbClr val="0B9298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Session title</a:t>
            </a:r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FA49342C-7DAE-431E-6898-BC698AE3CA7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9588" y="3244850"/>
            <a:ext cx="4738687" cy="2478088"/>
          </a:xfrm>
        </p:spPr>
        <p:txBody>
          <a:bodyPr>
            <a:normAutofit/>
          </a:bodyPr>
          <a:lstStyle>
            <a:lvl1pPr marL="342900" indent="-342900">
              <a:buClr>
                <a:srgbClr val="9F1B64"/>
              </a:buClr>
              <a:buSzPct val="150000"/>
              <a:buFont typeface="Tahoma" panose="020B0604030504040204" pitchFamily="34" charset="0"/>
              <a:buChar char="‣"/>
              <a:defRPr sz="2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Speakers</a:t>
            </a:r>
            <a:endParaRPr lang="en-GB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4066BF67-5DC9-89B8-39B4-E1FCD099D42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1395" y="5931333"/>
            <a:ext cx="3050749" cy="77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4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9C1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24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6AD6FB-4390-7148-AB82-DB4BC37AB0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1861" y="5970394"/>
            <a:ext cx="1664009" cy="56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6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7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9C1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>
            <a:normAutofit/>
          </a:bodyPr>
          <a:lstStyle>
            <a:lvl1pPr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6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rgbClr val="9C1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B5C55D-6781-EF41-A866-36FC53F1D0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648" y="5970394"/>
            <a:ext cx="1664009" cy="568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9C15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57250" y="1490663"/>
            <a:ext cx="10353675" cy="4160837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7C20A46B-A0A0-9E4E-BDB6-40FA0A2EA85F}"/>
              </a:ext>
            </a:extLst>
          </p:cNvPr>
          <p:cNvSpPr/>
          <p:nvPr userDrawn="1"/>
        </p:nvSpPr>
        <p:spPr>
          <a:xfrm>
            <a:off x="-1" y="5084956"/>
            <a:ext cx="5642517" cy="177304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A721E4-BC1E-A446-81DE-DF36861E3B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38" y="5854348"/>
            <a:ext cx="2035718" cy="81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8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9979E-0392-A045-9AD8-6A00A424CCC1}" type="datetimeFigureOut">
              <a:rPr lang="en-US" smtClean="0"/>
              <a:t>8/9/2022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03F22-7CF2-8841-9164-EB2A60AC8A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75" r:id="rId3"/>
    <p:sldLayoutId id="2147483680" r:id="rId4"/>
    <p:sldLayoutId id="2147483684" r:id="rId5"/>
    <p:sldLayoutId id="2147483668" r:id="rId6"/>
    <p:sldLayoutId id="2147483677" r:id="rId7"/>
    <p:sldLayoutId id="2147483678" r:id="rId8"/>
    <p:sldLayoutId id="2147483681" r:id="rId9"/>
    <p:sldLayoutId id="2147483685" r:id="rId10"/>
    <p:sldLayoutId id="2147483682" r:id="rId11"/>
    <p:sldLayoutId id="2147483683" r:id="rId12"/>
    <p:sldLayoutId id="2147483663" r:id="rId13"/>
    <p:sldLayoutId id="2147483665" r:id="rId14"/>
    <p:sldLayoutId id="2147483666" r:id="rId15"/>
    <p:sldLayoutId id="2147483669" r:id="rId16"/>
    <p:sldLayoutId id="214748367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A3CEAC-3F40-462F-AEB0-4B969BD7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F9498-0F17-44FF-972D-2EB7CFD7F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78882-4063-49C8-9B73-B593D0234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458F8-1EC7-4FB2-A8DB-8454D3AE9530}" type="datetimeFigureOut">
              <a:rPr lang="en-GB" smtClean="0"/>
              <a:t>09/08/2022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EDB20-59FA-41A6-B0A6-AEC6187166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55402-6626-4B34-AF8B-618F45B85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2F95-E2DF-4582-A898-436DF57CD2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33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B642C-84DD-C704-D334-98D571AF62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656" y="1468582"/>
            <a:ext cx="5643417" cy="2133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endParaRPr lang="en-US" dirty="0">
              <a:latin typeface="Arial Black"/>
            </a:endParaRPr>
          </a:p>
          <a:p>
            <a:pPr algn="ctr"/>
            <a:r>
              <a:rPr lang="en-US" sz="3600" dirty="0">
                <a:latin typeface="Arial Black"/>
              </a:rPr>
              <a:t>Flexible, accessible learning</a:t>
            </a:r>
            <a:endParaRPr lang="en-US" sz="3600"/>
          </a:p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7D842-783F-440D-DD03-6D660C481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656" y="4027054"/>
            <a:ext cx="6613236" cy="199144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latin typeface="Arial"/>
                <a:cs typeface="Arial"/>
              </a:rPr>
              <a:t>Professor Ruth Taylor, University of Aberdeen | Enhancement Theme Deputy Leader </a:t>
            </a:r>
            <a:br>
              <a:rPr lang="en-US" dirty="0">
                <a:latin typeface="Arial"/>
                <a:cs typeface="Arial"/>
              </a:rPr>
            </a:br>
            <a:endParaRPr lang="en-GB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9 June 2022</a:t>
            </a:r>
            <a:endParaRPr lang="en-GB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14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D677E9-885D-1F20-9E21-CFE4A1F8B930}"/>
              </a:ext>
            </a:extLst>
          </p:cNvPr>
          <p:cNvSpPr txBox="1"/>
          <p:nvPr/>
        </p:nvSpPr>
        <p:spPr>
          <a:xfrm>
            <a:off x="667265" y="766119"/>
            <a:ext cx="10941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C1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Resilient Learning Communities : Enhancement Theme</a:t>
            </a:r>
            <a:endParaRPr lang="en-GB" sz="3200" b="1" dirty="0">
              <a:solidFill>
                <a:srgbClr val="9C15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3" descr="A picture containing text, vector graphics, businesscard&#10;&#10;Description automatically generated">
            <a:extLst>
              <a:ext uri="{FF2B5EF4-FFF2-40B4-BE49-F238E27FC236}">
                <a16:creationId xmlns:a16="http://schemas.microsoft.com/office/drawing/2014/main" id="{B2AD7C48-BE61-3979-F7A3-BEED2D2A02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3236" y="1584575"/>
            <a:ext cx="5327650" cy="4989214"/>
          </a:xfrm>
          <a:prstGeom prst="rect">
            <a:avLst/>
          </a:prstGeom>
        </p:spPr>
      </p:pic>
      <p:sp>
        <p:nvSpPr>
          <p:cNvPr id="5" name="Arrow: Pentagon 4">
            <a:extLst>
              <a:ext uri="{FF2B5EF4-FFF2-40B4-BE49-F238E27FC236}">
                <a16:creationId xmlns:a16="http://schemas.microsoft.com/office/drawing/2014/main" id="{990E4F01-3859-41BF-0BDB-1F62F3B0DDF3}"/>
              </a:ext>
            </a:extLst>
          </p:cNvPr>
          <p:cNvSpPr/>
          <p:nvPr/>
        </p:nvSpPr>
        <p:spPr>
          <a:xfrm>
            <a:off x="1346886" y="2999602"/>
            <a:ext cx="2829697" cy="1794820"/>
          </a:xfrm>
          <a:prstGeom prst="homePlate">
            <a:avLst/>
          </a:prstGeom>
          <a:solidFill>
            <a:srgbClr val="5958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 2 Theme structure (2021-22)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3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A77B99-4167-0D42-A4B5-710AF3597AB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950208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760BFF-5EC6-4A45-9E1A-265B8D98A663}"/>
              </a:ext>
            </a:extLst>
          </p:cNvPr>
          <p:cNvSpPr txBox="1"/>
          <p:nvPr/>
        </p:nvSpPr>
        <p:spPr>
          <a:xfrm>
            <a:off x="6023919" y="266638"/>
            <a:ext cx="5795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9C15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Flexible, accessible learning</a:t>
            </a:r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504921A5-0786-385F-6B34-D6D66D822F07}"/>
              </a:ext>
            </a:extLst>
          </p:cNvPr>
          <p:cNvSpPr/>
          <p:nvPr/>
        </p:nvSpPr>
        <p:spPr>
          <a:xfrm>
            <a:off x="4699894" y="677830"/>
            <a:ext cx="7261300" cy="1847336"/>
          </a:xfrm>
          <a:prstGeom prst="leftArrow">
            <a:avLst/>
          </a:prstGeom>
          <a:solidFill>
            <a:srgbClr val="0476A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Valuing and recognising prior learning and experience; Understanding micro-credentials and small qualifications in Scotland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71E6FAB6-FA50-8139-061A-6779FE9D8166}"/>
              </a:ext>
            </a:extLst>
          </p:cNvPr>
          <p:cNvSpPr/>
          <p:nvPr/>
        </p:nvSpPr>
        <p:spPr>
          <a:xfrm>
            <a:off x="3237163" y="2648464"/>
            <a:ext cx="6802702" cy="1748482"/>
          </a:xfrm>
          <a:prstGeom prst="leftArrow">
            <a:avLst/>
          </a:prstGeom>
          <a:solidFill>
            <a:srgbClr val="000D4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Exploring the potential of micro-credentials and digital badging; Personalised approaches to resilience and community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086C7A56-548C-7F9C-4D2E-08C379861D44}"/>
              </a:ext>
            </a:extLst>
          </p:cNvPr>
          <p:cNvSpPr/>
          <p:nvPr/>
        </p:nvSpPr>
        <p:spPr>
          <a:xfrm>
            <a:off x="4198931" y="4643543"/>
            <a:ext cx="6802702" cy="1748482"/>
          </a:xfrm>
          <a:prstGeom prst="leftArrow">
            <a:avLst/>
          </a:prstGeom>
          <a:solidFill>
            <a:srgbClr val="9C15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>
                <a:solidFill>
                  <a:schemeClr val="bg1"/>
                </a:solidFill>
              </a:rPr>
              <a:t>A range of projects/activity, many reflecting sector and cluster work and other important bespoke projects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1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DEFC15C-A875-F482-5EEB-76029A3D5E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latin typeface="Arial"/>
                <a:cs typeface="Arial"/>
              </a:rPr>
              <a:t>Covid-19 has impacted education at all levels of the tertiary sector</a:t>
            </a:r>
          </a:p>
          <a:p>
            <a:r>
              <a:rPr lang="en-GB" dirty="0">
                <a:latin typeface="Arial"/>
                <a:cs typeface="Arial"/>
              </a:rPr>
              <a:t>SFC review of Coherent Provision and Sustainability identifies a need for flexible provision and the development of shorter, sharper courses to support lifelong learning</a:t>
            </a:r>
          </a:p>
          <a:p>
            <a:r>
              <a:rPr lang="en-GB" dirty="0">
                <a:latin typeface="Arial"/>
                <a:cs typeface="Arial"/>
              </a:rPr>
              <a:t>A dynamic labour market demands upskilling, re-skilling and new opportunities to meet ever-changing job and career requirements</a:t>
            </a:r>
          </a:p>
          <a:p>
            <a:r>
              <a:rPr lang="en-GB" dirty="0">
                <a:latin typeface="Arial"/>
                <a:cs typeface="Arial"/>
              </a:rPr>
              <a:t>Existing skills should be recognised through credentialing and/or RPL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9725F9-651D-1D63-D6F8-20274D49332B}"/>
              </a:ext>
            </a:extLst>
          </p:cNvPr>
          <p:cNvSpPr txBox="1"/>
          <p:nvPr/>
        </p:nvSpPr>
        <p:spPr>
          <a:xfrm>
            <a:off x="810912" y="498446"/>
            <a:ext cx="102916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DengXian"/>
                <a:cs typeface="Arial" panose="020B0604020202020204" pitchFamily="34" charset="0"/>
                <a:sym typeface="DengXian"/>
              </a:rPr>
              <a:t>Why is flexible, accessible learning important now?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DengXian"/>
              <a:cs typeface="Arial" panose="020B0604020202020204" pitchFamily="34" charset="0"/>
              <a:sym typeface="DengXian"/>
            </a:endParaRPr>
          </a:p>
        </p:txBody>
      </p:sp>
    </p:spTree>
    <p:extLst>
      <p:ext uri="{BB962C8B-B14F-4D97-AF65-F5344CB8AC3E}">
        <p14:creationId xmlns:p14="http://schemas.microsoft.com/office/powerpoint/2010/main" val="296928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B2672D-292A-0846-EA78-CAD520A5A4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Scottish Tertiary Education Micro-credentials Network established as a unique forum to identify opportunities to embed micro-credentials as a key to lifelong learning journeys</a:t>
            </a:r>
            <a:endParaRPr lang="en-GB" dirty="0"/>
          </a:p>
          <a:p>
            <a:r>
              <a:rPr lang="en-GB" dirty="0">
                <a:latin typeface="Arial"/>
                <a:cs typeface="Arial"/>
              </a:rPr>
              <a:t>Input from HEIs, colleges, students, cross-sector stakeholders</a:t>
            </a:r>
          </a:p>
          <a:p>
            <a:r>
              <a:rPr lang="en-GB" dirty="0">
                <a:latin typeface="Arial"/>
                <a:cs typeface="Arial"/>
              </a:rPr>
              <a:t>Micro-credential glossary for Scotland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4B1186-4761-71AF-9045-9CE7AD39FE0B}"/>
              </a:ext>
            </a:extLst>
          </p:cNvPr>
          <p:cNvSpPr txBox="1"/>
          <p:nvPr/>
        </p:nvSpPr>
        <p:spPr>
          <a:xfrm>
            <a:off x="857250" y="486089"/>
            <a:ext cx="962787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engXian"/>
                <a:cs typeface="Arial"/>
                <a:sym typeface="DengXian"/>
              </a:rPr>
              <a:t>Distance travelled so far…</a:t>
            </a:r>
            <a:r>
              <a:rPr lang="en-US" sz="3200" b="1" dirty="0">
                <a:solidFill>
                  <a:srgbClr val="FFFFFF"/>
                </a:solidFill>
                <a:latin typeface="Arial"/>
                <a:cs typeface="Arial"/>
              </a:rPr>
              <a:t>Micro-credentials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engXian"/>
              <a:cs typeface="Arial" panose="020B0604020202020204" pitchFamily="34" charset="0"/>
              <a:sym typeface="DengXi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521D33-8EC0-1441-01D0-6B9A64F00C41}"/>
              </a:ext>
            </a:extLst>
          </p:cNvPr>
          <p:cNvSpPr txBox="1"/>
          <p:nvPr/>
        </p:nvSpPr>
        <p:spPr>
          <a:xfrm>
            <a:off x="2468090" y="4127694"/>
            <a:ext cx="6628409" cy="51077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C15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000D44"/>
                </a:solidFill>
                <a:latin typeface="Arial"/>
              </a:rPr>
              <a:t>Underpinned by Collaborative Cluster projects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FAF173-4EF2-93BF-00DA-10F17BFF5743}"/>
              </a:ext>
            </a:extLst>
          </p:cNvPr>
          <p:cNvSpPr txBox="1"/>
          <p:nvPr/>
        </p:nvSpPr>
        <p:spPr>
          <a:xfrm>
            <a:off x="3560615" y="4892698"/>
            <a:ext cx="6248120" cy="510778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C15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>
                <a:solidFill>
                  <a:srgbClr val="000D44"/>
                </a:solidFill>
                <a:latin typeface="Arial"/>
              </a:rPr>
              <a:t>Delivered in practice through PARC project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49CE7A3-4E2A-CB41-BADA-49ED864D3832}"/>
              </a:ext>
            </a:extLst>
          </p:cNvPr>
          <p:cNvSpPr/>
          <p:nvPr/>
        </p:nvSpPr>
        <p:spPr>
          <a:xfrm>
            <a:off x="1638795" y="4179229"/>
            <a:ext cx="829295" cy="407708"/>
          </a:xfrm>
          <a:prstGeom prst="rightArrow">
            <a:avLst/>
          </a:prstGeom>
          <a:solidFill>
            <a:srgbClr val="9C1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A174260-94F3-0024-6D41-C704B36C85B7}"/>
              </a:ext>
            </a:extLst>
          </p:cNvPr>
          <p:cNvSpPr/>
          <p:nvPr/>
        </p:nvSpPr>
        <p:spPr>
          <a:xfrm>
            <a:off x="9809029" y="4944233"/>
            <a:ext cx="829295" cy="407708"/>
          </a:xfrm>
          <a:prstGeom prst="rightArrow">
            <a:avLst/>
          </a:prstGeom>
          <a:solidFill>
            <a:srgbClr val="9C15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56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B2672D-292A-0846-EA78-CAD520A5A4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7251" y="1490663"/>
            <a:ext cx="6458815" cy="41608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RPL Framework for Scotland – produced 2014</a:t>
            </a:r>
          </a:p>
          <a:p>
            <a:r>
              <a:rPr lang="en-GB" dirty="0">
                <a:latin typeface="Arial"/>
                <a:cs typeface="Arial"/>
              </a:rPr>
              <a:t>Inconsistent adoption across the sector</a:t>
            </a:r>
          </a:p>
          <a:p>
            <a:r>
              <a:rPr lang="en-GB" dirty="0">
                <a:latin typeface="Arial"/>
                <a:cs typeface="Arial"/>
              </a:rPr>
              <a:t>Update of the framework, reflecting a tertiary sector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4B1186-4761-71AF-9045-9CE7AD39FE0B}"/>
              </a:ext>
            </a:extLst>
          </p:cNvPr>
          <p:cNvSpPr txBox="1"/>
          <p:nvPr/>
        </p:nvSpPr>
        <p:spPr>
          <a:xfrm>
            <a:off x="857250" y="486089"/>
            <a:ext cx="962787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engXian"/>
                <a:cs typeface="Arial"/>
                <a:sym typeface="DengXian"/>
              </a:rPr>
              <a:t>Distance travelled so far…</a:t>
            </a:r>
            <a:r>
              <a:rPr lang="en-US" sz="3200" b="1" dirty="0">
                <a:solidFill>
                  <a:srgbClr val="FFFFFF"/>
                </a:solidFill>
                <a:latin typeface="Arial"/>
                <a:cs typeface="Arial"/>
              </a:rPr>
              <a:t>RPL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DengXian"/>
              <a:cs typeface="Arial" panose="020B0604020202020204" pitchFamily="34" charset="0"/>
              <a:sym typeface="DengXi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9608DC-ED5F-D35E-5634-115BF23C3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331" y="649255"/>
            <a:ext cx="3049248" cy="427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5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978666E-7443-6DF1-F667-2EF26428FD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Collaborative approaches through tertiary networks for both micro-credentials and RPL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Identification and dissemination of good practice for micro-credentials in Scotland</a:t>
            </a:r>
            <a:endParaRPr lang="en-US" dirty="0"/>
          </a:p>
          <a:p>
            <a:r>
              <a:rPr lang="en-US" dirty="0">
                <a:latin typeface="Arial"/>
                <a:cs typeface="Arial"/>
              </a:rPr>
              <a:t>Community of Practice for RPL and sharing of Models of Practice to support RPL across the sector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EC038B-04B4-D618-23EC-6AC3F7A1A2B4}"/>
              </a:ext>
            </a:extLst>
          </p:cNvPr>
          <p:cNvSpPr txBox="1"/>
          <p:nvPr/>
        </p:nvSpPr>
        <p:spPr>
          <a:xfrm>
            <a:off x="804733" y="461375"/>
            <a:ext cx="60949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DengXian"/>
                <a:cs typeface="Arial" panose="020B0604020202020204" pitchFamily="34" charset="0"/>
                <a:sym typeface="DengXian"/>
              </a:rPr>
              <a:t>The road ahead…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DengXian"/>
              <a:cs typeface="Arial" panose="020B0604020202020204" pitchFamily="34" charset="0"/>
              <a:sym typeface="DengXian"/>
            </a:endParaRPr>
          </a:p>
        </p:txBody>
      </p:sp>
    </p:spTree>
    <p:extLst>
      <p:ext uri="{BB962C8B-B14F-4D97-AF65-F5344CB8AC3E}">
        <p14:creationId xmlns:p14="http://schemas.microsoft.com/office/powerpoint/2010/main" val="2464385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3437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DengXian"/>
            <a:ea typeface="DengXian"/>
            <a:cs typeface="DengXian"/>
            <a:sym typeface="DengXi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DengXian"/>
            <a:ea typeface="DengXian"/>
            <a:cs typeface="DengXian"/>
            <a:sym typeface="DengXi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281</Words>
  <Application>Microsoft Office PowerPoint</Application>
  <PresentationFormat>Widescreen</PresentationFormat>
  <Paragraphs>29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DengXian</vt:lpstr>
      <vt:lpstr>Arial</vt:lpstr>
      <vt:lpstr>Arial Black</vt:lpstr>
      <vt:lpstr>Arial Bold</vt:lpstr>
      <vt:lpstr>Avenir Roman</vt:lpstr>
      <vt:lpstr>Calibri</vt:lpstr>
      <vt:lpstr>Calibri Light</vt:lpstr>
      <vt:lpstr>Tahoma</vt:lpstr>
      <vt:lpstr>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Resilient Learning Communities – Flexible and Accessible Learning</dc:title>
  <dc:creator>Professor Ruth Taylor, Vice-Principal Education, University of Aberdeen and Deputy Theme Leader</dc:creator>
  <cp:lastModifiedBy/>
  <cp:revision>1</cp:revision>
  <dcterms:modified xsi:type="dcterms:W3CDTF">2022-08-09T12:30:11Z</dcterms:modified>
</cp:coreProperties>
</file>