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61" r:id="rId2"/>
  </p:sldMasterIdLst>
  <p:notesMasterIdLst>
    <p:notesMasterId r:id="rId13"/>
  </p:notesMasterIdLst>
  <p:sldIdLst>
    <p:sldId id="257" r:id="rId3"/>
    <p:sldId id="267" r:id="rId4"/>
    <p:sldId id="266" r:id="rId5"/>
    <p:sldId id="390" r:id="rId6"/>
    <p:sldId id="387" r:id="rId7"/>
    <p:sldId id="402" r:id="rId8"/>
    <p:sldId id="401" r:id="rId9"/>
    <p:sldId id="398" r:id="rId10"/>
    <p:sldId id="399" r:id="rId11"/>
    <p:sldId id="394" r:id="rId12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03" autoAdjust="0"/>
    <p:restoredTop sz="77494" autoAdjust="0"/>
  </p:normalViewPr>
  <p:slideViewPr>
    <p:cSldViewPr snapToGrid="0">
      <p:cViewPr varScale="1">
        <p:scale>
          <a:sx n="75" d="100"/>
          <a:sy n="75" d="100"/>
        </p:scale>
        <p:origin x="1764" y="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microsoft.com/office/2018/10/relationships/authors" Target="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100408-53ED-403C-8A67-737EE5283AD7}" type="datetimeFigureOut">
              <a:rPr lang="en-GB" smtClean="0"/>
              <a:t>09/08/2022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695BED-B97A-4E6F-A260-F067460621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7982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467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81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1494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9838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695BED-B97A-4E6F-A260-F0674606211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61385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695BED-B97A-4E6F-A260-F0674606211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48191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695BED-B97A-4E6F-A260-F0674606211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87023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695BED-B97A-4E6F-A260-F0674606211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38610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284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B4643-5CB3-4519-B401-5096C11303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AC1164-4470-41A8-B6F1-1AADE33E94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14201B-3223-4836-B23F-7173766AC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458F8-1EC7-4FB2-A8DB-8454D3AE9530}" type="datetimeFigureOut">
              <a:rPr lang="en-GB" smtClean="0"/>
              <a:t>09/08/2022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7F0D06-79C3-4F50-B14C-48862F351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E919B2-873D-4D1D-827E-E1F7DE89B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C2F95-E2DF-4582-A898-436DF57CD2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1514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DEF15-817D-4152-A24E-D9DED0909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D7B351-058A-4D69-A423-ACC2DD840F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CDE0A8-44B7-4C01-9EAD-DDD0FD1DA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458F8-1EC7-4FB2-A8DB-8454D3AE9530}" type="datetimeFigureOut">
              <a:rPr lang="en-GB" smtClean="0"/>
              <a:t>09/08/2022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A91C86-D62D-4998-9D2A-6DC5A9DB6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93622C-2B31-4ED9-A55C-765979884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C2F95-E2DF-4582-A898-436DF57CD2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0761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856856-2593-4D91-8233-9BD9EB6E6C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41A8DB-CC08-4D75-BC0B-DB60A8DB01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444C7-DFCD-48B4-9F90-7309E671A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458F8-1EC7-4FB2-A8DB-8454D3AE9530}" type="datetimeFigureOut">
              <a:rPr lang="en-GB" smtClean="0"/>
              <a:t>09/08/2022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42A6EB-EDD0-4587-9A02-C7A4F7522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2586E4-B40C-4224-9ABF-5A7BC9C39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C2F95-E2DF-4582-A898-436DF57CD2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98402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73FB9D2-DF65-C936-16C7-884BCE0DCF7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8090977" y="1203723"/>
            <a:ext cx="2408941" cy="523513"/>
          </a:xfrm>
          <a:prstGeom prst="line">
            <a:avLst/>
          </a:prstGeom>
          <a:ln w="38100" cap="flat" cmpd="sng" algn="ctr">
            <a:solidFill>
              <a:schemeClr val="bg1">
                <a:lumMod val="85000"/>
              </a:schemeClr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9F9C8AB-EEAB-ECF8-2D48-CB230A96C05E}"/>
              </a:ext>
            </a:extLst>
          </p:cNvPr>
          <p:cNvCxnSpPr>
            <a:cxnSpLocks/>
          </p:cNvCxnSpPr>
          <p:nvPr userDrawn="1"/>
        </p:nvCxnSpPr>
        <p:spPr>
          <a:xfrm flipV="1">
            <a:off x="7939481" y="5147072"/>
            <a:ext cx="2408941" cy="523513"/>
          </a:xfrm>
          <a:prstGeom prst="line">
            <a:avLst/>
          </a:prstGeom>
          <a:ln w="38100" cap="flat" cmpd="sng" algn="ctr">
            <a:solidFill>
              <a:schemeClr val="bg1">
                <a:lumMod val="85000"/>
              </a:schemeClr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06B599CF-205D-0651-9ED7-CCA597A71CF9}"/>
              </a:ext>
            </a:extLst>
          </p:cNvPr>
          <p:cNvSpPr/>
          <p:nvPr userDrawn="1"/>
        </p:nvSpPr>
        <p:spPr>
          <a:xfrm>
            <a:off x="-3667959" y="-2647433"/>
            <a:ext cx="12152865" cy="12152865"/>
          </a:xfrm>
          <a:prstGeom prst="ellipse">
            <a:avLst/>
          </a:prstGeom>
          <a:noFill/>
          <a:ln w="38100">
            <a:solidFill>
              <a:schemeClr val="accent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2818B52-E6E5-B7AC-2881-DAEC6EAFAAD6}"/>
              </a:ext>
            </a:extLst>
          </p:cNvPr>
          <p:cNvCxnSpPr/>
          <p:nvPr userDrawn="1"/>
        </p:nvCxnSpPr>
        <p:spPr>
          <a:xfrm flipV="1">
            <a:off x="4434324" y="1168389"/>
            <a:ext cx="3656653" cy="1531066"/>
          </a:xfrm>
          <a:prstGeom prst="line">
            <a:avLst/>
          </a:prstGeom>
          <a:ln w="38100" cap="flat" cmpd="sng" algn="ctr">
            <a:solidFill>
              <a:schemeClr val="bg1">
                <a:lumMod val="85000"/>
              </a:schemeClr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E7FE4F7-D738-9EC8-44AB-686888EF1F18}"/>
              </a:ext>
            </a:extLst>
          </p:cNvPr>
          <p:cNvCxnSpPr>
            <a:cxnSpLocks/>
          </p:cNvCxnSpPr>
          <p:nvPr userDrawn="1"/>
        </p:nvCxnSpPr>
        <p:spPr>
          <a:xfrm>
            <a:off x="5426958" y="3429000"/>
            <a:ext cx="5848274" cy="0"/>
          </a:xfrm>
          <a:prstGeom prst="line">
            <a:avLst/>
          </a:prstGeom>
          <a:ln w="38100" cap="flat" cmpd="sng" algn="ctr">
            <a:solidFill>
              <a:schemeClr val="bg1">
                <a:lumMod val="85000"/>
              </a:schemeClr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07E51E4-E996-818D-B000-A0C4E1A43632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4320451" y="4124440"/>
            <a:ext cx="3656653" cy="1531066"/>
          </a:xfrm>
          <a:prstGeom prst="line">
            <a:avLst/>
          </a:prstGeom>
          <a:ln w="38100" cap="flat" cmpd="sng" algn="ctr">
            <a:solidFill>
              <a:schemeClr val="bg1">
                <a:lumMod val="85000"/>
              </a:schemeClr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250EC191-9E5A-D0CF-983F-A0E0A83CC13E}"/>
              </a:ext>
            </a:extLst>
          </p:cNvPr>
          <p:cNvSpPr/>
          <p:nvPr userDrawn="1"/>
        </p:nvSpPr>
        <p:spPr>
          <a:xfrm>
            <a:off x="-504593" y="38362"/>
            <a:ext cx="6795471" cy="6795471"/>
          </a:xfrm>
          <a:prstGeom prst="ellipse">
            <a:avLst/>
          </a:prstGeom>
          <a:solidFill>
            <a:srgbClr val="3B2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20BDCDD-8D78-82A0-E116-EF8B68CB9295}"/>
              </a:ext>
            </a:extLst>
          </p:cNvPr>
          <p:cNvSpPr/>
          <p:nvPr userDrawn="1"/>
        </p:nvSpPr>
        <p:spPr>
          <a:xfrm>
            <a:off x="7255285" y="435770"/>
            <a:ext cx="1535906" cy="1535906"/>
          </a:xfrm>
          <a:prstGeom prst="ellipse">
            <a:avLst/>
          </a:prstGeom>
          <a:solidFill>
            <a:srgbClr val="9C1C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7C1295C-0067-BE81-651D-5FFFBC072BE5}"/>
              </a:ext>
            </a:extLst>
          </p:cNvPr>
          <p:cNvSpPr/>
          <p:nvPr userDrawn="1"/>
        </p:nvSpPr>
        <p:spPr>
          <a:xfrm>
            <a:off x="10507279" y="2661047"/>
            <a:ext cx="1535906" cy="1535906"/>
          </a:xfrm>
          <a:prstGeom prst="ellipse">
            <a:avLst/>
          </a:prstGeom>
          <a:solidFill>
            <a:srgbClr val="047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46E9CC4-09B8-05D0-EB60-54F55B7973F1}"/>
              </a:ext>
            </a:extLst>
          </p:cNvPr>
          <p:cNvSpPr/>
          <p:nvPr userDrawn="1"/>
        </p:nvSpPr>
        <p:spPr>
          <a:xfrm>
            <a:off x="7306482" y="4886324"/>
            <a:ext cx="1535906" cy="1535906"/>
          </a:xfrm>
          <a:prstGeom prst="ellipse">
            <a:avLst/>
          </a:prstGeom>
          <a:solidFill>
            <a:srgbClr val="0992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4FA3F6CC-FE43-FB7D-9DD1-1CC769C482C0}"/>
              </a:ext>
            </a:extLst>
          </p:cNvPr>
          <p:cNvSpPr/>
          <p:nvPr userDrawn="1"/>
        </p:nvSpPr>
        <p:spPr>
          <a:xfrm rot="5400000">
            <a:off x="8076854" y="3186946"/>
            <a:ext cx="944566" cy="484107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0834307-68DB-0735-AFFF-ABE5ED8E711C}"/>
              </a:ext>
            </a:extLst>
          </p:cNvPr>
          <p:cNvSpPr/>
          <p:nvPr userDrawn="1"/>
        </p:nvSpPr>
        <p:spPr>
          <a:xfrm>
            <a:off x="0" y="0"/>
            <a:ext cx="12191999" cy="6865144"/>
          </a:xfrm>
          <a:prstGeom prst="rect">
            <a:avLst/>
          </a:prstGeom>
          <a:noFill/>
          <a:ln w="76200">
            <a:solidFill>
              <a:srgbClr val="0873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45D3A55-2004-319E-7800-B959B03DA24D}"/>
              </a:ext>
            </a:extLst>
          </p:cNvPr>
          <p:cNvSpPr/>
          <p:nvPr userDrawn="1"/>
        </p:nvSpPr>
        <p:spPr>
          <a:xfrm>
            <a:off x="10041233" y="4839883"/>
            <a:ext cx="614379" cy="614379"/>
          </a:xfrm>
          <a:prstGeom prst="ellipse">
            <a:avLst/>
          </a:prstGeom>
          <a:solidFill>
            <a:srgbClr val="9C1C6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14EA6C6-6E44-5830-FD3A-8FB954674C3B}"/>
              </a:ext>
            </a:extLst>
          </p:cNvPr>
          <p:cNvSpPr/>
          <p:nvPr userDrawn="1"/>
        </p:nvSpPr>
        <p:spPr>
          <a:xfrm>
            <a:off x="10193633" y="1403738"/>
            <a:ext cx="614379" cy="614379"/>
          </a:xfrm>
          <a:prstGeom prst="ellipse">
            <a:avLst/>
          </a:prstGeom>
          <a:solidFill>
            <a:srgbClr val="09929A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0802DDC6-0954-C2AE-4D85-BA23AA0B54C1}"/>
              </a:ext>
            </a:extLst>
          </p:cNvPr>
          <p:cNvSpPr/>
          <p:nvPr userDrawn="1"/>
        </p:nvSpPr>
        <p:spPr>
          <a:xfrm rot="4013445">
            <a:off x="6336937" y="1606263"/>
            <a:ext cx="665765" cy="341216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43804295-3F0A-AD5B-B7BC-87E2C9DE3C53}"/>
              </a:ext>
            </a:extLst>
          </p:cNvPr>
          <p:cNvSpPr/>
          <p:nvPr userDrawn="1"/>
        </p:nvSpPr>
        <p:spPr>
          <a:xfrm rot="17586555" flipV="1">
            <a:off x="6307995" y="4929732"/>
            <a:ext cx="665765" cy="341216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32B610F-AE68-BCD8-FCBE-21647CBAAA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t="5874" r="6292" b="6588"/>
          <a:stretch/>
        </p:blipFill>
        <p:spPr>
          <a:xfrm>
            <a:off x="7485437" y="712868"/>
            <a:ext cx="1090839" cy="95006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57736E8-325F-CCD8-34B5-6F28C4B53E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348" t="6456" r="7496" b="5119"/>
          <a:stretch/>
        </p:blipFill>
        <p:spPr>
          <a:xfrm>
            <a:off x="10807395" y="2967279"/>
            <a:ext cx="987062" cy="94456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8ACB984-20B8-0451-9203-415B549767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212"/>
          <a:stretch/>
        </p:blipFill>
        <p:spPr>
          <a:xfrm>
            <a:off x="7533431" y="5130765"/>
            <a:ext cx="1013903" cy="102989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CE8CB6A-0466-A776-73FE-3C1EC16FF22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7723" y="38362"/>
            <a:ext cx="2734953" cy="1287863"/>
          </a:xfrm>
          <a:prstGeom prst="rect">
            <a:avLst/>
          </a:prstGeom>
        </p:spPr>
      </p:pic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32889966-6AE7-6E8E-6851-E421B92C005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9588" y="1325563"/>
            <a:ext cx="4738687" cy="1711325"/>
          </a:xfrm>
        </p:spPr>
        <p:txBody>
          <a:bodyPr/>
          <a:lstStyle>
            <a:lvl1pPr marL="0" indent="0">
              <a:buNone/>
              <a:defRPr>
                <a:solidFill>
                  <a:srgbClr val="0B9298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/>
              <a:t>Session title</a:t>
            </a:r>
            <a:endParaRPr lang="en-GB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FA49342C-7DAE-431E-6898-BC698AE3CA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9588" y="3244850"/>
            <a:ext cx="4738687" cy="2478088"/>
          </a:xfrm>
        </p:spPr>
        <p:txBody>
          <a:bodyPr>
            <a:normAutofit/>
          </a:bodyPr>
          <a:lstStyle>
            <a:lvl1pPr marL="342900" indent="-342900">
              <a:buClr>
                <a:srgbClr val="9F1B64"/>
              </a:buClr>
              <a:buSzPct val="150000"/>
              <a:buFont typeface="Tahoma" panose="020B0604030504040204" pitchFamily="34" charset="0"/>
              <a:buChar char="‣"/>
              <a:defRPr sz="2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Speakers</a:t>
            </a:r>
            <a:endParaRPr lang="en-GB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4066BF67-5DC9-89B8-39B4-E1FCD099D42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1395" y="5931333"/>
            <a:ext cx="3050749" cy="771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6407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835095"/>
            <a:ext cx="10515600" cy="2308155"/>
          </a:xfrm>
        </p:spPr>
        <p:txBody>
          <a:bodyPr anchor="b"/>
          <a:lstStyle>
            <a:lvl1pPr algn="ctr">
              <a:defRPr sz="6000" b="0" i="0">
                <a:solidFill>
                  <a:srgbClr val="9C15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714751"/>
            <a:ext cx="10515600" cy="1500187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9979E-0392-A045-9AD8-6A00A424CCC1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03F22-7CF2-8841-9164-EB2A60AC8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0042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solidFill>
                  <a:srgbClr val="9C15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9979E-0392-A045-9AD8-6A00A424CCC1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03F22-7CF2-8841-9164-EB2A60AC8AD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hape 60"/>
          <p:cNvSpPr>
            <a:spLocks noGrp="1"/>
          </p:cNvSpPr>
          <p:nvPr>
            <p:ph type="body" idx="1"/>
          </p:nvPr>
        </p:nvSpPr>
        <p:spPr>
          <a:xfrm>
            <a:off x="838200" y="1847850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/>
            </a:pPr>
            <a:endParaRPr sz="28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990990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solidFill>
                  <a:srgbClr val="9C15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9979E-0392-A045-9AD8-6A00A424CCC1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03F22-7CF2-8841-9164-EB2A60AC8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7671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06747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46AD6FB-4390-7148-AB82-DB4BC37AB0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1861" y="5970394"/>
            <a:ext cx="1664009" cy="56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093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9979E-0392-A045-9AD8-6A00A424CCC1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03F22-7CF2-8841-9164-EB2A60AC8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8000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rgbClr val="9C15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857250" y="1490663"/>
            <a:ext cx="10353675" cy="4160837"/>
          </a:xfrm>
        </p:spPr>
        <p:txBody>
          <a:bodyPr>
            <a:normAutofit/>
          </a:bodyPr>
          <a:lstStyle>
            <a:lvl1pPr>
              <a:defRPr sz="44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525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A5542-F473-46B8-B95D-C08977712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ED29E8-1694-4C82-AF9E-DB7D642D17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92C2BC-8A8C-48A6-BA68-AB031B452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458F8-1EC7-4FB2-A8DB-8454D3AE9530}" type="datetimeFigureOut">
              <a:rPr lang="en-GB" smtClean="0"/>
              <a:t>09/08/2022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3CC71C-4150-40D4-8CAF-EBFCB52C6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D84FE8-95B9-4839-93DA-622D4CFEE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C2F95-E2DF-4582-A898-436DF57CD2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66568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rgbClr val="9C15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857250" y="1490663"/>
            <a:ext cx="10353675" cy="4160837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/>
          </a:p>
        </p:txBody>
      </p:sp>
      <p:sp>
        <p:nvSpPr>
          <p:cNvPr id="2" name="Right Triangle 1">
            <a:extLst>
              <a:ext uri="{FF2B5EF4-FFF2-40B4-BE49-F238E27FC236}">
                <a16:creationId xmlns:a16="http://schemas.microsoft.com/office/drawing/2014/main" id="{7C20A46B-A0A0-9E4E-BDB6-40FA0A2EA85F}"/>
              </a:ext>
            </a:extLst>
          </p:cNvPr>
          <p:cNvSpPr/>
          <p:nvPr userDrawn="1"/>
        </p:nvSpPr>
        <p:spPr>
          <a:xfrm>
            <a:off x="-1" y="5084956"/>
            <a:ext cx="5642517" cy="1773044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B5C55D-6781-EF41-A866-36FC53F1D0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648" y="5970394"/>
            <a:ext cx="1664009" cy="56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3107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solidFill>
          <a:srgbClr val="9C15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857250" y="1490663"/>
            <a:ext cx="10353675" cy="4160837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/>
          </a:p>
        </p:txBody>
      </p:sp>
      <p:sp>
        <p:nvSpPr>
          <p:cNvPr id="2" name="Right Triangle 1">
            <a:extLst>
              <a:ext uri="{FF2B5EF4-FFF2-40B4-BE49-F238E27FC236}">
                <a16:creationId xmlns:a16="http://schemas.microsoft.com/office/drawing/2014/main" id="{7C20A46B-A0A0-9E4E-BDB6-40FA0A2EA85F}"/>
              </a:ext>
            </a:extLst>
          </p:cNvPr>
          <p:cNvSpPr/>
          <p:nvPr userDrawn="1"/>
        </p:nvSpPr>
        <p:spPr>
          <a:xfrm>
            <a:off x="-1" y="5084956"/>
            <a:ext cx="5642517" cy="1773044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A721E4-BC1E-A446-81DE-DF36861E3B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038" y="5854348"/>
            <a:ext cx="2035718" cy="81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681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rgbClr val="0476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D24DD3BE-F401-4843-9508-A7A2F0FF57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57250" y="1490663"/>
            <a:ext cx="10353675" cy="4160837"/>
          </a:xfrm>
        </p:spPr>
        <p:txBody>
          <a:bodyPr>
            <a:normAutofit/>
          </a:bodyPr>
          <a:lstStyle>
            <a:lvl1pPr>
              <a:defRPr sz="44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0606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rgbClr val="0476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857250" y="1490663"/>
            <a:ext cx="10353675" cy="4160837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/>
          </a:p>
        </p:txBody>
      </p:sp>
      <p:sp>
        <p:nvSpPr>
          <p:cNvPr id="2" name="Right Triangle 1">
            <a:extLst>
              <a:ext uri="{FF2B5EF4-FFF2-40B4-BE49-F238E27FC236}">
                <a16:creationId xmlns:a16="http://schemas.microsoft.com/office/drawing/2014/main" id="{7C20A46B-A0A0-9E4E-BDB6-40FA0A2EA85F}"/>
              </a:ext>
            </a:extLst>
          </p:cNvPr>
          <p:cNvSpPr/>
          <p:nvPr userDrawn="1"/>
        </p:nvSpPr>
        <p:spPr>
          <a:xfrm>
            <a:off x="-1" y="5084956"/>
            <a:ext cx="5642517" cy="1773044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1C40C2-3CEE-E047-A73B-DE2F76E2A1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648" y="5970394"/>
            <a:ext cx="1664009" cy="56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0473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solidFill>
          <a:srgbClr val="0476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857250" y="1490663"/>
            <a:ext cx="10353675" cy="4160837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/>
          </a:p>
        </p:txBody>
      </p:sp>
      <p:sp>
        <p:nvSpPr>
          <p:cNvPr id="2" name="Right Triangle 1">
            <a:extLst>
              <a:ext uri="{FF2B5EF4-FFF2-40B4-BE49-F238E27FC236}">
                <a16:creationId xmlns:a16="http://schemas.microsoft.com/office/drawing/2014/main" id="{7C20A46B-A0A0-9E4E-BDB6-40FA0A2EA85F}"/>
              </a:ext>
            </a:extLst>
          </p:cNvPr>
          <p:cNvSpPr/>
          <p:nvPr userDrawn="1"/>
        </p:nvSpPr>
        <p:spPr>
          <a:xfrm>
            <a:off x="-1" y="5084956"/>
            <a:ext cx="5642517" cy="1773044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A721E4-BC1E-A446-81DE-DF36861E3B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038" y="5854348"/>
            <a:ext cx="2035718" cy="81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205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solidFill>
                  <a:srgbClr val="9C15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9979E-0392-A045-9AD8-6A00A424CCC1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03F22-7CF2-8841-9164-EB2A60AC8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7027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solidFill>
                  <a:srgbClr val="9C15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9979E-0392-A045-9AD8-6A00A424CCC1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03F22-7CF2-8841-9164-EB2A60AC8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2317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0" i="0">
                <a:solidFill>
                  <a:srgbClr val="9C15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9979E-0392-A045-9AD8-6A00A424CCC1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03F22-7CF2-8841-9164-EB2A60AC8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4834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0" i="0">
                <a:solidFill>
                  <a:srgbClr val="9C15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9979E-0392-A045-9AD8-6A00A424CCC1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03F22-7CF2-8841-9164-EB2A60AC8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0100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73"/>
          <p:cNvSpPr/>
          <p:nvPr userDrawn="1"/>
        </p:nvSpPr>
        <p:spPr>
          <a:xfrm>
            <a:off x="547575" y="4380707"/>
            <a:ext cx="10515601" cy="12419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 algn="l">
              <a:lnSpc>
                <a:spcPct val="90000"/>
              </a:lnSpc>
            </a:pPr>
            <a:r>
              <a:rPr sz="160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© The Quality Assurance Agency for Higher Education </a:t>
            </a:r>
            <a:r>
              <a:rPr lang="en-GB" sz="160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2020</a:t>
            </a:r>
            <a:endParaRPr sz="1600">
              <a:solidFill>
                <a:srgbClr val="535353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l">
              <a:lnSpc>
                <a:spcPct val="90000"/>
              </a:lnSpc>
            </a:pPr>
            <a:r>
              <a:rPr sz="160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Registered charity numbers 1062746 and SC037786</a:t>
            </a:r>
          </a:p>
          <a:p>
            <a:pPr lvl="0" algn="l">
              <a:lnSpc>
                <a:spcPct val="90000"/>
              </a:lnSpc>
            </a:pPr>
            <a:r>
              <a:rPr sz="160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www.</a:t>
            </a:r>
            <a:r>
              <a:rPr lang="en-GB" sz="1600" err="1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enhancementthemes.ac.uk</a:t>
            </a:r>
            <a:endParaRPr sz="1600">
              <a:solidFill>
                <a:srgbClr val="53535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82ACA1F5-B945-436C-8BCC-A6C81499FC91}"/>
              </a:ext>
            </a:extLst>
          </p:cNvPr>
          <p:cNvSpPr txBox="1">
            <a:spLocks/>
          </p:cNvSpPr>
          <p:nvPr userDrawn="1"/>
        </p:nvSpPr>
        <p:spPr>
          <a:xfrm>
            <a:off x="1159834" y="2489731"/>
            <a:ext cx="7920037" cy="1800225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baseline="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aseline="30000">
                <a:solidFill>
                  <a:srgbClr val="535353"/>
                </a:solidFill>
                <a:latin typeface="Arial" charset="0"/>
                <a:ea typeface="Arial" charset="0"/>
                <a:cs typeface="Arial" charset="0"/>
              </a:rPr>
              <a:t>www.enhancementthemes.ac.uk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3600" baseline="30000">
              <a:solidFill>
                <a:srgbClr val="535353"/>
              </a:solidFill>
              <a:latin typeface="Arial" charset="0"/>
              <a:ea typeface="Arial" charset="0"/>
              <a:cs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aseline="30000" err="1">
                <a:solidFill>
                  <a:srgbClr val="535353"/>
                </a:solidFill>
                <a:latin typeface="Arial" charset="0"/>
                <a:ea typeface="Arial" charset="0"/>
                <a:cs typeface="Arial" charset="0"/>
              </a:rPr>
              <a:t>ARCadmin@qaa.ac.uk</a:t>
            </a:r>
            <a:endParaRPr lang="en-GB" sz="3600" baseline="30000">
              <a:solidFill>
                <a:srgbClr val="535353"/>
              </a:solidFill>
              <a:latin typeface="Arial" charset="0"/>
              <a:ea typeface="Arial" charset="0"/>
              <a:cs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3600" baseline="30000">
              <a:solidFill>
                <a:srgbClr val="535353"/>
              </a:solidFill>
              <a:latin typeface="Arial" charset="0"/>
              <a:ea typeface="Arial" charset="0"/>
              <a:cs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aseline="30000">
                <a:solidFill>
                  <a:srgbClr val="535353"/>
                </a:solidFill>
                <a:latin typeface="Arial" charset="0"/>
                <a:ea typeface="Arial" charset="0"/>
                <a:cs typeface="Arial" charset="0"/>
              </a:rPr>
              <a:t>+44 (0) 1415 723420</a:t>
            </a:r>
          </a:p>
        </p:txBody>
      </p:sp>
      <p:pic>
        <p:nvPicPr>
          <p:cNvPr id="15" name="Picture 14" descr="Call.png">
            <a:extLst>
              <a:ext uri="{FF2B5EF4-FFF2-40B4-BE49-F238E27FC236}">
                <a16:creationId xmlns:a16="http://schemas.microsoft.com/office/drawing/2014/main" id="{014ED9D6-7E32-4FD3-9F50-80CFA44A06E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7575" y="3773415"/>
            <a:ext cx="525462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Call.png">
            <a:extLst>
              <a:ext uri="{FF2B5EF4-FFF2-40B4-BE49-F238E27FC236}">
                <a16:creationId xmlns:a16="http://schemas.microsoft.com/office/drawing/2014/main" id="{13B190F5-C47C-4BF2-AA83-0CDEAC513C2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7575" y="3089203"/>
            <a:ext cx="525462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Call.png">
            <a:extLst>
              <a:ext uri="{FF2B5EF4-FFF2-40B4-BE49-F238E27FC236}">
                <a16:creationId xmlns:a16="http://schemas.microsoft.com/office/drawing/2014/main" id="{043D05B1-1BE4-4E4F-9445-770044FBC28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7575" y="2406578"/>
            <a:ext cx="525462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Shape 55"/>
          <p:cNvSpPr/>
          <p:nvPr userDrawn="1"/>
        </p:nvSpPr>
        <p:spPr>
          <a:xfrm>
            <a:off x="547575" y="762095"/>
            <a:ext cx="10515601" cy="1325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algn="ctr">
              <a:lnSpc>
                <a:spcPct val="90000"/>
              </a:lnSpc>
              <a:defRPr sz="4400">
                <a:solidFill>
                  <a:srgbClr val="535353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lang="en-GB" sz="3200">
                <a:solidFill>
                  <a:srgbClr val="9C1560"/>
                </a:solidFill>
              </a:rPr>
              <a:t>Thank you. Any questions please contact us on:</a:t>
            </a:r>
            <a:endParaRPr sz="3200">
              <a:solidFill>
                <a:srgbClr val="9C15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31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D7DFB-5E44-42B3-982B-C17B65A7D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7DBA7A-BAC7-4C2E-8D1C-D59A241936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6370D5-6F5E-437C-BCAC-82941D1AC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458F8-1EC7-4FB2-A8DB-8454D3AE9530}" type="datetimeFigureOut">
              <a:rPr lang="en-GB" smtClean="0"/>
              <a:t>09/08/2022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FD97B8-327E-42CE-8978-3278D7DB3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8CB010-A03A-4654-9C73-BC36EBF9A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C2F95-E2DF-4582-A898-436DF57CD2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5173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E7B04-E21C-415D-A505-ADD8350EE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95A0B9-EF1E-4D8A-BA33-5A106237FF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8B6E79-7922-4984-AFD8-0631AB2041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9954F4-44BA-4B1F-A8FE-CD019595F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458F8-1EC7-4FB2-A8DB-8454D3AE9530}" type="datetimeFigureOut">
              <a:rPr lang="en-GB" smtClean="0"/>
              <a:t>09/08/2022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54F9EC-011D-4A62-B1A2-115CE8225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E33860-5503-4A5B-844E-DF4E237E9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C2F95-E2DF-4582-A898-436DF57CD2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2974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9CE65-5224-4763-9481-2415647CA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2DC5F7-C6F9-43CB-8EFF-96E7C07B3C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9E33DF-3F1C-4DF0-B951-3BFB63C8C9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E277B2-5350-4B69-8EDF-637FFA06FA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340EBD-0C4D-446D-B1AC-95EB127C72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10237D-23AD-421C-BABC-76CC0F3BF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458F8-1EC7-4FB2-A8DB-8454D3AE9530}" type="datetimeFigureOut">
              <a:rPr lang="en-GB" smtClean="0"/>
              <a:t>09/08/2022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8433FE-0542-44AB-A6DF-0F4780767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00CF3E-7F4A-44DF-97B8-BD8AF67F1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C2F95-E2DF-4582-A898-436DF57CD2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5908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D0152-5ADB-4985-86C0-2AD5710BF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59ADAC-BFBC-4E14-8052-1243C5439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458F8-1EC7-4FB2-A8DB-8454D3AE9530}" type="datetimeFigureOut">
              <a:rPr lang="en-GB" smtClean="0"/>
              <a:t>09/08/2022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2BF7F8-3B22-419A-BBCF-D186A1ECE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CB36F5-4433-425F-A11E-ACE47B59F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C2F95-E2DF-4582-A898-436DF57CD2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1754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1E9D74-20DB-4955-8B88-3753BAEAE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458F8-1EC7-4FB2-A8DB-8454D3AE9530}" type="datetimeFigureOut">
              <a:rPr lang="en-GB" smtClean="0"/>
              <a:t>09/08/2022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781E92-9AFF-43B9-B79D-03EAD95CB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762413-9B03-4A3F-B4B5-C74318AC0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C2F95-E2DF-4582-A898-436DF57CD2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8320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37BFE-D308-43A3-BF5B-587EE4E9D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47CA1-3333-4F15-9EEC-FD8C8BB05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F91B9A-CCBC-4993-A6DE-FF6A87011B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5080CF-FA51-44AF-B1FD-1CE13D690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458F8-1EC7-4FB2-A8DB-8454D3AE9530}" type="datetimeFigureOut">
              <a:rPr lang="en-GB" smtClean="0"/>
              <a:t>09/08/2022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2966BE-7FC1-4C28-8A61-33F37E7B2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6D755B-BBAC-4610-AE54-8D7FF3B3B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C2F95-E2DF-4582-A898-436DF57CD2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2748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5523C-0678-4660-8E60-6D2866476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DB1B5B-6A5E-4690-9356-083A5243D2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EA95B6-63D5-43C5-B66E-5C11C0D0F9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673538-109B-4D00-85F5-629DF2500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458F8-1EC7-4FB2-A8DB-8454D3AE9530}" type="datetimeFigureOut">
              <a:rPr lang="en-GB" smtClean="0"/>
              <a:t>09/08/2022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6924F5-F49B-4A47-8B97-85981149F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4C39A6-60CC-48E2-BF9B-8F0F68460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C2F95-E2DF-4582-A898-436DF57CD2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2166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A3CEAC-3F40-462F-AEB0-4B969BD78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DF9498-0F17-44FF-972D-2EB7CFD7F0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178882-4063-49C8-9B73-B593D0234F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A458F8-1EC7-4FB2-A8DB-8454D3AE9530}" type="datetimeFigureOut">
              <a:rPr lang="en-GB" smtClean="0"/>
              <a:t>09/08/2022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EDB20-59FA-41A6-B0A6-AEC6187166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F55402-6626-4B34-AF8B-618F45B85F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C2F95-E2DF-4582-A898-436DF57CD2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0333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9979E-0392-A045-9AD8-6A00A424CCC1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03F22-7CF2-8841-9164-EB2A60AC8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359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www.geograph.ie/photo/6296185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www.pngall.com/celebration-pn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www.pngall.com/celebration-pn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www.pngall.com/celebration-pn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www.pngall.com/celebration-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1B642C-84DD-C704-D334-98D571AF62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656" y="1468582"/>
            <a:ext cx="5643417" cy="21336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>
                <a:latin typeface="Arial Black"/>
              </a:rPr>
              <a:t>Welcome &amp; looking forward to year 3 of Resilient Learning Communities and 20 years of Enhancement Themes</a:t>
            </a:r>
            <a:endParaRPr lang="en-GB">
              <a:latin typeface="Arial Black"/>
            </a:endParaRPr>
          </a:p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C7D842-783F-440D-DD03-6D660C4813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656" y="4027054"/>
            <a:ext cx="6613236" cy="1991447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</a:pPr>
            <a:r>
              <a:rPr lang="en-US">
                <a:latin typeface="Arial"/>
                <a:cs typeface="Arial"/>
              </a:rPr>
              <a:t>Debra Macfarlane, Quality Enhancement Manager</a:t>
            </a:r>
          </a:p>
          <a:p>
            <a:pPr>
              <a:spcBef>
                <a:spcPct val="0"/>
              </a:spcBef>
            </a:pPr>
            <a:r>
              <a:rPr lang="en-US">
                <a:latin typeface="Arial"/>
                <a:cs typeface="Arial"/>
              </a:rPr>
              <a:t>Caroline Turnbull, Acting Director, QAA Scotland</a:t>
            </a:r>
          </a:p>
          <a:p>
            <a:pPr marL="0" indent="0">
              <a:spcBef>
                <a:spcPct val="0"/>
              </a:spcBef>
              <a:buNone/>
            </a:pPr>
            <a:endParaRPr lang="en-US">
              <a:latin typeface="Arial"/>
              <a:cs typeface="Arial"/>
            </a:endParaRPr>
          </a:p>
          <a:p>
            <a:r>
              <a:rPr lang="en-US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9 June 2022</a:t>
            </a:r>
            <a:endParaRPr lang="en-GB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8341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8A654-6707-4F49-BE03-740531650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014" y="1210022"/>
            <a:ext cx="11275721" cy="880706"/>
          </a:xfrm>
        </p:spPr>
        <p:txBody>
          <a:bodyPr>
            <a:normAutofit/>
          </a:bodyPr>
          <a:lstStyle/>
          <a:p>
            <a:pPr algn="l"/>
            <a:r>
              <a:rPr lang="en-US" sz="4000"/>
              <a:t>Summary - work in Session 2022-23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3FB76D-0B79-D04E-B0AD-F10B009284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0257" y="2510353"/>
            <a:ext cx="7521743" cy="3137626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457200" indent="-457200" algn="l">
              <a:lnSpc>
                <a:spcPct val="100000"/>
              </a:lnSpc>
              <a:buFont typeface="+mj-lt"/>
              <a:buAutoNum type="arabicPeriod"/>
            </a:pPr>
            <a:r>
              <a:rPr lang="en-US">
                <a:latin typeface="Arial"/>
                <a:cs typeface="Arial"/>
              </a:rPr>
              <a:t>Completing year 3 of Resilient Learning Communities and applying our learning to the next Enhancement Theme</a:t>
            </a:r>
          </a:p>
          <a:p>
            <a:pPr marL="457200" indent="-457200" algn="l">
              <a:lnSpc>
                <a:spcPct val="100000"/>
              </a:lnSpc>
              <a:buFont typeface="+mj-lt"/>
              <a:buAutoNum type="arabicPeriod"/>
            </a:pPr>
            <a:r>
              <a:rPr lang="en-US">
                <a:latin typeface="Arial"/>
                <a:cs typeface="Arial"/>
              </a:rPr>
              <a:t>Reflecting on our 3-year Enhancement Theme evaluation odyssey and what this means for future Theme evaluation/impact activity</a:t>
            </a:r>
          </a:p>
          <a:p>
            <a:pPr marL="457200" indent="-457200" algn="l">
              <a:lnSpc>
                <a:spcPct val="100000"/>
              </a:lnSpc>
              <a:buFont typeface="+mj-lt"/>
              <a:buAutoNum type="arabicPeriod"/>
            </a:pPr>
            <a:r>
              <a:rPr lang="en-US">
                <a:latin typeface="Arial"/>
                <a:cs typeface="Arial"/>
              </a:rPr>
              <a:t>Working with the sector to identify the topic and scope of the next Enhancement Theme and transitioning into it</a:t>
            </a:r>
          </a:p>
          <a:p>
            <a:pPr marL="457200" indent="-457200" algn="l">
              <a:lnSpc>
                <a:spcPct val="100000"/>
              </a:lnSpc>
              <a:buFont typeface="+mj-lt"/>
              <a:buAutoNum type="arabicPeriod"/>
            </a:pPr>
            <a:r>
              <a:rPr lang="en-US">
                <a:latin typeface="Arial"/>
                <a:cs typeface="Arial"/>
              </a:rPr>
              <a:t>Celebrating 20 years of Enhancement Themes – year long campaign and major conference in June 2023</a:t>
            </a:r>
          </a:p>
          <a:p>
            <a:pPr marL="457200" indent="-457200" algn="l">
              <a:lnSpc>
                <a:spcPct val="100000"/>
              </a:lnSpc>
              <a:buFont typeface="+mj-lt"/>
              <a:buAutoNum type="arabicPeriod"/>
            </a:pPr>
            <a:r>
              <a:rPr lang="en-US">
                <a:latin typeface="Arial"/>
                <a:cs typeface="Arial"/>
              </a:rPr>
              <a:t>Major re-development of Enhancement Theme web pages</a:t>
            </a:r>
          </a:p>
        </p:txBody>
      </p:sp>
      <p:pic>
        <p:nvPicPr>
          <p:cNvPr id="11" name="Picture 10" descr="A road sign on the side of the road&#10;&#10;Description automatically generated with low confidence">
            <a:extLst>
              <a:ext uri="{FF2B5EF4-FFF2-40B4-BE49-F238E27FC236}">
                <a16:creationId xmlns:a16="http://schemas.microsoft.com/office/drawing/2014/main" id="{A7040F80-058D-48B5-97AB-D5689486B3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40303" y="2464386"/>
            <a:ext cx="4360103" cy="327007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42D3127-413F-47B0-8424-B32D3C837DAB}"/>
              </a:ext>
            </a:extLst>
          </p:cNvPr>
          <p:cNvSpPr txBox="1"/>
          <p:nvPr/>
        </p:nvSpPr>
        <p:spPr>
          <a:xfrm>
            <a:off x="133014" y="5817286"/>
            <a:ext cx="43601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4" tooltip="https://www.geograph.ie/photo/6296185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5" tooltip="https://creativecommons.org/licenses/by-sa/3.0/"/>
              </a:rPr>
              <a:t>CC BY-SA</a:t>
            </a:r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479858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6CEB2247-6224-46B6-A18E-D8ADEC781817}"/>
              </a:ext>
            </a:extLst>
          </p:cNvPr>
          <p:cNvSpPr txBox="1"/>
          <p:nvPr/>
        </p:nvSpPr>
        <p:spPr>
          <a:xfrm>
            <a:off x="703347" y="93115"/>
            <a:ext cx="106093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9C1560"/>
                </a:solidFill>
                <a:effectLst/>
                <a:uLnTx/>
                <a:uFillTx/>
                <a:latin typeface="Arial" panose="020B0604020202020204" pitchFamily="34" charset="0"/>
                <a:ea typeface="DengXian"/>
                <a:cs typeface="Arial" panose="020B0604020202020204" pitchFamily="34" charset="0"/>
                <a:sym typeface="DengXian"/>
              </a:rPr>
              <a:t>Year 3 Priority topics and focus</a:t>
            </a:r>
            <a:endParaRPr kumimoji="0" lang="en-GB" sz="5400" b="0" i="0" u="none" strike="noStrike" kern="0" cap="none" spc="0" normalizeH="0" baseline="0" noProof="0">
              <a:ln>
                <a:noFill/>
              </a:ln>
              <a:solidFill>
                <a:srgbClr val="9C1560"/>
              </a:solidFill>
              <a:effectLst/>
              <a:uLnTx/>
              <a:uFillTx/>
              <a:latin typeface="Arial" panose="020B0604020202020204" pitchFamily="34" charset="0"/>
              <a:ea typeface="DengXian"/>
              <a:cs typeface="Arial" panose="020B0604020202020204" pitchFamily="34" charset="0"/>
              <a:sym typeface="DengXian"/>
            </a:endParaRPr>
          </a:p>
        </p:txBody>
      </p:sp>
      <p:pic>
        <p:nvPicPr>
          <p:cNvPr id="4" name="Picture 3" descr="Chart, bubble chart&#10;&#10;Description automatically generated">
            <a:extLst>
              <a:ext uri="{FF2B5EF4-FFF2-40B4-BE49-F238E27FC236}">
                <a16:creationId xmlns:a16="http://schemas.microsoft.com/office/drawing/2014/main" id="{84E01B86-CF75-0B27-4AD6-7E60B984BAA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80145" y="775798"/>
            <a:ext cx="6825673" cy="6127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422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A19F9DA6-C829-4DE6-8E40-AEF0BF4764DB}"/>
              </a:ext>
            </a:extLst>
          </p:cNvPr>
          <p:cNvSpPr txBox="1"/>
          <p:nvPr/>
        </p:nvSpPr>
        <p:spPr>
          <a:xfrm>
            <a:off x="2148210" y="5364929"/>
            <a:ext cx="9711876" cy="397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DengXian"/>
              <a:cs typeface="Arial" panose="020B0604020202020204" pitchFamily="34" charset="0"/>
              <a:sym typeface="DengXian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EDFBD67-12D8-4D43-B0B5-3F5B9BB59734}"/>
              </a:ext>
            </a:extLst>
          </p:cNvPr>
          <p:cNvSpPr txBox="1"/>
          <p:nvPr/>
        </p:nvSpPr>
        <p:spPr>
          <a:xfrm>
            <a:off x="4398178" y="123653"/>
            <a:ext cx="3010088" cy="2917019"/>
          </a:xfrm>
          <a:prstGeom prst="flowChartConnector">
            <a:avLst/>
          </a:prstGeom>
          <a:solidFill>
            <a:srgbClr val="9C1560"/>
          </a:solidFill>
        </p:spPr>
        <p:txBody>
          <a:bodyPr wrap="square">
            <a:spAutoFit/>
          </a:bodyPr>
          <a:lstStyle/>
          <a:p>
            <a:pPr marL="11430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DengXian"/>
              <a:cs typeface="Arial" panose="020B0604020202020204" pitchFamily="34" charset="0"/>
              <a:sym typeface="DengXian"/>
            </a:endParaRPr>
          </a:p>
          <a:p>
            <a:pPr marL="11430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DengXian"/>
                <a:cs typeface="Arial" panose="020B0604020202020204" pitchFamily="34" charset="0"/>
                <a:sym typeface="DengXian"/>
              </a:rPr>
              <a:t>Equality, diversity and inclusion</a:t>
            </a:r>
          </a:p>
          <a:p>
            <a:pPr marL="11430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DengXian"/>
              <a:cs typeface="Arial" panose="020B0604020202020204" pitchFamily="34" charset="0"/>
              <a:sym typeface="DengXian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65D3ED2-EC75-4FB1-9930-578752D1B4E4}"/>
              </a:ext>
            </a:extLst>
          </p:cNvPr>
          <p:cNvSpPr txBox="1"/>
          <p:nvPr/>
        </p:nvSpPr>
        <p:spPr>
          <a:xfrm>
            <a:off x="4119666" y="3171693"/>
            <a:ext cx="3567112" cy="938719"/>
          </a:xfrm>
          <a:prstGeom prst="rect">
            <a:avLst/>
          </a:prstGeom>
          <a:solidFill>
            <a:srgbClr val="9C1560"/>
          </a:solidFill>
        </p:spPr>
        <p:txBody>
          <a:bodyPr wrap="square" lIns="91440" tIns="45720" rIns="91440" bIns="45720" anchor="t">
            <a:spAutoFit/>
          </a:bodyPr>
          <a:lstStyle/>
          <a:p>
            <a:pPr marL="114300" algn="ctr" rtl="0">
              <a:lnSpc>
                <a:spcPct val="90000"/>
              </a:lnSpc>
              <a:spcAft>
                <a:spcPts val="600"/>
              </a:spcAft>
              <a:defRPr/>
            </a:pPr>
            <a:endParaRPr lang="en-US" sz="1600" kern="1200" dirty="0">
              <a:solidFill>
                <a:prstClr val="white"/>
              </a:solidFill>
              <a:latin typeface="Arial"/>
              <a:cs typeface="Arial"/>
            </a:endParaRPr>
          </a:p>
          <a:p>
            <a:pPr marL="114300" algn="ctr" rtl="0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b="1" kern="1200" dirty="0">
                <a:solidFill>
                  <a:prstClr val="white"/>
                </a:solidFill>
                <a:latin typeface="Arial"/>
                <a:cs typeface="Arial"/>
              </a:rPr>
              <a:t>S</a:t>
            </a:r>
            <a:r>
              <a:rPr lang="en-US" b="1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upporting New Scots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DengXian"/>
              <a:cs typeface="Arial" panose="020B0604020202020204" pitchFamily="34" charset="0"/>
              <a:sym typeface="DengXian"/>
            </a:endParaRPr>
          </a:p>
          <a:p>
            <a:pPr marL="457200" indent="-342900" algn="l" rtl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DengXian"/>
              <a:cs typeface="Arial"/>
              <a:sym typeface="DengXian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665A9DD-F771-4A2D-BC47-ABA29EA223A1}"/>
              </a:ext>
            </a:extLst>
          </p:cNvPr>
          <p:cNvSpPr txBox="1"/>
          <p:nvPr/>
        </p:nvSpPr>
        <p:spPr>
          <a:xfrm>
            <a:off x="4119666" y="4063185"/>
            <a:ext cx="3567112" cy="314547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pPr marL="114300">
              <a:lnSpc>
                <a:spcPct val="90000"/>
              </a:lnSpc>
              <a:spcAft>
                <a:spcPts val="600"/>
              </a:spcAft>
              <a:defRPr/>
            </a:pPr>
            <a:endParaRPr lang="en-US" sz="1600" b="1" dirty="0">
              <a:solidFill>
                <a:srgbClr val="FF0000"/>
              </a:solidFill>
              <a:latin typeface="Arial" panose="020B0604020202020204" pitchFamily="34" charset="0"/>
              <a:ea typeface="DengXian"/>
              <a:cs typeface="Arial" panose="020B0604020202020204" pitchFamily="34" charset="0"/>
              <a:sym typeface="DengXian"/>
            </a:endParaRPr>
          </a:p>
          <a:p>
            <a:pPr marL="114300" algn="ctr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1600" b="1" dirty="0">
                <a:solidFill>
                  <a:srgbClr val="FF0000"/>
                </a:solidFill>
                <a:latin typeface="Arial"/>
                <a:ea typeface="DengXian"/>
                <a:cs typeface="Arial"/>
                <a:sym typeface="DengXian"/>
              </a:rPr>
              <a:t>Work completed in year 2</a:t>
            </a:r>
          </a:p>
          <a:p>
            <a:pPr marL="114300">
              <a:lnSpc>
                <a:spcPct val="90000"/>
              </a:lnSpc>
              <a:spcAft>
                <a:spcPts val="600"/>
              </a:spcAft>
              <a:defRPr/>
            </a:pPr>
            <a:endParaRPr lang="en-US" sz="1600" b="1" dirty="0">
              <a:solidFill>
                <a:srgbClr val="FF0000"/>
              </a:solidFill>
              <a:latin typeface="Arial"/>
              <a:ea typeface="DengXian"/>
              <a:cs typeface="Arial"/>
            </a:endParaRPr>
          </a:p>
          <a:p>
            <a:pPr marL="400050" indent="-285750" algn="l" rtl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DengXian"/>
                <a:cs typeface="Arial"/>
                <a:sym typeface="DengXian"/>
              </a:rPr>
              <a:t>Desk-based research and institutional responses collated</a:t>
            </a:r>
          </a:p>
          <a:p>
            <a:pPr marL="400050" indent="-285750" algn="l" rtl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DengXian"/>
              <a:cs typeface="Arial"/>
            </a:endParaRPr>
          </a:p>
          <a:p>
            <a:pPr marL="400050" indent="-285750" algn="l" rtl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DengXian"/>
                <a:cs typeface="Arial"/>
                <a:sym typeface="DengXian"/>
              </a:rPr>
              <a:t>Report being published during Refugee week (end June)</a:t>
            </a:r>
          </a:p>
          <a:p>
            <a:pPr marL="400050" indent="-285750" algn="l" rtl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1600" dirty="0">
              <a:latin typeface="Arial"/>
              <a:ea typeface="DengXian"/>
              <a:cs typeface="Arial"/>
              <a:sym typeface="DengXian"/>
            </a:endParaRPr>
          </a:p>
          <a:p>
            <a:pPr marL="400050" indent="-285750" algn="l" rtl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1600" dirty="0">
              <a:latin typeface="Arial"/>
              <a:ea typeface="DengXian"/>
              <a:cs typeface="Arial"/>
            </a:endParaRPr>
          </a:p>
          <a:p>
            <a:pPr marL="400050" indent="-285750" algn="l" rtl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DengXian"/>
              <a:cs typeface="Arial" panose="020B0604020202020204" pitchFamily="34" charset="0"/>
              <a:sym typeface="DengXian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DF2F6A7-2463-FB94-2385-6E3DAE6B82B8}"/>
              </a:ext>
            </a:extLst>
          </p:cNvPr>
          <p:cNvGrpSpPr/>
          <p:nvPr/>
        </p:nvGrpSpPr>
        <p:grpSpPr>
          <a:xfrm>
            <a:off x="300063" y="0"/>
            <a:ext cx="3567112" cy="7510282"/>
            <a:chOff x="300063" y="0"/>
            <a:chExt cx="3567112" cy="751028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D5A68CD-61F1-46D8-8695-EF850D0DAD91}"/>
                </a:ext>
              </a:extLst>
            </p:cNvPr>
            <p:cNvSpPr txBox="1"/>
            <p:nvPr/>
          </p:nvSpPr>
          <p:spPr>
            <a:xfrm>
              <a:off x="300063" y="2039075"/>
              <a:ext cx="3567112" cy="889474"/>
            </a:xfrm>
            <a:prstGeom prst="rect">
              <a:avLst/>
            </a:prstGeom>
            <a:solidFill>
              <a:srgbClr val="9C1560"/>
            </a:solidFill>
          </p:spPr>
          <p:txBody>
            <a:bodyPr wrap="square" lIns="91440" tIns="45720" rIns="91440" bIns="45720" anchor="t">
              <a:spAutoFit/>
            </a:bodyPr>
            <a:lstStyle/>
            <a:p>
              <a:pPr marL="457200" marR="0" lvl="0" indent="-34290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DengXian"/>
                <a:cs typeface="Arial"/>
                <a:sym typeface="DengXian"/>
              </a:endParaRPr>
            </a:p>
            <a:p>
              <a:pPr marL="114300" lvl="4" algn="ctr">
                <a:lnSpc>
                  <a:spcPct val="90000"/>
                </a:lnSpc>
                <a:spcAft>
                  <a:spcPts val="600"/>
                </a:spcAft>
                <a:defRPr/>
              </a:pPr>
              <a:r>
                <a: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DengXian"/>
                  <a:cs typeface="Arial"/>
                  <a:sym typeface="DengXian"/>
                </a:rPr>
                <a:t>Anti-racist curriculum </a:t>
              </a:r>
              <a:r>
                <a:rPr lang="en-US" b="1" dirty="0">
                  <a:solidFill>
                    <a:schemeClr val="bg1"/>
                  </a:solidFill>
                  <a:latin typeface="Arial"/>
                  <a:ea typeface="DengXian"/>
                  <a:cs typeface="Arial"/>
                  <a:sym typeface="DengXian"/>
                </a:rPr>
                <a:t>(ARC) </a:t>
              </a:r>
              <a:r>
                <a: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DengXian"/>
                  <a:cs typeface="Arial"/>
                  <a:sym typeface="DengXian"/>
                </a:rPr>
                <a:t>project</a:t>
              </a:r>
              <a:endParaRPr lang="en-US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DengXian"/>
                <a:cs typeface="Arial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CE0B5CC-023E-4393-B835-DCB7AB65CE5E}"/>
                </a:ext>
              </a:extLst>
            </p:cNvPr>
            <p:cNvSpPr txBox="1"/>
            <p:nvPr/>
          </p:nvSpPr>
          <p:spPr>
            <a:xfrm>
              <a:off x="300063" y="3152166"/>
              <a:ext cx="3567112" cy="435811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>
              <a:spAutoFit/>
            </a:bodyPr>
            <a:lstStyle/>
            <a:p>
              <a:pPr marL="114300">
                <a:lnSpc>
                  <a:spcPct val="90000"/>
                </a:lnSpc>
                <a:spcAft>
                  <a:spcPts val="600"/>
                </a:spcAft>
                <a:defRPr/>
              </a:pPr>
              <a:r>
                <a:rPr lang="en-US" sz="1600" b="1" dirty="0">
                  <a:solidFill>
                    <a:srgbClr val="FF0000"/>
                  </a:solidFill>
                  <a:latin typeface="Arial" panose="020B0604020202020204" pitchFamily="34" charset="0"/>
                  <a:ea typeface="DengXian"/>
                  <a:cs typeface="Arial" panose="020B0604020202020204" pitchFamily="34" charset="0"/>
                  <a:sym typeface="DengXian"/>
                </a:rPr>
                <a:t>Work to continue in year 3</a:t>
              </a:r>
            </a:p>
            <a:p>
              <a:pPr marL="114300">
                <a:lnSpc>
                  <a:spcPct val="90000"/>
                </a:lnSpc>
                <a:spcAft>
                  <a:spcPts val="600"/>
                </a:spcAft>
                <a:defRPr/>
              </a:pPr>
              <a:endParaRPr lang="en-US" sz="800" b="1" dirty="0">
                <a:solidFill>
                  <a:srgbClr val="FF0000"/>
                </a:solidFill>
                <a:latin typeface="Arial" panose="020B0604020202020204" pitchFamily="34" charset="0"/>
                <a:ea typeface="DengXian"/>
                <a:cs typeface="Arial" panose="020B0604020202020204" pitchFamily="34" charset="0"/>
                <a:sym typeface="DengXian"/>
              </a:endParaRPr>
            </a:p>
            <a:p>
              <a:pPr marL="400050" indent="-285750" algn="l" rtl="0">
                <a:spcAft>
                  <a:spcPts val="600"/>
                </a:spcAft>
                <a:buFont typeface="Arial" panose="020B0604020202020204" pitchFamily="34" charset="0"/>
                <a:buChar char="•"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DengXian"/>
                  <a:cs typeface="Arial" panose="020B0604020202020204" pitchFamily="34" charset="0"/>
                  <a:sym typeface="DengXian"/>
                </a:rPr>
                <a:t>Executive group </a:t>
              </a:r>
            </a:p>
            <a:p>
              <a:pPr marL="400050" indent="-285750" algn="l" rtl="0">
                <a:spcAft>
                  <a:spcPts val="600"/>
                </a:spcAft>
                <a:buFont typeface="Arial" panose="020B0604020202020204" pitchFamily="34" charset="0"/>
                <a:buChar char="•"/>
                <a:defRPr/>
              </a:pPr>
              <a:endPara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DengXian"/>
                <a:cs typeface="Arial" panose="020B0604020202020204" pitchFamily="34" charset="0"/>
                <a:sym typeface="DengXian"/>
              </a:endParaRPr>
            </a:p>
            <a:p>
              <a:pPr marL="400050" indent="-285750" algn="l" rtl="0">
                <a:spcAft>
                  <a:spcPts val="60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1600" dirty="0">
                  <a:latin typeface="Arial" panose="020B0604020202020204" pitchFamily="34" charset="0"/>
                  <a:ea typeface="DengXian"/>
                  <a:cs typeface="Arial" panose="020B0604020202020204" pitchFamily="34" charset="0"/>
                  <a:sym typeface="DengXian"/>
                </a:rPr>
                <a:t>Evaluation of use of resources and impact of year 2 subject-specific workshops</a:t>
              </a:r>
            </a:p>
            <a:p>
              <a:pPr marL="400050" indent="-285750" algn="l" rtl="0">
                <a:spcAft>
                  <a:spcPts val="600"/>
                </a:spcAft>
                <a:buFont typeface="Arial" panose="020B0604020202020204" pitchFamily="34" charset="0"/>
                <a:buChar char="•"/>
                <a:defRPr/>
              </a:pPr>
              <a:endParaRPr lang="en-US" sz="8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400050" indent="-285750" algn="l" rtl="0">
                <a:spcAft>
                  <a:spcPts val="60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1600" b="0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Decolonising</a:t>
              </a:r>
              <a:r>
                <a:rPr lang="en-US" sz="16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the Curriculum in the Time of Pandemic – Edinburgh Napier University </a:t>
              </a:r>
            </a:p>
            <a:p>
              <a:pPr marL="400050" indent="-285750" algn="l" rtl="0">
                <a:spcAft>
                  <a:spcPts val="600"/>
                </a:spcAft>
                <a:buFont typeface="Arial" panose="020B0604020202020204" pitchFamily="34" charset="0"/>
                <a:buChar char="•"/>
                <a:defRPr/>
              </a:pPr>
              <a:endParaRPr lang="en-US" sz="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endParaRPr>
            </a:p>
            <a:p>
              <a:pPr marL="400050" indent="-285750" algn="l" rtl="0">
                <a:spcAft>
                  <a:spcPts val="60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1600" dirty="0">
                  <a:solidFill>
                    <a:srgbClr val="000000"/>
                  </a:solidFill>
                  <a:latin typeface="Arial" panose="020B0604020202020204" pitchFamily="34" charset="0"/>
                  <a:ea typeface="DengXian"/>
                  <a:cs typeface="Arial" panose="020B0604020202020204" pitchFamily="34" charset="0"/>
                  <a:sym typeface="DengXian"/>
                </a:rPr>
                <a:t>More</a:t>
              </a:r>
              <a:r>
                <a:rPr kumimoji="0" lang="en-US" sz="160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DengXian"/>
                  <a:cs typeface="Arial" panose="020B0604020202020204" pitchFamily="34" charset="0"/>
                  <a:sym typeface="DengXian"/>
                </a:rPr>
                <a:t> discipline specific workshops</a:t>
              </a:r>
            </a:p>
            <a:p>
              <a:pPr marL="400050" indent="-285750" algn="l" rtl="0">
                <a:spcAft>
                  <a:spcPts val="600"/>
                </a:spcAft>
                <a:buFont typeface="Arial" panose="020B0604020202020204" pitchFamily="34" charset="0"/>
                <a:buChar char="•"/>
                <a:defRPr/>
              </a:pPr>
              <a:endParaRPr lang="en-US" sz="1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DengXian"/>
                <a:cs typeface="Arial" panose="020B0604020202020204" pitchFamily="34" charset="0"/>
                <a:sym typeface="DengXian"/>
              </a:endParaRPr>
            </a:p>
            <a:p>
              <a:pPr marL="400050" indent="-285750" algn="l" rtl="0">
                <a:lnSpc>
                  <a:spcPct val="90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  <a:defRPr/>
              </a:pPr>
              <a:endParaRPr lang="en-US" sz="1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DengXian"/>
                <a:cs typeface="Arial" panose="020B0604020202020204" pitchFamily="34" charset="0"/>
                <a:sym typeface="DengXian"/>
              </a:endParaRPr>
            </a:p>
          </p:txBody>
        </p:sp>
        <p:pic>
          <p:nvPicPr>
            <p:cNvPr id="8" name="Picture 7" descr="Women holding hands">
              <a:extLst>
                <a:ext uri="{FF2B5EF4-FFF2-40B4-BE49-F238E27FC236}">
                  <a16:creationId xmlns:a16="http://schemas.microsoft.com/office/drawing/2014/main" id="{B488B4F6-D8A5-737C-2ED0-EF52330DE7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0063" y="0"/>
              <a:ext cx="3567112" cy="2044924"/>
            </a:xfrm>
            <a:prstGeom prst="rect">
              <a:avLst/>
            </a:prstGeom>
          </p:spPr>
        </p:pic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C4817D37-708B-420C-B00E-71EC6D113CEE}"/>
              </a:ext>
            </a:extLst>
          </p:cNvPr>
          <p:cNvSpPr txBox="1"/>
          <p:nvPr/>
        </p:nvSpPr>
        <p:spPr>
          <a:xfrm>
            <a:off x="8324827" y="2332095"/>
            <a:ext cx="3567112" cy="1237262"/>
          </a:xfrm>
          <a:prstGeom prst="rect">
            <a:avLst/>
          </a:prstGeom>
          <a:solidFill>
            <a:srgbClr val="9C1560"/>
          </a:solidFill>
        </p:spPr>
        <p:txBody>
          <a:bodyPr wrap="square" lIns="91440" tIns="45720" rIns="91440" bIns="45720" anchor="t">
            <a:spAutoFit/>
          </a:bodyPr>
          <a:lstStyle/>
          <a:p>
            <a:pPr marL="114300" algn="ctr" rtl="0">
              <a:lnSpc>
                <a:spcPct val="90000"/>
              </a:lnSpc>
              <a:spcAft>
                <a:spcPts val="600"/>
              </a:spcAft>
              <a:defRPr/>
            </a:pPr>
            <a:endParaRPr lang="en-US" sz="1600" b="1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algn="ctr" rtl="0">
              <a:lnSpc>
                <a:spcPct val="90000"/>
              </a:lnSpc>
              <a:spcAft>
                <a:spcPts val="600"/>
              </a:spcAft>
              <a:defRPr/>
            </a:pPr>
            <a:endParaRPr lang="en-US" sz="1600" b="1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algn="ctr" rtl="0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b="1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mental wellbeing</a:t>
            </a:r>
          </a:p>
          <a:p>
            <a:pPr marL="114300" algn="l" rtl="0">
              <a:lnSpc>
                <a:spcPct val="90000"/>
              </a:lnSpc>
              <a:spcAft>
                <a:spcPts val="600"/>
              </a:spcAft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DengXian"/>
              <a:cs typeface="Arial"/>
              <a:sym typeface="DengXian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E9E204A-95E2-4940-8056-0858E12A0783}"/>
              </a:ext>
            </a:extLst>
          </p:cNvPr>
          <p:cNvSpPr txBox="1"/>
          <p:nvPr/>
        </p:nvSpPr>
        <p:spPr>
          <a:xfrm>
            <a:off x="8220892" y="3396183"/>
            <a:ext cx="3567111" cy="354558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pPr marL="11430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DengXian"/>
              <a:cs typeface="Arial" panose="020B0604020202020204" pitchFamily="34" charset="0"/>
              <a:sym typeface="DengXian"/>
            </a:endParaRPr>
          </a:p>
          <a:p>
            <a:pPr marL="400050" indent="-285750" algn="l" rtl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Arial" panose="020B0604020202020204" pitchFamily="34" charset="0"/>
                <a:ea typeface="DengXian"/>
                <a:cs typeface="Arial" panose="020B0604020202020204" pitchFamily="34" charset="0"/>
                <a:sym typeface="DengXian"/>
              </a:rPr>
              <a:t>Continues to be important across the sector - many institutions already engaged in specific projects</a:t>
            </a:r>
          </a:p>
          <a:p>
            <a:pPr marL="400050" indent="-285750" algn="l" rtl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800" dirty="0">
              <a:latin typeface="Arial" panose="020B0604020202020204" pitchFamily="34" charset="0"/>
              <a:ea typeface="DengXian"/>
              <a:cs typeface="Arial" panose="020B0604020202020204" pitchFamily="34" charset="0"/>
              <a:sym typeface="DengXian"/>
            </a:endParaRPr>
          </a:p>
          <a:p>
            <a:pPr marL="400050" indent="-285750" algn="l" rtl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Arial" panose="020B0604020202020204" pitchFamily="34" charset="0"/>
                <a:ea typeface="DengXian"/>
                <a:cs typeface="Arial" panose="020B0604020202020204" pitchFamily="34" charset="0"/>
                <a:sym typeface="DengXian"/>
              </a:rPr>
              <a:t>Potential activity in year 3:</a:t>
            </a:r>
          </a:p>
          <a:p>
            <a:pPr marL="4000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transition back to campus (</a:t>
            </a:r>
            <a:r>
              <a:rPr lang="en-US" sz="1600" dirty="0"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students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/staff) a possible area</a:t>
            </a:r>
          </a:p>
          <a:p>
            <a:pPr marL="4000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DengXian"/>
                <a:cs typeface="Arial" panose="020B0604020202020204" pitchFamily="34" charset="0"/>
                <a:sym typeface="DengXian"/>
              </a:rPr>
              <a:t>Work with Scottish Government’s developing work on Student Mental Wellbeing Action Plan</a:t>
            </a:r>
          </a:p>
          <a:p>
            <a:pPr marL="857250" lvl="1" indent="-285750">
              <a:lnSpc>
                <a:spcPct val="90000"/>
              </a:lnSpc>
              <a:spcAft>
                <a:spcPts val="600"/>
              </a:spcAft>
              <a:buFontTx/>
              <a:buChar char="-"/>
              <a:defRPr/>
            </a:pP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ea typeface="DengXian"/>
              <a:cs typeface="Arial" panose="020B0604020202020204" pitchFamily="34" charset="0"/>
              <a:sym typeface="DengXian"/>
            </a:endParaRPr>
          </a:p>
        </p:txBody>
      </p:sp>
      <p:pic>
        <p:nvPicPr>
          <p:cNvPr id="10" name="Picture 9" descr="Mental health awareness mural">
            <a:extLst>
              <a:ext uri="{FF2B5EF4-FFF2-40B4-BE49-F238E27FC236}">
                <a16:creationId xmlns:a16="http://schemas.microsoft.com/office/drawing/2014/main" id="{6FFCD03B-C536-1D87-A012-0A11C4C9339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21207" y="0"/>
            <a:ext cx="3567112" cy="2332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405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CBE4ADF-1373-4DCE-A477-5119865081E0}"/>
              </a:ext>
            </a:extLst>
          </p:cNvPr>
          <p:cNvSpPr txBox="1"/>
          <p:nvPr/>
        </p:nvSpPr>
        <p:spPr>
          <a:xfrm>
            <a:off x="-19193" y="2256106"/>
            <a:ext cx="10095723" cy="397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DengXian"/>
              <a:cs typeface="Arial" panose="020B0604020202020204" pitchFamily="34" charset="0"/>
              <a:sym typeface="DengXian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19F9DA6-C829-4DE6-8E40-AEF0BF4764DB}"/>
              </a:ext>
            </a:extLst>
          </p:cNvPr>
          <p:cNvSpPr txBox="1"/>
          <p:nvPr/>
        </p:nvSpPr>
        <p:spPr>
          <a:xfrm>
            <a:off x="2148210" y="5364929"/>
            <a:ext cx="9711876" cy="397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DengXian"/>
              <a:cs typeface="Arial" panose="020B0604020202020204" pitchFamily="34" charset="0"/>
              <a:sym typeface="DengXian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EDFBD67-12D8-4D43-B0B5-3F5B9BB59734}"/>
              </a:ext>
            </a:extLst>
          </p:cNvPr>
          <p:cNvSpPr txBox="1"/>
          <p:nvPr/>
        </p:nvSpPr>
        <p:spPr>
          <a:xfrm>
            <a:off x="4312444" y="103984"/>
            <a:ext cx="3025905" cy="2449604"/>
          </a:xfrm>
          <a:prstGeom prst="flowChartConnector">
            <a:avLst/>
          </a:prstGeom>
          <a:solidFill>
            <a:srgbClr val="0476AC"/>
          </a:solidFill>
        </p:spPr>
        <p:txBody>
          <a:bodyPr wrap="square">
            <a:spAutoFit/>
          </a:bodyPr>
          <a:lstStyle/>
          <a:p>
            <a:pPr marL="11430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DengXian"/>
              <a:cs typeface="Arial" panose="020B0604020202020204" pitchFamily="34" charset="0"/>
              <a:sym typeface="DengXian"/>
            </a:endParaRPr>
          </a:p>
          <a:p>
            <a:pPr marL="11430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DengXian"/>
                <a:cs typeface="Arial" panose="020B0604020202020204" pitchFamily="34" charset="0"/>
                <a:sym typeface="DengXian"/>
              </a:rPr>
              <a:t>Flexible, accessible learning</a:t>
            </a:r>
          </a:p>
          <a:p>
            <a:pPr marL="11430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DengXian"/>
              <a:cs typeface="Arial" panose="020B0604020202020204" pitchFamily="34" charset="0"/>
              <a:sym typeface="DengXian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4817D37-708B-420C-B00E-71EC6D113CEE}"/>
              </a:ext>
            </a:extLst>
          </p:cNvPr>
          <p:cNvSpPr txBox="1"/>
          <p:nvPr/>
        </p:nvSpPr>
        <p:spPr>
          <a:xfrm>
            <a:off x="8239293" y="1804628"/>
            <a:ext cx="3674470" cy="1138773"/>
          </a:xfrm>
          <a:prstGeom prst="rect">
            <a:avLst/>
          </a:prstGeom>
          <a:solidFill>
            <a:srgbClr val="0476AC"/>
          </a:solidFill>
        </p:spPr>
        <p:txBody>
          <a:bodyPr wrap="square" lIns="91440" tIns="45720" rIns="91440" bIns="45720" anchor="t">
            <a:spAutoFit/>
          </a:bodyPr>
          <a:lstStyle/>
          <a:p>
            <a:pPr marL="114300" algn="ctr" rtl="0">
              <a:lnSpc>
                <a:spcPct val="90000"/>
              </a:lnSpc>
              <a:spcAft>
                <a:spcPts val="600"/>
              </a:spcAft>
              <a:defRPr/>
            </a:pPr>
            <a:endParaRPr lang="en-US" sz="1600" b="1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algn="ctr" rtl="0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b="1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Understanding Micro-credentials and small qualifications in Scotland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65D3ED2-EC75-4FB1-9930-578752D1B4E4}"/>
              </a:ext>
            </a:extLst>
          </p:cNvPr>
          <p:cNvSpPr txBox="1"/>
          <p:nvPr/>
        </p:nvSpPr>
        <p:spPr>
          <a:xfrm>
            <a:off x="4088781" y="2973489"/>
            <a:ext cx="3780599" cy="1188018"/>
          </a:xfrm>
          <a:prstGeom prst="rect">
            <a:avLst/>
          </a:prstGeom>
          <a:solidFill>
            <a:srgbClr val="0476AC"/>
          </a:solidFill>
        </p:spPr>
        <p:txBody>
          <a:bodyPr wrap="square" lIns="91440" tIns="45720" rIns="91440" bIns="45720" anchor="t">
            <a:spAutoFit/>
          </a:bodyPr>
          <a:lstStyle/>
          <a:p>
            <a:pPr marL="114300" algn="ctr" rtl="0">
              <a:lnSpc>
                <a:spcPct val="90000"/>
              </a:lnSpc>
              <a:spcAft>
                <a:spcPts val="600"/>
              </a:spcAft>
              <a:defRPr/>
            </a:pPr>
            <a:endParaRPr lang="en-US" sz="1600" kern="1200" dirty="0">
              <a:solidFill>
                <a:prstClr val="white"/>
              </a:solidFill>
              <a:latin typeface="Arial"/>
              <a:cs typeface="Arial"/>
            </a:endParaRPr>
          </a:p>
          <a:p>
            <a:pPr marL="114300" algn="ctr" rtl="0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b="1" kern="1200" dirty="0" err="1">
                <a:solidFill>
                  <a:prstClr val="white"/>
                </a:solidFill>
                <a:latin typeface="Arial"/>
                <a:cs typeface="Arial"/>
              </a:rPr>
              <a:t>Personalised</a:t>
            </a:r>
            <a:r>
              <a:rPr lang="en-US" b="1" kern="1200" dirty="0">
                <a:solidFill>
                  <a:prstClr val="white"/>
                </a:solidFill>
                <a:latin typeface="Arial"/>
                <a:cs typeface="Arial"/>
              </a:rPr>
              <a:t> Approaches to Resilience and Community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DengXian"/>
              <a:cs typeface="Arial" panose="020B0604020202020204" pitchFamily="34" charset="0"/>
              <a:sym typeface="DengXian"/>
            </a:endParaRPr>
          </a:p>
          <a:p>
            <a:pPr marL="457200" indent="-342900" algn="l" rtl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DengXian"/>
              <a:cs typeface="Arial"/>
              <a:sym typeface="DengXian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E9E204A-95E2-4940-8056-0858E12A0783}"/>
              </a:ext>
            </a:extLst>
          </p:cNvPr>
          <p:cNvSpPr txBox="1"/>
          <p:nvPr/>
        </p:nvSpPr>
        <p:spPr>
          <a:xfrm>
            <a:off x="8239295" y="3155869"/>
            <a:ext cx="3674470" cy="418576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114300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Work to continue in year 3</a:t>
            </a:r>
          </a:p>
          <a:p>
            <a:pPr marL="114300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 </a:t>
            </a:r>
            <a:endParaRPr lang="en-US" sz="1600" b="1" dirty="0">
              <a:solidFill>
                <a:srgbClr val="FF0000"/>
              </a:solidFill>
              <a:latin typeface="Arial" panose="020B0604020202020204" pitchFamily="34" charset="0"/>
              <a:ea typeface="DengXian"/>
              <a:cs typeface="Arial" panose="020B0604020202020204" pitchFamily="34" charset="0"/>
              <a:sym typeface="DengXian"/>
            </a:endParaRPr>
          </a:p>
          <a:p>
            <a:pPr marL="400050" indent="-285750" algn="l" rtl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DengXian"/>
                <a:cs typeface="Arial" panose="020B0604020202020204" pitchFamily="34" charset="0"/>
                <a:sym typeface="DengXian"/>
              </a:rPr>
              <a:t>Tertiary Education Network </a:t>
            </a:r>
            <a:r>
              <a:rPr lang="en-US" sz="1600" dirty="0">
                <a:latin typeface="Arial" panose="020B0604020202020204" pitchFamily="34" charset="0"/>
                <a:ea typeface="DengXian"/>
                <a:cs typeface="Arial" panose="020B0604020202020204" pitchFamily="34" charset="0"/>
                <a:sym typeface="DengXian"/>
              </a:rPr>
              <a:t>will continue (link to RPL group)</a:t>
            </a:r>
          </a:p>
          <a:p>
            <a:pPr marL="400050" indent="-285750" algn="l" rtl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800" dirty="0">
              <a:latin typeface="Arial" panose="020B0604020202020204" pitchFamily="34" charset="0"/>
              <a:ea typeface="DengXian"/>
              <a:cs typeface="Arial" panose="020B0604020202020204" pitchFamily="34" charset="0"/>
              <a:sym typeface="DengXian"/>
            </a:endParaRPr>
          </a:p>
          <a:p>
            <a:pPr marL="400050" indent="-285750" algn="l" rtl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Arial" panose="020B0604020202020204" pitchFamily="34" charset="0"/>
                <a:ea typeface="DengXian"/>
                <a:cs typeface="Arial" panose="020B0604020202020204" pitchFamily="34" charset="0"/>
                <a:sym typeface="DengXian"/>
              </a:rPr>
              <a:t>Publication of guidelines and a glossary for micro-credentials in Scotland</a:t>
            </a:r>
          </a:p>
          <a:p>
            <a:pPr marL="400050" indent="-285750" algn="l" rtl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800" dirty="0">
              <a:latin typeface="Arial" panose="020B0604020202020204" pitchFamily="34" charset="0"/>
              <a:ea typeface="DengXian"/>
              <a:cs typeface="Arial" panose="020B0604020202020204" pitchFamily="34" charset="0"/>
              <a:sym typeface="DengXian"/>
            </a:endParaRPr>
          </a:p>
          <a:p>
            <a:pPr marL="400050" indent="-285750" algn="l" rtl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Arial" panose="020B0604020202020204" pitchFamily="34" charset="0"/>
                <a:ea typeface="DengXian"/>
                <a:cs typeface="Arial" panose="020B0604020202020204" pitchFamily="34" charset="0"/>
                <a:sym typeface="DengXian"/>
              </a:rPr>
              <a:t>Feed into to Scottish Funding Council National Framework for micro-credentials</a:t>
            </a:r>
          </a:p>
          <a:p>
            <a:pPr marL="114300" algn="l" rtl="0">
              <a:lnSpc>
                <a:spcPct val="90000"/>
              </a:lnSpc>
              <a:spcAft>
                <a:spcPts val="600"/>
              </a:spcAft>
              <a:defRPr/>
            </a:pPr>
            <a:endParaRPr lang="en-US" sz="800" dirty="0">
              <a:latin typeface="Arial" panose="020B0604020202020204" pitchFamily="34" charset="0"/>
              <a:ea typeface="DengXian"/>
              <a:cs typeface="Arial" panose="020B0604020202020204" pitchFamily="34" charset="0"/>
              <a:sym typeface="DengXian"/>
            </a:endParaRPr>
          </a:p>
          <a:p>
            <a:pPr marL="400050" indent="-285750" algn="l" rtl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DengXian"/>
                <a:cs typeface="Arial" panose="020B0604020202020204" pitchFamily="34" charset="0"/>
                <a:sym typeface="DengXian"/>
              </a:rPr>
              <a:t>Evaluation</a:t>
            </a:r>
          </a:p>
          <a:p>
            <a:pPr marL="400050" indent="-285750" algn="l" rtl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indent="-285750" algn="l" rtl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D5A68CD-61F1-46D8-8695-EF850D0DAD91}"/>
              </a:ext>
            </a:extLst>
          </p:cNvPr>
          <p:cNvSpPr txBox="1"/>
          <p:nvPr/>
        </p:nvSpPr>
        <p:spPr>
          <a:xfrm>
            <a:off x="206777" y="1641031"/>
            <a:ext cx="3567112" cy="1486561"/>
          </a:xfrm>
          <a:prstGeom prst="rect">
            <a:avLst/>
          </a:prstGeom>
          <a:solidFill>
            <a:srgbClr val="0476AC"/>
          </a:solidFill>
        </p:spPr>
        <p:txBody>
          <a:bodyPr wrap="square" lIns="91440" tIns="45720" rIns="91440" bIns="45720" anchor="t">
            <a:spAutoFit/>
          </a:bodyPr>
          <a:lstStyle/>
          <a:p>
            <a:pPr marL="4572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DengXian"/>
              <a:cs typeface="Arial"/>
              <a:sym typeface="DengXian"/>
            </a:endParaRPr>
          </a:p>
          <a:p>
            <a:pPr marL="114300" lvl="4" indent="0" algn="ctr" rtl="0">
              <a:lnSpc>
                <a:spcPct val="90000"/>
              </a:lnSpc>
              <a:spcAft>
                <a:spcPts val="600"/>
              </a:spcAft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DengXian"/>
              <a:cs typeface="Arial"/>
              <a:sym typeface="DengXian"/>
            </a:endParaRPr>
          </a:p>
          <a:p>
            <a:pPr marL="114300" lvl="4" indent="0" algn="ctr" rtl="0">
              <a:lnSpc>
                <a:spcPct val="90000"/>
              </a:lnSpc>
              <a:spcAft>
                <a:spcPts val="600"/>
              </a:spcAft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DengXian"/>
                <a:cs typeface="Arial"/>
                <a:sym typeface="DengXian"/>
              </a:rPr>
              <a:t>Valuing and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DengXian"/>
                <a:cs typeface="Arial"/>
                <a:sym typeface="DengXian"/>
              </a:rPr>
              <a:t>recognising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DengXian"/>
                <a:cs typeface="Arial"/>
                <a:sym typeface="DengXian"/>
              </a:rPr>
              <a:t> prior learning and experience</a:t>
            </a:r>
          </a:p>
          <a:p>
            <a:pPr marL="4572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600" kern="1200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CE0B5CC-023E-4393-B835-DCB7AB65CE5E}"/>
              </a:ext>
            </a:extLst>
          </p:cNvPr>
          <p:cNvSpPr txBox="1"/>
          <p:nvPr/>
        </p:nvSpPr>
        <p:spPr>
          <a:xfrm>
            <a:off x="202801" y="2769908"/>
            <a:ext cx="3885978" cy="393954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114300">
              <a:lnSpc>
                <a:spcPct val="90000"/>
              </a:lnSpc>
              <a:spcAft>
                <a:spcPts val="600"/>
              </a:spcAft>
              <a:defRPr/>
            </a:pPr>
            <a:endParaRPr lang="en-US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>
              <a:lnSpc>
                <a:spcPct val="90000"/>
              </a:lnSpc>
              <a:spcAft>
                <a:spcPts val="600"/>
              </a:spcAft>
              <a:defRPr/>
            </a:pPr>
            <a:endParaRPr lang="en-US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to continue in year 3</a:t>
            </a:r>
          </a:p>
          <a:p>
            <a:pPr marL="114300">
              <a:lnSpc>
                <a:spcPct val="90000"/>
              </a:lnSpc>
              <a:spcAft>
                <a:spcPts val="600"/>
              </a:spcAft>
              <a:defRPr/>
            </a:pPr>
            <a:endParaRPr lang="en-US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Expert Review Group continues</a:t>
            </a:r>
          </a:p>
          <a:p>
            <a:pPr marL="4000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DengXian"/>
              <a:cs typeface="Arial" panose="020B0604020202020204" pitchFamily="34" charset="0"/>
              <a:sym typeface="DengXian"/>
            </a:endParaRPr>
          </a:p>
          <a:p>
            <a:pPr marL="400050" indent="-285750" algn="l" rtl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Promote the revised framework</a:t>
            </a:r>
          </a:p>
          <a:p>
            <a:pPr marL="400050" indent="-285750" algn="l" rtl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indent="-285750" algn="l" rtl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Develop supporting resources </a:t>
            </a:r>
          </a:p>
          <a:p>
            <a:pPr marL="114300" algn="l" rtl="0">
              <a:lnSpc>
                <a:spcPct val="90000"/>
              </a:lnSpc>
              <a:spcAft>
                <a:spcPts val="600"/>
              </a:spcAft>
              <a:defRPr/>
            </a:pP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indent="-285750" algn="l" rtl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Tertiary RPL Community of Practice</a:t>
            </a:r>
          </a:p>
          <a:p>
            <a:pPr marL="400050" indent="-285750" algn="l" rtl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indent="-285750" algn="l" rtl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Publish Models of practice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indent="-285750" algn="l" rtl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indent="-285750" algn="l" rtl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665A9DD-F771-4A2D-BC47-ABA29EA223A1}"/>
              </a:ext>
            </a:extLst>
          </p:cNvPr>
          <p:cNvSpPr txBox="1"/>
          <p:nvPr/>
        </p:nvSpPr>
        <p:spPr>
          <a:xfrm>
            <a:off x="4088782" y="4090734"/>
            <a:ext cx="3780600" cy="224984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400050" indent="-285750" algn="l" rtl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kumimoji="0" lang="en-US" sz="160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uLnTx/>
              <a:uFillTx/>
              <a:latin typeface="Arial" panose="020B0604020202020204" pitchFamily="34" charset="0"/>
              <a:ea typeface="DengXian"/>
              <a:cs typeface="Arial" panose="020B0604020202020204" pitchFamily="34" charset="0"/>
              <a:sym typeface="DengXian"/>
            </a:endParaRPr>
          </a:p>
          <a:p>
            <a:pPr marL="114300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</a:rPr>
              <a:t>Work could continue in year 3 (pending outcome of cluster call)</a:t>
            </a:r>
          </a:p>
          <a:p>
            <a:pPr marL="400050" indent="-285750" algn="l" rtl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kumimoji="0" lang="en-US" sz="160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uLnTx/>
              <a:uFillTx/>
              <a:latin typeface="Arial" panose="020B0604020202020204" pitchFamily="34" charset="0"/>
              <a:ea typeface="DengXian"/>
              <a:cs typeface="Arial" panose="020B0604020202020204" pitchFamily="34" charset="0"/>
              <a:sym typeface="DengXian"/>
            </a:endParaRPr>
          </a:p>
          <a:p>
            <a:pPr marL="400050" indent="-285750" algn="l" rtl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16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 pitchFamily="34" charset="0"/>
                <a:ea typeface="DengXian"/>
                <a:cs typeface="Arial" panose="020B0604020202020204" pitchFamily="34" charset="0"/>
                <a:sym typeface="DengXian"/>
              </a:rPr>
              <a:t>Further activity guided by work to date and ongoing evaluation</a:t>
            </a:r>
          </a:p>
          <a:p>
            <a:pPr marL="400050" indent="-285750" algn="l" rtl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kumimoji="0" lang="en-US" sz="160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uLnTx/>
              <a:uFillTx/>
              <a:latin typeface="Arial" panose="020B0604020202020204" pitchFamily="34" charset="0"/>
              <a:ea typeface="DengXian"/>
              <a:cs typeface="Arial" panose="020B0604020202020204" pitchFamily="34" charset="0"/>
              <a:sym typeface="DengXian"/>
            </a:endParaRPr>
          </a:p>
          <a:p>
            <a:pPr marL="400050" indent="-285750" algn="l" rtl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16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 pitchFamily="34" charset="0"/>
                <a:ea typeface="DengXian"/>
                <a:cs typeface="Arial" panose="020B0604020202020204" pitchFamily="34" charset="0"/>
                <a:sym typeface="DengXian"/>
              </a:rPr>
              <a:t>Evaluation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DengXian"/>
              <a:cs typeface="Arial" panose="020B0604020202020204" pitchFamily="34" charset="0"/>
              <a:sym typeface="DengXian"/>
            </a:endParaRPr>
          </a:p>
        </p:txBody>
      </p:sp>
      <p:pic>
        <p:nvPicPr>
          <p:cNvPr id="3" name="Picture 2" descr="Woman driving forklift">
            <a:extLst>
              <a:ext uri="{FF2B5EF4-FFF2-40B4-BE49-F238E27FC236}">
                <a16:creationId xmlns:a16="http://schemas.microsoft.com/office/drawing/2014/main" id="{03D5FB8C-9606-6FA4-95E2-F03D125BEE4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801" y="0"/>
            <a:ext cx="3567112" cy="1935755"/>
          </a:xfrm>
          <a:prstGeom prst="rect">
            <a:avLst/>
          </a:prstGeom>
        </p:spPr>
      </p:pic>
      <p:pic>
        <p:nvPicPr>
          <p:cNvPr id="6" name="Picture 5" descr="Background with colorful wooden blocks">
            <a:extLst>
              <a:ext uri="{FF2B5EF4-FFF2-40B4-BE49-F238E27FC236}">
                <a16:creationId xmlns:a16="http://schemas.microsoft.com/office/drawing/2014/main" id="{57BBD6A9-3121-05F7-791B-8DDB35D76CB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7585" y="-21460"/>
            <a:ext cx="3636178" cy="1817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520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CBE4ADF-1373-4DCE-A477-5119865081E0}"/>
              </a:ext>
            </a:extLst>
          </p:cNvPr>
          <p:cNvSpPr txBox="1"/>
          <p:nvPr/>
        </p:nvSpPr>
        <p:spPr>
          <a:xfrm>
            <a:off x="-19193" y="2256106"/>
            <a:ext cx="10095723" cy="397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DengXian"/>
              <a:cs typeface="Arial" panose="020B0604020202020204" pitchFamily="34" charset="0"/>
              <a:sym typeface="DengXian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19F9DA6-C829-4DE6-8E40-AEF0BF4764DB}"/>
              </a:ext>
            </a:extLst>
          </p:cNvPr>
          <p:cNvSpPr txBox="1"/>
          <p:nvPr/>
        </p:nvSpPr>
        <p:spPr>
          <a:xfrm>
            <a:off x="2153180" y="5383663"/>
            <a:ext cx="9711876" cy="397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DengXian"/>
              <a:cs typeface="Arial" panose="020B0604020202020204" pitchFamily="34" charset="0"/>
              <a:sym typeface="DengXian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D5A68CD-61F1-46D8-8695-EF850D0DAD91}"/>
              </a:ext>
            </a:extLst>
          </p:cNvPr>
          <p:cNvSpPr txBox="1"/>
          <p:nvPr/>
        </p:nvSpPr>
        <p:spPr>
          <a:xfrm>
            <a:off x="209916" y="1562836"/>
            <a:ext cx="3567112" cy="911019"/>
          </a:xfrm>
          <a:prstGeom prst="rect">
            <a:avLst/>
          </a:prstGeom>
          <a:solidFill>
            <a:srgbClr val="535353"/>
          </a:solidFill>
        </p:spPr>
        <p:txBody>
          <a:bodyPr wrap="square" lIns="91440" tIns="45720" rIns="91440" bIns="45720" anchor="t">
            <a:spAutoFit/>
          </a:bodyPr>
          <a:lstStyle/>
          <a:p>
            <a:pPr marL="4572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DengXian"/>
              <a:cs typeface="Arial"/>
              <a:sym typeface="DengXian"/>
            </a:endParaRPr>
          </a:p>
          <a:p>
            <a:pPr marL="114300" lvl="4" indent="0" algn="ctr" rtl="0">
              <a:lnSpc>
                <a:spcPct val="90000"/>
              </a:lnSpc>
              <a:spcAft>
                <a:spcPts val="600"/>
              </a:spcAft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DengXian"/>
                <a:cs typeface="Arial"/>
                <a:sym typeface="DengXian"/>
              </a:rPr>
              <a:t>Student-Led Project</a:t>
            </a:r>
          </a:p>
          <a:p>
            <a:pPr marL="4572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600" kern="1200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EDFBD67-12D8-4D43-B0B5-3F5B9BB59734}"/>
              </a:ext>
            </a:extLst>
          </p:cNvPr>
          <p:cNvSpPr txBox="1"/>
          <p:nvPr/>
        </p:nvSpPr>
        <p:spPr>
          <a:xfrm>
            <a:off x="715994" y="48063"/>
            <a:ext cx="2498932" cy="1514773"/>
          </a:xfrm>
          <a:prstGeom prst="flowChartConnector">
            <a:avLst/>
          </a:prstGeom>
          <a:solidFill>
            <a:srgbClr val="535353"/>
          </a:solidFill>
        </p:spPr>
        <p:txBody>
          <a:bodyPr wrap="square">
            <a:spAutoFit/>
          </a:bodyPr>
          <a:lstStyle/>
          <a:p>
            <a:pPr marL="11430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DengXian"/>
              <a:cs typeface="Arial" panose="020B0604020202020204" pitchFamily="34" charset="0"/>
              <a:sym typeface="DengXian"/>
            </a:endParaRPr>
          </a:p>
          <a:p>
            <a:pPr marL="11430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DengXian"/>
                <a:cs typeface="Arial" panose="020B0604020202020204" pitchFamily="34" charset="0"/>
                <a:sym typeface="DengXian"/>
              </a:rPr>
              <a:t>Other</a:t>
            </a:r>
          </a:p>
          <a:p>
            <a:pPr marL="11430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DengXian"/>
              <a:cs typeface="Arial" panose="020B0604020202020204" pitchFamily="34" charset="0"/>
              <a:sym typeface="DengXian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4817D37-708B-420C-B00E-71EC6D113CEE}"/>
              </a:ext>
            </a:extLst>
          </p:cNvPr>
          <p:cNvSpPr txBox="1"/>
          <p:nvPr/>
        </p:nvSpPr>
        <p:spPr>
          <a:xfrm>
            <a:off x="8170976" y="220680"/>
            <a:ext cx="3811108" cy="911019"/>
          </a:xfrm>
          <a:prstGeom prst="rect">
            <a:avLst/>
          </a:prstGeom>
          <a:solidFill>
            <a:srgbClr val="535353"/>
          </a:solidFill>
        </p:spPr>
        <p:txBody>
          <a:bodyPr wrap="square" lIns="91440" tIns="45720" rIns="91440" bIns="45720" anchor="t">
            <a:spAutoFit/>
          </a:bodyPr>
          <a:lstStyle/>
          <a:p>
            <a:pPr marL="114300" algn="ctr" rtl="0">
              <a:lnSpc>
                <a:spcPct val="90000"/>
              </a:lnSpc>
              <a:spcAft>
                <a:spcPts val="600"/>
              </a:spcAft>
              <a:defRPr/>
            </a:pPr>
            <a:endParaRPr lang="en-US" sz="1600" b="1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algn="ctr" rtl="0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1600" b="1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Themes evaluation</a:t>
            </a:r>
          </a:p>
          <a:p>
            <a:pPr marL="114300" algn="l" rtl="0">
              <a:lnSpc>
                <a:spcPct val="90000"/>
              </a:lnSpc>
              <a:spcAft>
                <a:spcPts val="600"/>
              </a:spcAft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DengXian"/>
              <a:cs typeface="Arial"/>
              <a:sym typeface="DengXian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65D3ED2-EC75-4FB1-9930-578752D1B4E4}"/>
              </a:ext>
            </a:extLst>
          </p:cNvPr>
          <p:cNvSpPr txBox="1"/>
          <p:nvPr/>
        </p:nvSpPr>
        <p:spPr>
          <a:xfrm>
            <a:off x="209916" y="4092037"/>
            <a:ext cx="3567112" cy="911019"/>
          </a:xfrm>
          <a:prstGeom prst="rect">
            <a:avLst/>
          </a:prstGeom>
          <a:solidFill>
            <a:srgbClr val="535353"/>
          </a:solidFill>
        </p:spPr>
        <p:txBody>
          <a:bodyPr wrap="square" lIns="91440" tIns="45720" rIns="91440" bIns="45720" anchor="t">
            <a:spAutoFit/>
          </a:bodyPr>
          <a:lstStyle/>
          <a:p>
            <a:pPr marL="114300" algn="ctr" rtl="0">
              <a:lnSpc>
                <a:spcPct val="90000"/>
              </a:lnSpc>
              <a:spcAft>
                <a:spcPts val="600"/>
              </a:spcAft>
              <a:defRPr/>
            </a:pPr>
            <a:endParaRPr lang="en-US" sz="1600" kern="1200" dirty="0">
              <a:solidFill>
                <a:prstClr val="white"/>
              </a:solidFill>
              <a:latin typeface="Arial"/>
              <a:cs typeface="Arial"/>
            </a:endParaRPr>
          </a:p>
          <a:p>
            <a:pPr marL="114300" algn="ctr" rtl="0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1600" b="1" kern="1200" dirty="0">
                <a:solidFill>
                  <a:prstClr val="white"/>
                </a:solidFill>
                <a:latin typeface="Arial"/>
                <a:cs typeface="Arial"/>
              </a:rPr>
              <a:t>Enhancement Conference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DengXian"/>
              <a:cs typeface="Arial" panose="020B0604020202020204" pitchFamily="34" charset="0"/>
              <a:sym typeface="DengXian"/>
            </a:endParaRPr>
          </a:p>
          <a:p>
            <a:pPr marL="457200" indent="-342900" algn="l" rtl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DengXian"/>
              <a:cs typeface="Arial"/>
              <a:sym typeface="DengXian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E9E204A-95E2-4940-8056-0858E12A0783}"/>
              </a:ext>
            </a:extLst>
          </p:cNvPr>
          <p:cNvSpPr txBox="1"/>
          <p:nvPr/>
        </p:nvSpPr>
        <p:spPr>
          <a:xfrm>
            <a:off x="8198987" y="1296868"/>
            <a:ext cx="3811109" cy="477361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pPr marL="400050" indent="-285750" algn="l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1600" kern="12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114300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1600" b="1" dirty="0">
                <a:solidFill>
                  <a:srgbClr val="FF0000"/>
                </a:solidFill>
                <a:latin typeface="Arial"/>
                <a:cs typeface="Arial"/>
              </a:rPr>
              <a:t>A major output at Theme end and intended to support future Theme evaluation</a:t>
            </a:r>
          </a:p>
          <a:p>
            <a:pPr marL="400050" indent="-285750" algn="l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1600" kern="12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400050" indent="-285750" algn="l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Arial"/>
                <a:cs typeface="Arial"/>
              </a:rPr>
              <a:t>D</a:t>
            </a:r>
            <a:r>
              <a:rPr lang="en-US" sz="1600" kern="1200" dirty="0">
                <a:solidFill>
                  <a:schemeClr val="tx1"/>
                </a:solidFill>
                <a:latin typeface="Arial"/>
                <a:cs typeface="Arial"/>
              </a:rPr>
              <a:t>igital Universal Evaluation Framework (UEF), which will be piloted across Theme activities</a:t>
            </a:r>
          </a:p>
          <a:p>
            <a:pPr marL="400050" indent="-285750" algn="l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800" kern="12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400050" indent="-285750" algn="l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Arial"/>
                <a:cs typeface="Arial"/>
              </a:rPr>
              <a:t>Lines of enquiry work will conclude and theory of change model completed</a:t>
            </a:r>
          </a:p>
          <a:p>
            <a:pPr marL="400050" indent="-285750" algn="l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800" dirty="0">
              <a:latin typeface="Arial"/>
              <a:cs typeface="Arial"/>
            </a:endParaRPr>
          </a:p>
          <a:p>
            <a:pPr marL="400050" indent="-285750" algn="l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Arial"/>
                <a:cs typeface="Arial"/>
              </a:rPr>
              <a:t>Expert Refence Group will continue to meet and act as a sounding board</a:t>
            </a:r>
          </a:p>
          <a:p>
            <a:pPr marL="400050" indent="-285750" algn="l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1600" dirty="0">
              <a:latin typeface="Arial"/>
              <a:cs typeface="Arial"/>
            </a:endParaRPr>
          </a:p>
          <a:p>
            <a:pPr marL="400050" indent="-285750" algn="l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Arial"/>
                <a:cs typeface="Arial"/>
              </a:rPr>
              <a:t>S</a:t>
            </a:r>
            <a:r>
              <a:rPr lang="en-US" sz="1600" kern="1200" dirty="0">
                <a:solidFill>
                  <a:schemeClr val="tx1"/>
                </a:solidFill>
                <a:latin typeface="Arial"/>
                <a:cs typeface="Arial"/>
              </a:rPr>
              <a:t>ector building capacity activities will continue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CE0B5CC-023E-4393-B835-DCB7AB65CE5E}"/>
              </a:ext>
            </a:extLst>
          </p:cNvPr>
          <p:cNvSpPr txBox="1"/>
          <p:nvPr/>
        </p:nvSpPr>
        <p:spPr>
          <a:xfrm>
            <a:off x="181904" y="2259956"/>
            <a:ext cx="3567112" cy="217290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400050" indent="-285750" algn="l" rtl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1600" dirty="0">
              <a:latin typeface="Arial" panose="020B0604020202020204" pitchFamily="34" charset="0"/>
              <a:ea typeface="DengXian"/>
              <a:cs typeface="Arial" panose="020B0604020202020204" pitchFamily="34" charset="0"/>
              <a:sym typeface="DengXian"/>
            </a:endParaRPr>
          </a:p>
          <a:p>
            <a:pPr marL="114300">
              <a:lnSpc>
                <a:spcPct val="90000"/>
              </a:lnSpc>
              <a:spcAft>
                <a:spcPts val="600"/>
              </a:spcAft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DengXian"/>
                <a:cs typeface="Arial" panose="020B0604020202020204" pitchFamily="34" charset="0"/>
                <a:sym typeface="DengXian"/>
              </a:rPr>
              <a:t>New topic TBC</a:t>
            </a:r>
          </a:p>
          <a:p>
            <a:pPr marL="114300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1600" dirty="0">
                <a:latin typeface="Arial" panose="020B0604020202020204" pitchFamily="34" charset="0"/>
                <a:ea typeface="DengXian"/>
                <a:cs typeface="Arial" panose="020B0604020202020204" pitchFamily="34" charset="0"/>
                <a:sym typeface="DengXian"/>
              </a:rPr>
              <a:t>Previous topics: 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DengXian"/>
                <a:cs typeface="Arial" panose="020B0604020202020204" pitchFamily="34" charset="0"/>
                <a:sym typeface="DengXian"/>
              </a:rPr>
              <a:t>21-22 Promoting the equity of the student experience, </a:t>
            </a:r>
            <a:r>
              <a:rPr kumimoji="0" lang="en-US" sz="160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Arial" panose="020B0604020202020204" pitchFamily="34" charset="0"/>
                <a:ea typeface="DengXian"/>
                <a:cs typeface="Arial" panose="020B0604020202020204" pitchFamily="34" charset="0"/>
                <a:sym typeface="DengXian"/>
              </a:rPr>
              <a:t>20-21 D</a:t>
            </a:r>
            <a:r>
              <a:rPr lang="en-US" sz="16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igital</a:t>
            </a:r>
            <a:r>
              <a:rPr lang="en-US" sz="1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student communities)</a:t>
            </a:r>
          </a:p>
          <a:p>
            <a:pPr marL="114300" algn="l" rtl="0">
              <a:lnSpc>
                <a:spcPct val="90000"/>
              </a:lnSpc>
              <a:spcAft>
                <a:spcPts val="600"/>
              </a:spcAft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DengXian"/>
              <a:cs typeface="Arial" panose="020B0604020202020204" pitchFamily="34" charset="0"/>
              <a:sym typeface="DengXian"/>
            </a:endParaRPr>
          </a:p>
          <a:p>
            <a:pPr marL="114300" algn="l" rtl="0">
              <a:lnSpc>
                <a:spcPct val="90000"/>
              </a:lnSpc>
              <a:spcAft>
                <a:spcPts val="600"/>
              </a:spcAft>
              <a:defRPr/>
            </a:pP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DengXian"/>
              <a:cs typeface="Arial" panose="020B0604020202020204" pitchFamily="34" charset="0"/>
              <a:sym typeface="DengXian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665A9DD-F771-4A2D-BC47-ABA29EA223A1}"/>
              </a:ext>
            </a:extLst>
          </p:cNvPr>
          <p:cNvSpPr txBox="1"/>
          <p:nvPr/>
        </p:nvSpPr>
        <p:spPr>
          <a:xfrm>
            <a:off x="276865" y="4737371"/>
            <a:ext cx="3567112" cy="202824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pPr marL="400050" indent="-285750" algn="l" rtl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kumimoji="0" lang="en-US" sz="1600" b="0" i="0" u="none" strike="noStrike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DengXian"/>
              <a:cs typeface="Arial" panose="020B0604020202020204" pitchFamily="34" charset="0"/>
              <a:sym typeface="DengXian"/>
            </a:endParaRPr>
          </a:p>
          <a:p>
            <a:pPr marL="114300" algn="l" rtl="0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1600" b="1" kern="1200" dirty="0">
                <a:solidFill>
                  <a:srgbClr val="FF0000"/>
                </a:solidFill>
                <a:latin typeface="Arial" panose="020B0604020202020204" pitchFamily="34" charset="0"/>
                <a:ea typeface="DengXian"/>
                <a:cs typeface="Arial" panose="020B0604020202020204" pitchFamily="34" charset="0"/>
                <a:sym typeface="DengXian"/>
              </a:rPr>
              <a:t>2023 conference</a:t>
            </a:r>
          </a:p>
          <a:p>
            <a:pPr marL="114300" algn="l" rtl="0">
              <a:lnSpc>
                <a:spcPct val="90000"/>
              </a:lnSpc>
              <a:spcAft>
                <a:spcPts val="600"/>
              </a:spcAft>
              <a:defRPr/>
            </a:pPr>
            <a:endParaRPr kumimoji="0" lang="en-US" sz="800" b="1" i="0" u="none" strike="noStrike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DengXian"/>
              <a:cs typeface="Arial" panose="020B0604020202020204" pitchFamily="34" charset="0"/>
              <a:sym typeface="DengXian"/>
            </a:endParaRPr>
          </a:p>
          <a:p>
            <a:pPr marL="400050" indent="-285750" algn="l" rtl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Arial"/>
                <a:cs typeface="Arial"/>
                <a:sym typeface="DengXian"/>
              </a:rPr>
              <a:t>June 2023 - two-day event</a:t>
            </a:r>
          </a:p>
          <a:p>
            <a:pPr marL="114300" algn="l" rtl="0">
              <a:lnSpc>
                <a:spcPct val="90000"/>
              </a:lnSpc>
              <a:spcAft>
                <a:spcPts val="600"/>
              </a:spcAft>
              <a:defRPr/>
            </a:pPr>
            <a:endParaRPr lang="en-US" sz="800" dirty="0">
              <a:latin typeface="Arial"/>
              <a:cs typeface="Arial"/>
              <a:sym typeface="DengXian"/>
            </a:endParaRPr>
          </a:p>
          <a:p>
            <a:pPr marL="400050" indent="-285750" algn="l" rtl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Arial"/>
                <a:cs typeface="Arial"/>
                <a:sym typeface="DengXian"/>
              </a:rPr>
              <a:t>Title, focus and scope to be agreed but will be a major international conference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3A380F4-D6DD-4531-FA64-A141681D73B9}"/>
              </a:ext>
            </a:extLst>
          </p:cNvPr>
          <p:cNvSpPr txBox="1"/>
          <p:nvPr/>
        </p:nvSpPr>
        <p:spPr>
          <a:xfrm>
            <a:off x="3952758" y="3337566"/>
            <a:ext cx="3811109" cy="291464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pPr marL="400050" indent="-285750" algn="l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1600" kern="12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114300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1600" b="1" dirty="0">
                <a:solidFill>
                  <a:srgbClr val="FF0000"/>
                </a:solidFill>
                <a:latin typeface="Arial"/>
                <a:cs typeface="Arial"/>
              </a:rPr>
              <a:t>Website re-development and 20 years of the Themes campaign</a:t>
            </a:r>
          </a:p>
          <a:p>
            <a:pPr marL="400050" indent="-285750" algn="l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1600" kern="12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400050" indent="-285750" algn="l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kern="1200" dirty="0">
                <a:solidFill>
                  <a:schemeClr val="tx1"/>
                </a:solidFill>
                <a:latin typeface="Arial"/>
                <a:cs typeface="Arial"/>
              </a:rPr>
              <a:t>Themes website re-development project underway</a:t>
            </a:r>
          </a:p>
          <a:p>
            <a:pPr marL="114300" algn="l">
              <a:lnSpc>
                <a:spcPct val="90000"/>
              </a:lnSpc>
              <a:spcAft>
                <a:spcPts val="600"/>
              </a:spcAft>
              <a:defRPr/>
            </a:pPr>
            <a:endParaRPr lang="en-US" sz="1600" dirty="0">
              <a:latin typeface="Arial"/>
              <a:cs typeface="Arial"/>
            </a:endParaRPr>
          </a:p>
          <a:p>
            <a:pPr marL="400050" indent="-285750" algn="l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Arial"/>
                <a:cs typeface="Arial"/>
              </a:rPr>
              <a:t>Campaign to be launched celebrating 20 years of the Quality Enhancement Framework including Enhancement Theme activity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D1F68F-C08A-A2EC-98B4-B568391683AF}"/>
              </a:ext>
            </a:extLst>
          </p:cNvPr>
          <p:cNvSpPr txBox="1"/>
          <p:nvPr/>
        </p:nvSpPr>
        <p:spPr>
          <a:xfrm>
            <a:off x="3952758" y="2435389"/>
            <a:ext cx="3811108" cy="911019"/>
          </a:xfrm>
          <a:prstGeom prst="rect">
            <a:avLst/>
          </a:prstGeom>
          <a:solidFill>
            <a:srgbClr val="535353"/>
          </a:solidFill>
        </p:spPr>
        <p:txBody>
          <a:bodyPr wrap="square" lIns="91440" tIns="45720" rIns="91440" bIns="45720" anchor="t">
            <a:spAutoFit/>
          </a:bodyPr>
          <a:lstStyle/>
          <a:p>
            <a:pPr marL="114300" algn="ctr" rtl="0">
              <a:lnSpc>
                <a:spcPct val="90000"/>
              </a:lnSpc>
              <a:spcAft>
                <a:spcPts val="600"/>
              </a:spcAft>
              <a:defRPr/>
            </a:pPr>
            <a:endParaRPr lang="en-US" sz="1600" b="1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algn="ctr" rtl="0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1600" b="1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years of the Themes</a:t>
            </a:r>
          </a:p>
          <a:p>
            <a:pPr marL="114300" algn="l" rtl="0">
              <a:lnSpc>
                <a:spcPct val="90000"/>
              </a:lnSpc>
              <a:spcAft>
                <a:spcPts val="600"/>
              </a:spcAft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DengXian"/>
              <a:cs typeface="Arial"/>
              <a:sym typeface="DengXian"/>
            </a:endParaRPr>
          </a:p>
        </p:txBody>
      </p:sp>
      <p:pic>
        <p:nvPicPr>
          <p:cNvPr id="3" name="Picture 2" descr="Young students studying together">
            <a:extLst>
              <a:ext uri="{FF2B5EF4-FFF2-40B4-BE49-F238E27FC236}">
                <a16:creationId xmlns:a16="http://schemas.microsoft.com/office/drawing/2014/main" id="{31FC3D7E-7557-306C-5AA5-53FB26D2AF0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2758" y="172053"/>
            <a:ext cx="3811108" cy="1988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702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E63CB7-07C8-95AF-CDFF-64C5F8AFD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GB" sz="5400" dirty="0"/>
              <a:t>20 years of the Enhancement Themes</a:t>
            </a:r>
            <a:endParaRPr lang="en-US" sz="54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D6C8AC-9A3B-7DFB-20D3-BF19A93633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2493" y="2071316"/>
            <a:ext cx="7204620" cy="411917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How many of us were there at the start?</a:t>
            </a:r>
          </a:p>
          <a:p>
            <a:pPr marL="0" indent="0">
              <a:buNone/>
            </a:pPr>
            <a:endParaRPr lang="en-US" sz="3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How many Themes have there been?</a:t>
            </a:r>
          </a:p>
          <a:p>
            <a:pPr marL="0" indent="0">
              <a:buNone/>
            </a:pPr>
            <a:endParaRPr lang="en-US" sz="3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Can you name them all?</a:t>
            </a:r>
          </a:p>
        </p:txBody>
      </p:sp>
      <p:pic>
        <p:nvPicPr>
          <p:cNvPr id="5" name="Picture 4" descr="A picture containing chart&#10;&#10;Description automatically generated">
            <a:extLst>
              <a:ext uri="{FF2B5EF4-FFF2-40B4-BE49-F238E27FC236}">
                <a16:creationId xmlns:a16="http://schemas.microsoft.com/office/drawing/2014/main" id="{50C02A10-5BB4-CDAB-77FF-88CE6773905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r="3551" b="-3"/>
          <a:stretch/>
        </p:blipFill>
        <p:spPr>
          <a:xfrm>
            <a:off x="7990114" y="2093976"/>
            <a:ext cx="3626608" cy="3620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243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E63CB7-07C8-95AF-CDFF-64C5F8AFD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GB" sz="5400" dirty="0"/>
              <a:t>20 years of the Enhancement Themes </a:t>
            </a:r>
            <a:endParaRPr lang="en-US" sz="54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D6C8AC-9A3B-7DFB-20D3-BF19A93633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2492" y="2071315"/>
            <a:ext cx="8386451" cy="4548145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There have been 12 Themes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Assessment and Integrative assessment (2003-04) (counts as two!)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Responding to student needs (2003-04)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Employability (2004-06)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Flexible delivery (2004-6)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First year: engagement and empowerment (2005-08)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Research – teaching linkages enhancing graduate attributes (2006-08)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Graduates for the 21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century (2008-11)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Developing and supporting the curriculum (2011-14)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Student Transitions (2014-17)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Evidence for Enhancement: Improving the Student Experience (2017-20)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Resilient learning Communities (2020-23)</a:t>
            </a:r>
          </a:p>
        </p:txBody>
      </p:sp>
      <p:pic>
        <p:nvPicPr>
          <p:cNvPr id="5" name="Picture 4" descr="A picture containing chart&#10;&#10;Description automatically generated">
            <a:extLst>
              <a:ext uri="{FF2B5EF4-FFF2-40B4-BE49-F238E27FC236}">
                <a16:creationId xmlns:a16="http://schemas.microsoft.com/office/drawing/2014/main" id="{50C02A10-5BB4-CDAB-77FF-88CE6773905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r="3551" b="-3"/>
          <a:stretch/>
        </p:blipFill>
        <p:spPr>
          <a:xfrm>
            <a:off x="8666543" y="2071315"/>
            <a:ext cx="3368268" cy="345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159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E63CB7-07C8-95AF-CDFF-64C5F8AFD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GB" sz="5400" dirty="0"/>
              <a:t>20 years of the Enhancement Themes</a:t>
            </a:r>
            <a:endParaRPr lang="en-US" sz="54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D6C8AC-9A3B-7DFB-20D3-BF19A93633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2493" y="2071316"/>
            <a:ext cx="7204620" cy="4119172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Do you have the merchandise? </a:t>
            </a:r>
          </a:p>
          <a:p>
            <a:pPr marL="0" indent="0">
              <a:buNone/>
            </a:pPr>
            <a:endParaRPr lang="en-US" sz="3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How many of our Enhancement Conferences have you participated in?</a:t>
            </a:r>
          </a:p>
          <a:p>
            <a:pPr marL="0" indent="0">
              <a:buNone/>
            </a:pPr>
            <a:r>
              <a:rPr lang="en-US" sz="3200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What are your best bits? </a:t>
            </a:r>
          </a:p>
          <a:p>
            <a:pPr marL="0" indent="0">
              <a:buNone/>
            </a:pPr>
            <a:endParaRPr lang="en-US" sz="3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Who else will be 20 next year?</a:t>
            </a:r>
          </a:p>
        </p:txBody>
      </p:sp>
      <p:pic>
        <p:nvPicPr>
          <p:cNvPr id="5" name="Picture 4" descr="A picture containing chart&#10;&#10;Description automatically generated">
            <a:extLst>
              <a:ext uri="{FF2B5EF4-FFF2-40B4-BE49-F238E27FC236}">
                <a16:creationId xmlns:a16="http://schemas.microsoft.com/office/drawing/2014/main" id="{50C02A10-5BB4-CDAB-77FF-88CE6773905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r="3551" b="-3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277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7479D-FDA9-E170-70BB-FA832EC3D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Our 20 year campaign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FAE57F-EC42-7C85-E9EE-12FE151015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00199"/>
            <a:ext cx="8066314" cy="4892675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Series of activities planned to mark 20 years of the Themes, including blogs, webinars, refreshing resources from previous Themes etc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Setting up a small advisory group to support with this, our Enhancement Theme website, the 2023 conference and the scoping for the next Theme.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We will be undertaking a re-development of the Enhancement Themes website – to make our resources more accessible to the sector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The campaign will draw to an exciting conclusion with the 2023 International Enhancement Conference</a:t>
            </a:r>
          </a:p>
        </p:txBody>
      </p:sp>
      <p:pic>
        <p:nvPicPr>
          <p:cNvPr id="4" name="Picture 3" descr="A picture containing chart&#10;&#10;Description automatically generated">
            <a:extLst>
              <a:ext uri="{FF2B5EF4-FFF2-40B4-BE49-F238E27FC236}">
                <a16:creationId xmlns:a16="http://schemas.microsoft.com/office/drawing/2014/main" id="{5F7B66A7-813C-CA85-E19F-087AF6532FC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r="3551" b="-3"/>
          <a:stretch/>
        </p:blipFill>
        <p:spPr>
          <a:xfrm>
            <a:off x="8784771" y="1847850"/>
            <a:ext cx="3130298" cy="319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93174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1.2.0.2717"/>
  <p:tag name="SLIDO_PRESENTATION_ID" val="00000000-0000-0000-0000-000000000000"/>
  <p:tag name="SLIDO_EVENT_UUID" val="f6129147-a586-4144-8db9-65a8fc88e533"/>
  <p:tag name="SLIDO_EVENT_SECTION_UUID" val="0961cfc2-90bb-406a-92e9-bb2495f7509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764</Words>
  <Application>Microsoft Office PowerPoint</Application>
  <PresentationFormat>Widescreen</PresentationFormat>
  <Paragraphs>157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Arial Black</vt:lpstr>
      <vt:lpstr>Arial Bold</vt:lpstr>
      <vt:lpstr>Calibri</vt:lpstr>
      <vt:lpstr>Calibri Light</vt:lpstr>
      <vt:lpstr>Tahoma</vt:lpstr>
      <vt:lpstr>Wingdings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20 years of the Enhancement Themes</vt:lpstr>
      <vt:lpstr>20 years of the Enhancement Themes </vt:lpstr>
      <vt:lpstr>20 years of the Enhancement Themes</vt:lpstr>
      <vt:lpstr>Our 20 year campaign</vt:lpstr>
      <vt:lpstr>Summary - work in Session 2022-23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and looking forward to Year 3 of Resilient Learning Communities and 20 years of Enhancement Themes</dc:title>
  <dc:creator>Caroline Turnbull, Acting Director, QAA Scotland Wales and Northern Ireland and Debra Macfarlane, Quality Enhancement Manager and Enhancement Theme Lead, QAA Scotland</dc:creator>
  <cp:lastModifiedBy/>
  <cp:revision>1</cp:revision>
  <dcterms:created xsi:type="dcterms:W3CDTF">2022-08-09T12:28:58Z</dcterms:created>
  <dcterms:modified xsi:type="dcterms:W3CDTF">2022-08-09T12:29:26Z</dcterms:modified>
</cp:coreProperties>
</file>