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0" r:id="rId1"/>
  </p:sldMasterIdLst>
  <p:notesMasterIdLst>
    <p:notesMasterId r:id="rId36"/>
  </p:notesMasterIdLst>
  <p:sldIdLst>
    <p:sldId id="256" r:id="rId2"/>
    <p:sldId id="286" r:id="rId3"/>
    <p:sldId id="258" r:id="rId4"/>
    <p:sldId id="287" r:id="rId5"/>
    <p:sldId id="260" r:id="rId6"/>
    <p:sldId id="259" r:id="rId7"/>
    <p:sldId id="262" r:id="rId8"/>
    <p:sldId id="276" r:id="rId9"/>
    <p:sldId id="274" r:id="rId10"/>
    <p:sldId id="288" r:id="rId11"/>
    <p:sldId id="277" r:id="rId12"/>
    <p:sldId id="281" r:id="rId13"/>
    <p:sldId id="285" r:id="rId14"/>
    <p:sldId id="279" r:id="rId15"/>
    <p:sldId id="283" r:id="rId16"/>
    <p:sldId id="280" r:id="rId17"/>
    <p:sldId id="284" r:id="rId18"/>
    <p:sldId id="278" r:id="rId19"/>
    <p:sldId id="282" r:id="rId20"/>
    <p:sldId id="263" r:id="rId21"/>
    <p:sldId id="289" r:id="rId22"/>
    <p:sldId id="290" r:id="rId23"/>
    <p:sldId id="297" r:id="rId24"/>
    <p:sldId id="298" r:id="rId25"/>
    <p:sldId id="299" r:id="rId26"/>
    <p:sldId id="300" r:id="rId27"/>
    <p:sldId id="301" r:id="rId28"/>
    <p:sldId id="291" r:id="rId29"/>
    <p:sldId id="292" r:id="rId30"/>
    <p:sldId id="293" r:id="rId31"/>
    <p:sldId id="294" r:id="rId32"/>
    <p:sldId id="295" r:id="rId33"/>
    <p:sldId id="275" r:id="rId34"/>
    <p:sldId id="29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20" d="100"/>
          <a:sy n="120" d="100"/>
        </p:scale>
        <p:origin x="1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4B072-9366-4E29-9ED2-9B8D399D5FF0}" type="datetimeFigureOut">
              <a:rPr lang="en-GB" smtClean="0"/>
              <a:t>09/08/2022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6044A-4B99-485D-9A3E-49F1618A06AD}" type="slidenum">
              <a:rPr lang="en-GB" smtClean="0"/>
              <a:t>‹#›</a:t>
            </a:fld>
            <a:endParaRPr lang="en-GB"/>
          </a:p>
        </p:txBody>
      </p:sp>
    </p:spTree>
    <p:extLst>
      <p:ext uri="{BB962C8B-B14F-4D97-AF65-F5344CB8AC3E}">
        <p14:creationId xmlns:p14="http://schemas.microsoft.com/office/powerpoint/2010/main" val="269484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6044A-4B99-485D-9A3E-49F1618A06AD}" type="slidenum">
              <a:rPr lang="en-GB" smtClean="0"/>
              <a:t>1</a:t>
            </a:fld>
            <a:endParaRPr lang="en-GB"/>
          </a:p>
        </p:txBody>
      </p:sp>
    </p:spTree>
    <p:extLst>
      <p:ext uri="{BB962C8B-B14F-4D97-AF65-F5344CB8AC3E}">
        <p14:creationId xmlns:p14="http://schemas.microsoft.com/office/powerpoint/2010/main" val="162738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6044A-4B99-485D-9A3E-49F1618A06AD}" type="slidenum">
              <a:rPr lang="en-GB" smtClean="0"/>
              <a:t>28</a:t>
            </a:fld>
            <a:endParaRPr lang="en-GB"/>
          </a:p>
        </p:txBody>
      </p:sp>
    </p:spTree>
    <p:extLst>
      <p:ext uri="{BB962C8B-B14F-4D97-AF65-F5344CB8AC3E}">
        <p14:creationId xmlns:p14="http://schemas.microsoft.com/office/powerpoint/2010/main" val="121500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6044A-4B99-485D-9A3E-49F1618A06AD}" type="slidenum">
              <a:rPr lang="en-GB" smtClean="0"/>
              <a:t>3</a:t>
            </a:fld>
            <a:endParaRPr lang="en-GB"/>
          </a:p>
        </p:txBody>
      </p:sp>
    </p:spTree>
    <p:extLst>
      <p:ext uri="{BB962C8B-B14F-4D97-AF65-F5344CB8AC3E}">
        <p14:creationId xmlns:p14="http://schemas.microsoft.com/office/powerpoint/2010/main" val="258978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6044A-4B99-485D-9A3E-49F1618A06AD}" type="slidenum">
              <a:rPr lang="en-GB" smtClean="0"/>
              <a:t>5</a:t>
            </a:fld>
            <a:endParaRPr lang="en-GB"/>
          </a:p>
        </p:txBody>
      </p:sp>
    </p:spTree>
    <p:extLst>
      <p:ext uri="{BB962C8B-B14F-4D97-AF65-F5344CB8AC3E}">
        <p14:creationId xmlns:p14="http://schemas.microsoft.com/office/powerpoint/2010/main" val="52058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6044A-4B99-485D-9A3E-49F1618A06AD}" type="slidenum">
              <a:rPr lang="en-GB" smtClean="0"/>
              <a:t>6</a:t>
            </a:fld>
            <a:endParaRPr lang="en-GB"/>
          </a:p>
        </p:txBody>
      </p:sp>
    </p:spTree>
    <p:extLst>
      <p:ext uri="{BB962C8B-B14F-4D97-AF65-F5344CB8AC3E}">
        <p14:creationId xmlns:p14="http://schemas.microsoft.com/office/powerpoint/2010/main" val="119756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6044A-4B99-485D-9A3E-49F1618A06AD}" type="slidenum">
              <a:rPr lang="en-GB" smtClean="0"/>
              <a:t>7</a:t>
            </a:fld>
            <a:endParaRPr lang="en-GB"/>
          </a:p>
        </p:txBody>
      </p:sp>
    </p:spTree>
    <p:extLst>
      <p:ext uri="{BB962C8B-B14F-4D97-AF65-F5344CB8AC3E}">
        <p14:creationId xmlns:p14="http://schemas.microsoft.com/office/powerpoint/2010/main" val="418580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6044A-4B99-485D-9A3E-49F1618A06AD}" type="slidenum">
              <a:rPr lang="en-GB" smtClean="0"/>
              <a:t>9</a:t>
            </a:fld>
            <a:endParaRPr lang="en-GB"/>
          </a:p>
        </p:txBody>
      </p:sp>
    </p:spTree>
    <p:extLst>
      <p:ext uri="{BB962C8B-B14F-4D97-AF65-F5344CB8AC3E}">
        <p14:creationId xmlns:p14="http://schemas.microsoft.com/office/powerpoint/2010/main" val="246407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6044A-4B99-485D-9A3E-49F1618A06AD}" type="slidenum">
              <a:rPr lang="en-GB" smtClean="0"/>
              <a:t>11</a:t>
            </a:fld>
            <a:endParaRPr lang="en-GB"/>
          </a:p>
        </p:txBody>
      </p:sp>
    </p:spTree>
    <p:extLst>
      <p:ext uri="{BB962C8B-B14F-4D97-AF65-F5344CB8AC3E}">
        <p14:creationId xmlns:p14="http://schemas.microsoft.com/office/powerpoint/2010/main" val="22193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6044A-4B99-485D-9A3E-49F1618A06AD}" type="slidenum">
              <a:rPr lang="en-GB" smtClean="0"/>
              <a:t>20</a:t>
            </a:fld>
            <a:endParaRPr lang="en-GB"/>
          </a:p>
        </p:txBody>
      </p:sp>
    </p:spTree>
    <p:extLst>
      <p:ext uri="{BB962C8B-B14F-4D97-AF65-F5344CB8AC3E}">
        <p14:creationId xmlns:p14="http://schemas.microsoft.com/office/powerpoint/2010/main" val="2840221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6044A-4B99-485D-9A3E-49F1618A06AD}" type="slidenum">
              <a:rPr lang="en-GB" smtClean="0"/>
              <a:t>21</a:t>
            </a:fld>
            <a:endParaRPr lang="en-GB"/>
          </a:p>
        </p:txBody>
      </p:sp>
    </p:spTree>
    <p:extLst>
      <p:ext uri="{BB962C8B-B14F-4D97-AF65-F5344CB8AC3E}">
        <p14:creationId xmlns:p14="http://schemas.microsoft.com/office/powerpoint/2010/main" val="60097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8/9/2022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6707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0F276-1833-4A75-9C1D-A56E2295A68D}"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263434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237876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020376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5100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2736437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49432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85785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5672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6634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147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0F276-1833-4A75-9C1D-A56E2295A68D}"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27291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0F276-1833-4A75-9C1D-A56E2295A68D}"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8770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70F276-1833-4A75-9C1D-A56E2295A68D}"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5222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0F276-1833-4A75-9C1D-A56E2295A68D}"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3432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0F276-1833-4A75-9C1D-A56E2295A68D}"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1933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0F276-1833-4A75-9C1D-A56E2295A68D}"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25888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70F276-1833-4A75-9C1D-A56E2295A68D}" type="datetimeFigureOut">
              <a:rPr lang="en-US" smtClean="0"/>
              <a:pPr/>
              <a:t>8/9/2022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srgbClr val="FFFFFF"/>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424244541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mailto:FMSmart@outlook.com" TargetMode="External"/><Relationship Id="rId4" Type="http://schemas.openxmlformats.org/officeDocument/2006/relationships/hyperlink" Target="mailto:a.nimmo@gcu.ac.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mailto:FMSmart@outlook.com" TargetMode="External"/><Relationship Id="rId4" Type="http://schemas.openxmlformats.org/officeDocument/2006/relationships/hyperlink" Target="mailto:a.nimmo@gcu.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nhancementthemes.ac.uk/completed-enhancement-themes/evidence-for-enhancement/defining-and-capturing-evidence/the-intangibles-beyond-the-metr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3"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4"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5"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6"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7"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8"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2E6127B-5BC0-4899-8994-B7C6900DB3B8}"/>
              </a:ext>
            </a:extLst>
          </p:cNvPr>
          <p:cNvSpPr>
            <a:spLocks noGrp="1"/>
          </p:cNvSpPr>
          <p:nvPr>
            <p:ph type="ctrTitle"/>
          </p:nvPr>
        </p:nvSpPr>
        <p:spPr>
          <a:xfrm>
            <a:off x="5448299" y="1380068"/>
            <a:ext cx="6054723" cy="2616199"/>
          </a:xfrm>
        </p:spPr>
        <p:txBody>
          <a:bodyPr vert="horz" lIns="91440" tIns="45720" rIns="91440" bIns="45720" rtlCol="0">
            <a:normAutofit/>
          </a:bodyPr>
          <a:lstStyle/>
          <a:p>
            <a:pPr>
              <a:lnSpc>
                <a:spcPct val="90000"/>
              </a:lnSpc>
            </a:pPr>
            <a:r>
              <a:rPr lang="en-US" sz="3800" b="0" i="0">
                <a:effectLst/>
                <a:latin typeface="Arial" panose="020B0604020202020204" pitchFamily="34" charset="0"/>
              </a:rPr>
              <a:t>Resilient academic leadership: a kaleidoscope of metaphors</a:t>
            </a:r>
            <a:br>
              <a:rPr lang="en-US" sz="3800">
                <a:effectLst/>
              </a:rPr>
            </a:br>
            <a:endParaRPr lang="en-US" sz="3800"/>
          </a:p>
        </p:txBody>
      </p:sp>
      <p:sp>
        <p:nvSpPr>
          <p:cNvPr id="3" name="Subtitle 2">
            <a:extLst>
              <a:ext uri="{FF2B5EF4-FFF2-40B4-BE49-F238E27FC236}">
                <a16:creationId xmlns:a16="http://schemas.microsoft.com/office/drawing/2014/main" id="{E6641312-13E5-4C4C-95CE-5B5D14AE1948}"/>
              </a:ext>
            </a:extLst>
          </p:cNvPr>
          <p:cNvSpPr>
            <a:spLocks noGrp="1"/>
          </p:cNvSpPr>
          <p:nvPr>
            <p:ph type="subTitle" idx="1"/>
          </p:nvPr>
        </p:nvSpPr>
        <p:spPr>
          <a:xfrm>
            <a:off x="6336254" y="3996267"/>
            <a:ext cx="5166768" cy="1388534"/>
          </a:xfrm>
        </p:spPr>
        <p:txBody>
          <a:bodyPr vert="horz" lIns="91440" tIns="45720" rIns="91440" bIns="45720" rtlCol="0">
            <a:normAutofit/>
          </a:bodyPr>
          <a:lstStyle/>
          <a:p>
            <a:pPr>
              <a:lnSpc>
                <a:spcPct val="90000"/>
              </a:lnSpc>
            </a:pPr>
            <a:r>
              <a:rPr lang="en-US" sz="800" b="1" dirty="0"/>
              <a:t>Dr Alison Nimmo</a:t>
            </a:r>
            <a:r>
              <a:rPr lang="en-US" sz="800" dirty="0"/>
              <a:t>, PFHEA</a:t>
            </a:r>
          </a:p>
          <a:p>
            <a:pPr>
              <a:lnSpc>
                <a:spcPct val="90000"/>
              </a:lnSpc>
            </a:pPr>
            <a:r>
              <a:rPr lang="en-US" sz="800" dirty="0"/>
              <a:t>	Glasgow Caledonian University</a:t>
            </a:r>
          </a:p>
          <a:p>
            <a:pPr>
              <a:lnSpc>
                <a:spcPct val="90000"/>
              </a:lnSpc>
            </a:pPr>
            <a:r>
              <a:rPr lang="en-US" sz="800" b="1" dirty="0"/>
              <a:t>Professor Fiona Smart</a:t>
            </a:r>
            <a:r>
              <a:rPr lang="en-US" sz="800" dirty="0"/>
              <a:t>, PFHEA</a:t>
            </a:r>
          </a:p>
          <a:p>
            <a:pPr>
              <a:lnSpc>
                <a:spcPct val="90000"/>
              </a:lnSpc>
            </a:pPr>
            <a:r>
              <a:rPr lang="en-US" sz="800" dirty="0"/>
              <a:t>	Visiting Professor</a:t>
            </a:r>
          </a:p>
          <a:p>
            <a:pPr>
              <a:lnSpc>
                <a:spcPct val="90000"/>
              </a:lnSpc>
            </a:pPr>
            <a:r>
              <a:rPr lang="en-US" sz="800" dirty="0"/>
              <a:t>	Edinburgh Napier University &amp;</a:t>
            </a:r>
          </a:p>
          <a:p>
            <a:pPr>
              <a:lnSpc>
                <a:spcPct val="90000"/>
              </a:lnSpc>
            </a:pPr>
            <a:r>
              <a:rPr lang="en-US" sz="800" dirty="0"/>
              <a:t>              UWE</a:t>
            </a:r>
          </a:p>
        </p:txBody>
      </p:sp>
      <p:pic>
        <p:nvPicPr>
          <p:cNvPr id="4" name="Picture 3" descr="Chart&#10;&#10;Description automatically generated">
            <a:extLst>
              <a:ext uri="{FF2B5EF4-FFF2-40B4-BE49-F238E27FC236}">
                <a16:creationId xmlns:a16="http://schemas.microsoft.com/office/drawing/2014/main" id="{5B7F893D-9494-4A4F-886A-AC52435D73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807" t="9091" r="11180"/>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pic>
        <p:nvPicPr>
          <p:cNvPr id="6" name="Picture 5" descr="Logo, company name&#10;&#10;Description automatically generated">
            <a:extLst>
              <a:ext uri="{FF2B5EF4-FFF2-40B4-BE49-F238E27FC236}">
                <a16:creationId xmlns:a16="http://schemas.microsoft.com/office/drawing/2014/main" id="{21222953-E173-B651-2246-71D1A6F7617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97813" y="61389"/>
            <a:ext cx="1590675" cy="1257300"/>
          </a:xfrm>
          <a:prstGeom prst="rect">
            <a:avLst/>
          </a:prstGeom>
        </p:spPr>
      </p:pic>
    </p:spTree>
    <p:extLst>
      <p:ext uri="{BB962C8B-B14F-4D97-AF65-F5344CB8AC3E}">
        <p14:creationId xmlns:p14="http://schemas.microsoft.com/office/powerpoint/2010/main" val="419507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ectangle 16">
            <a:extLst>
              <a:ext uri="{FF2B5EF4-FFF2-40B4-BE49-F238E27FC236}">
                <a16:creationId xmlns:a16="http://schemas.microsoft.com/office/drawing/2014/main" id="{7E123AAE-7C5D-4EC5-B570-7141C940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E68FE8-33EE-42EC-8894-04923755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48D75572-5F44-E80F-1EC3-7858DBF2412A}"/>
              </a:ext>
            </a:extLst>
          </p:cNvPr>
          <p:cNvPicPr>
            <a:picLocks noGrp="1" noChangeAspect="1"/>
          </p:cNvPicPr>
          <p:nvPr>
            <p:ph idx="1"/>
          </p:nvPr>
        </p:nvPicPr>
        <p:blipFill>
          <a:blip r:embed="rId3"/>
          <a:stretch>
            <a:fillRect/>
          </a:stretch>
        </p:blipFill>
        <p:spPr>
          <a:xfrm>
            <a:off x="1008266" y="643467"/>
            <a:ext cx="10175468" cy="5571066"/>
          </a:xfrm>
          <a:prstGeom prst="rect">
            <a:avLst/>
          </a:prstGeom>
        </p:spPr>
      </p:pic>
    </p:spTree>
    <p:extLst>
      <p:ext uri="{BB962C8B-B14F-4D97-AF65-F5344CB8AC3E}">
        <p14:creationId xmlns:p14="http://schemas.microsoft.com/office/powerpoint/2010/main" val="276884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43F6-E1B9-430F-8508-A9FA375A885A}"/>
              </a:ext>
            </a:extLst>
          </p:cNvPr>
          <p:cNvSpPr>
            <a:spLocks noGrp="1"/>
          </p:cNvSpPr>
          <p:nvPr>
            <p:ph type="title"/>
          </p:nvPr>
        </p:nvSpPr>
        <p:spPr>
          <a:xfrm>
            <a:off x="537410" y="728905"/>
            <a:ext cx="4567990" cy="3184274"/>
          </a:xfrm>
        </p:spPr>
        <p:txBody>
          <a:bodyPr vert="horz" lIns="91440" tIns="45720" rIns="91440" bIns="45720" rtlCol="0" anchor="b">
            <a:normAutofit fontScale="90000"/>
          </a:bodyPr>
          <a:lstStyle/>
          <a:p>
            <a:r>
              <a:rPr lang="en-US" sz="5400">
                <a:solidFill>
                  <a:srgbClr val="FFFFFF"/>
                </a:solidFill>
              </a:rPr>
              <a:t>When we looked at our data, what did we find?</a:t>
            </a:r>
          </a:p>
        </p:txBody>
      </p:sp>
      <p:pic>
        <p:nvPicPr>
          <p:cNvPr id="5" name="Content Placeholder 4" descr="Treasure chest">
            <a:extLst>
              <a:ext uri="{FF2B5EF4-FFF2-40B4-BE49-F238E27FC236}">
                <a16:creationId xmlns:a16="http://schemas.microsoft.com/office/drawing/2014/main" id="{841371B5-408A-460D-BCF0-77FD2089B10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89"/>
          </a:xfrm>
          <a:prstGeom prst="rect">
            <a:avLst/>
          </a:prstGeom>
        </p:spPr>
      </p:pic>
    </p:spTree>
    <p:extLst>
      <p:ext uri="{BB962C8B-B14F-4D97-AF65-F5344CB8AC3E}">
        <p14:creationId xmlns:p14="http://schemas.microsoft.com/office/powerpoint/2010/main" val="408710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038636FD-82F9-4909-AE31-BE8FD616FA9A}"/>
              </a:ext>
            </a:extLst>
          </p:cNvPr>
          <p:cNvPicPr>
            <a:picLocks noGrp="1" noChangeAspect="1"/>
          </p:cNvPicPr>
          <p:nvPr>
            <p:ph idx="1"/>
          </p:nvPr>
        </p:nvPicPr>
        <p:blipFill rotWithShape="1">
          <a:blip r:embed="rId2">
            <a:alphaModFix/>
          </a:blip>
          <a:srcRect t="16894" r="-1" b="6815"/>
          <a:stretch/>
        </p:blipFill>
        <p:spPr>
          <a:xfrm>
            <a:off x="-21815" y="10"/>
            <a:ext cx="12188952" cy="6857990"/>
          </a:xfrm>
          <a:prstGeom prst="rect">
            <a:avLst/>
          </a:prstGeom>
        </p:spPr>
      </p:pic>
    </p:spTree>
    <p:extLst>
      <p:ext uri="{BB962C8B-B14F-4D97-AF65-F5344CB8AC3E}">
        <p14:creationId xmlns:p14="http://schemas.microsoft.com/office/powerpoint/2010/main" val="298434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5A51-78DC-4308-82FD-6324EF61CDA7}"/>
              </a:ext>
            </a:extLst>
          </p:cNvPr>
          <p:cNvSpPr>
            <a:spLocks noGrp="1"/>
          </p:cNvSpPr>
          <p:nvPr>
            <p:ph type="title"/>
          </p:nvPr>
        </p:nvSpPr>
        <p:spPr>
          <a:xfrm>
            <a:off x="838200" y="1122363"/>
            <a:ext cx="6487886" cy="2387600"/>
          </a:xfrm>
        </p:spPr>
        <p:txBody>
          <a:bodyPr vert="horz" lIns="91440" tIns="45720" rIns="91440" bIns="45720" rtlCol="0" anchor="b">
            <a:normAutofit/>
          </a:bodyPr>
          <a:lstStyle/>
          <a:p>
            <a:r>
              <a:rPr lang="en-US" sz="5000" b="1">
                <a:gradFill flip="none" rotWithShape="1">
                  <a:gsLst>
                    <a:gs pos="0">
                      <a:schemeClr val="accent5">
                        <a:alpha val="70000"/>
                      </a:schemeClr>
                    </a:gs>
                    <a:gs pos="100000">
                      <a:schemeClr val="accent1">
                        <a:alpha val="70000"/>
                      </a:schemeClr>
                    </a:gs>
                  </a:gsLst>
                  <a:lin ang="0" scaled="1"/>
                  <a:tileRect/>
                </a:gradFill>
              </a:rPr>
              <a:t>Emergent Metaphor: Core Educational and Support Components</a:t>
            </a:r>
          </a:p>
        </p:txBody>
      </p:sp>
      <p:sp>
        <p:nvSpPr>
          <p:cNvPr id="3" name="Content Placeholder 2">
            <a:extLst>
              <a:ext uri="{FF2B5EF4-FFF2-40B4-BE49-F238E27FC236}">
                <a16:creationId xmlns:a16="http://schemas.microsoft.com/office/drawing/2014/main" id="{F1839476-EFC7-4FB4-A732-91A53F92CC13}"/>
              </a:ext>
            </a:extLst>
          </p:cNvPr>
          <p:cNvSpPr>
            <a:spLocks noGrp="1"/>
          </p:cNvSpPr>
          <p:nvPr>
            <p:ph idx="1"/>
          </p:nvPr>
        </p:nvSpPr>
        <p:spPr>
          <a:xfrm>
            <a:off x="838200" y="3602038"/>
            <a:ext cx="6487886" cy="1655762"/>
          </a:xfrm>
        </p:spPr>
        <p:txBody>
          <a:bodyPr vert="horz" lIns="91440" tIns="45720" rIns="91440" bIns="45720" rtlCol="0">
            <a:normAutofit/>
          </a:bodyPr>
          <a:lstStyle/>
          <a:p>
            <a:pPr marL="0" indent="0">
              <a:buNone/>
            </a:pPr>
            <a:r>
              <a:rPr lang="en-US" sz="2200" kern="1200">
                <a:solidFill>
                  <a:schemeClr val="tx2">
                    <a:alpha val="60000"/>
                  </a:schemeClr>
                </a:solidFill>
                <a:latin typeface="+mn-lt"/>
                <a:ea typeface="+mn-ea"/>
                <a:cs typeface="+mn-cs"/>
              </a:rPr>
              <a:t>Balance</a:t>
            </a:r>
          </a:p>
        </p:txBody>
      </p:sp>
      <p:pic>
        <p:nvPicPr>
          <p:cNvPr id="6" name="Picture 5">
            <a:extLst>
              <a:ext uri="{FF2B5EF4-FFF2-40B4-BE49-F238E27FC236}">
                <a16:creationId xmlns:a16="http://schemas.microsoft.com/office/drawing/2014/main" id="{C54695F8-5A39-40FD-8473-18669432894C}"/>
              </a:ext>
            </a:extLst>
          </p:cNvPr>
          <p:cNvPicPr>
            <a:picLocks noChangeAspect="1"/>
          </p:cNvPicPr>
          <p:nvPr/>
        </p:nvPicPr>
        <p:blipFill rotWithShape="1">
          <a:blip r:embed="rId2">
            <a:alphaModFix amt="80000"/>
          </a:blip>
          <a:srcRect l="14710" r="14938" b="3"/>
          <a:stretch/>
        </p:blipFill>
        <p:spPr>
          <a:xfrm>
            <a:off x="7665959" y="488577"/>
            <a:ext cx="4036466" cy="2940423"/>
          </a:xfrm>
          <a:prstGeom prst="rect">
            <a:avLst/>
          </a:prstGeom>
        </p:spPr>
      </p:pic>
      <p:pic>
        <p:nvPicPr>
          <p:cNvPr id="9" name="Content Placeholder 4" descr="Tightrope walking">
            <a:extLst>
              <a:ext uri="{FF2B5EF4-FFF2-40B4-BE49-F238E27FC236}">
                <a16:creationId xmlns:a16="http://schemas.microsoft.com/office/drawing/2014/main" id="{AC3FB75C-A1BF-465B-A25A-13706A91A10C}"/>
              </a:ext>
            </a:extLst>
          </p:cNvPr>
          <p:cNvPicPr>
            <a:picLocks noChangeAspect="1"/>
          </p:cNvPicPr>
          <p:nvPr/>
        </p:nvPicPr>
        <p:blipFill rotWithShape="1">
          <a:blip r:embed="rId3" cstate="screen">
            <a:alphaModFix amt="80000"/>
            <a:extLst>
              <a:ext uri="{28A0092B-C50C-407E-A947-70E740481C1C}">
                <a14:useLocalDpi xmlns:a14="http://schemas.microsoft.com/office/drawing/2010/main"/>
              </a:ext>
            </a:extLst>
          </a:blip>
          <a:srcRect r="2998" b="3"/>
          <a:stretch/>
        </p:blipFill>
        <p:spPr>
          <a:xfrm>
            <a:off x="7665959" y="3425452"/>
            <a:ext cx="4036466" cy="2943971"/>
          </a:xfrm>
          <a:prstGeom prst="rect">
            <a:avLst/>
          </a:prstGeom>
        </p:spPr>
      </p:pic>
    </p:spTree>
    <p:extLst>
      <p:ext uri="{BB962C8B-B14F-4D97-AF65-F5344CB8AC3E}">
        <p14:creationId xmlns:p14="http://schemas.microsoft.com/office/powerpoint/2010/main" val="4245223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6D205E-877E-4F44-A4B7-4AA744999EAD}"/>
              </a:ext>
            </a:extLst>
          </p:cNvPr>
          <p:cNvPicPr>
            <a:picLocks noGrp="1" noChangeAspect="1"/>
          </p:cNvPicPr>
          <p:nvPr>
            <p:ph idx="1"/>
          </p:nvPr>
        </p:nvPicPr>
        <p:blipFill rotWithShape="1">
          <a:blip r:embed="rId2">
            <a:alphaModFix/>
          </a:blip>
          <a:srcRect r="-1" b="24477"/>
          <a:stretch/>
        </p:blipFill>
        <p:spPr>
          <a:xfrm>
            <a:off x="-21815" y="10"/>
            <a:ext cx="12188952" cy="6857990"/>
          </a:xfrm>
          <a:prstGeom prst="rect">
            <a:avLst/>
          </a:prstGeom>
        </p:spPr>
      </p:pic>
    </p:spTree>
    <p:extLst>
      <p:ext uri="{BB962C8B-B14F-4D97-AF65-F5344CB8AC3E}">
        <p14:creationId xmlns:p14="http://schemas.microsoft.com/office/powerpoint/2010/main" val="47504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5A51-78DC-4308-82FD-6324EF61CDA7}"/>
              </a:ext>
            </a:extLst>
          </p:cNvPr>
          <p:cNvSpPr>
            <a:spLocks noGrp="1"/>
          </p:cNvSpPr>
          <p:nvPr>
            <p:ph type="title"/>
          </p:nvPr>
        </p:nvSpPr>
        <p:spPr>
          <a:xfrm>
            <a:off x="838199" y="857251"/>
            <a:ext cx="5022907" cy="2076450"/>
          </a:xfrm>
        </p:spPr>
        <p:txBody>
          <a:bodyPr anchor="b">
            <a:normAutofit fontScale="90000"/>
          </a:bodyPr>
          <a:lstStyle/>
          <a:p>
            <a:r>
              <a:rPr lang="en-GB" sz="4400" b="1" dirty="0">
                <a:gradFill flip="none" rotWithShape="1">
                  <a:gsLst>
                    <a:gs pos="0">
                      <a:schemeClr val="accent5">
                        <a:alpha val="70000"/>
                      </a:schemeClr>
                    </a:gs>
                    <a:gs pos="100000">
                      <a:schemeClr val="accent1">
                        <a:alpha val="70000"/>
                      </a:schemeClr>
                    </a:gs>
                  </a:gsLst>
                  <a:lin ang="0" scaled="1"/>
                  <a:tileRect/>
                </a:gradFill>
              </a:rPr>
              <a:t>Emergent Metaphor: Resources</a:t>
            </a:r>
          </a:p>
        </p:txBody>
      </p:sp>
      <p:sp>
        <p:nvSpPr>
          <p:cNvPr id="3" name="Content Placeholder 2">
            <a:extLst>
              <a:ext uri="{FF2B5EF4-FFF2-40B4-BE49-F238E27FC236}">
                <a16:creationId xmlns:a16="http://schemas.microsoft.com/office/drawing/2014/main" id="{F1839476-EFC7-4FB4-A732-91A53F92CC13}"/>
              </a:ext>
            </a:extLst>
          </p:cNvPr>
          <p:cNvSpPr>
            <a:spLocks noGrp="1"/>
          </p:cNvSpPr>
          <p:nvPr>
            <p:ph idx="1"/>
          </p:nvPr>
        </p:nvSpPr>
        <p:spPr>
          <a:xfrm>
            <a:off x="838199" y="3190875"/>
            <a:ext cx="5022908" cy="2794889"/>
          </a:xfrm>
        </p:spPr>
        <p:txBody>
          <a:bodyPr>
            <a:normAutofit/>
          </a:bodyPr>
          <a:lstStyle/>
          <a:p>
            <a:r>
              <a:rPr lang="en-GB" sz="1800">
                <a:solidFill>
                  <a:schemeClr val="tx2">
                    <a:alpha val="60000"/>
                  </a:schemeClr>
                </a:solidFill>
              </a:rPr>
              <a:t>Investment/ energy bank</a:t>
            </a:r>
          </a:p>
          <a:p>
            <a:endParaRPr lang="en-GB" sz="1800">
              <a:solidFill>
                <a:schemeClr val="tx2">
                  <a:alpha val="60000"/>
                </a:schemeClr>
              </a:solidFill>
            </a:endParaRPr>
          </a:p>
        </p:txBody>
      </p:sp>
      <p:pic>
        <p:nvPicPr>
          <p:cNvPr id="6" name="Picture 5">
            <a:extLst>
              <a:ext uri="{FF2B5EF4-FFF2-40B4-BE49-F238E27FC236}">
                <a16:creationId xmlns:a16="http://schemas.microsoft.com/office/drawing/2014/main" id="{F838C523-18BB-4EFF-A75B-819C9D5A32D9}"/>
              </a:ext>
            </a:extLst>
          </p:cNvPr>
          <p:cNvPicPr>
            <a:picLocks noChangeAspect="1"/>
          </p:cNvPicPr>
          <p:nvPr/>
        </p:nvPicPr>
        <p:blipFill>
          <a:blip r:embed="rId2">
            <a:alphaModFix amt="90000"/>
          </a:blip>
          <a:stretch>
            <a:fillRect/>
          </a:stretch>
        </p:blipFill>
        <p:spPr>
          <a:xfrm>
            <a:off x="8263085" y="857251"/>
            <a:ext cx="3090714" cy="2483470"/>
          </a:xfrm>
          <a:prstGeom prst="rect">
            <a:avLst/>
          </a:prstGeom>
        </p:spPr>
      </p:pic>
      <p:pic>
        <p:nvPicPr>
          <p:cNvPr id="9" name="Picture 8" descr="Used to represent energy">
            <a:extLst>
              <a:ext uri="{FF2B5EF4-FFF2-40B4-BE49-F238E27FC236}">
                <a16:creationId xmlns:a16="http://schemas.microsoft.com/office/drawing/2014/main" id="{60317251-E8AA-4121-B174-9A7AA188466C}"/>
              </a:ext>
            </a:extLst>
          </p:cNvPr>
          <p:cNvPicPr>
            <a:picLocks noChangeAspect="1"/>
          </p:cNvPicPr>
          <p:nvPr/>
        </p:nvPicPr>
        <p:blipFill>
          <a:blip r:embed="rId3" cstate="screen">
            <a:alphaModFix amt="90000"/>
            <a:extLst>
              <a:ext uri="{28A0092B-C50C-407E-A947-70E740481C1C}">
                <a14:useLocalDpi xmlns:a14="http://schemas.microsoft.com/office/drawing/2010/main"/>
              </a:ext>
            </a:extLst>
          </a:blip>
          <a:stretch>
            <a:fillRect/>
          </a:stretch>
        </p:blipFill>
        <p:spPr>
          <a:xfrm>
            <a:off x="7633245" y="3502294"/>
            <a:ext cx="3720554" cy="2483470"/>
          </a:xfrm>
          <a:prstGeom prst="rect">
            <a:avLst/>
          </a:prstGeom>
        </p:spPr>
      </p:pic>
    </p:spTree>
    <p:extLst>
      <p:ext uri="{BB962C8B-B14F-4D97-AF65-F5344CB8AC3E}">
        <p14:creationId xmlns:p14="http://schemas.microsoft.com/office/powerpoint/2010/main" val="226854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0228AB-7018-4E96-BB46-571CCF7FE91E}"/>
              </a:ext>
            </a:extLst>
          </p:cNvPr>
          <p:cNvPicPr>
            <a:picLocks noGrp="1" noChangeAspect="1"/>
          </p:cNvPicPr>
          <p:nvPr>
            <p:ph idx="1"/>
          </p:nvPr>
        </p:nvPicPr>
        <p:blipFill rotWithShape="1">
          <a:blip r:embed="rId2">
            <a:alphaModFix/>
          </a:blip>
          <a:srcRect t="24478" r="-1" b="-1"/>
          <a:stretch/>
        </p:blipFill>
        <p:spPr>
          <a:xfrm>
            <a:off x="-21815" y="10"/>
            <a:ext cx="12188952" cy="6857990"/>
          </a:xfrm>
          <a:prstGeom prst="rect">
            <a:avLst/>
          </a:prstGeom>
        </p:spPr>
      </p:pic>
    </p:spTree>
    <p:extLst>
      <p:ext uri="{BB962C8B-B14F-4D97-AF65-F5344CB8AC3E}">
        <p14:creationId xmlns:p14="http://schemas.microsoft.com/office/powerpoint/2010/main" val="39618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5A51-78DC-4308-82FD-6324EF61CDA7}"/>
              </a:ext>
            </a:extLst>
          </p:cNvPr>
          <p:cNvSpPr>
            <a:spLocks noGrp="1"/>
          </p:cNvSpPr>
          <p:nvPr>
            <p:ph type="title"/>
          </p:nvPr>
        </p:nvSpPr>
        <p:spPr>
          <a:xfrm>
            <a:off x="838199" y="857251"/>
            <a:ext cx="5022907" cy="2076450"/>
          </a:xfrm>
        </p:spPr>
        <p:txBody>
          <a:bodyPr anchor="b">
            <a:normAutofit fontScale="90000"/>
          </a:bodyPr>
          <a:lstStyle/>
          <a:p>
            <a:r>
              <a:rPr lang="en-GB" sz="4400" b="1" dirty="0">
                <a:gradFill flip="none" rotWithShape="1">
                  <a:gsLst>
                    <a:gs pos="0">
                      <a:schemeClr val="accent5">
                        <a:alpha val="70000"/>
                      </a:schemeClr>
                    </a:gs>
                    <a:gs pos="100000">
                      <a:schemeClr val="accent1">
                        <a:alpha val="70000"/>
                      </a:schemeClr>
                    </a:gs>
                  </a:gsLst>
                  <a:lin ang="0" scaled="1"/>
                  <a:tileRect/>
                </a:gradFill>
              </a:rPr>
              <a:t>Emergent Metaphor: Ethos Cultures, Identities</a:t>
            </a:r>
          </a:p>
        </p:txBody>
      </p:sp>
      <p:sp>
        <p:nvSpPr>
          <p:cNvPr id="3" name="Content Placeholder 2">
            <a:extLst>
              <a:ext uri="{FF2B5EF4-FFF2-40B4-BE49-F238E27FC236}">
                <a16:creationId xmlns:a16="http://schemas.microsoft.com/office/drawing/2014/main" id="{F1839476-EFC7-4FB4-A732-91A53F92CC13}"/>
              </a:ext>
            </a:extLst>
          </p:cNvPr>
          <p:cNvSpPr>
            <a:spLocks noGrp="1"/>
          </p:cNvSpPr>
          <p:nvPr>
            <p:ph idx="1"/>
          </p:nvPr>
        </p:nvSpPr>
        <p:spPr>
          <a:xfrm>
            <a:off x="838199" y="3190875"/>
            <a:ext cx="5022908" cy="2794889"/>
          </a:xfrm>
        </p:spPr>
        <p:txBody>
          <a:bodyPr>
            <a:normAutofit/>
          </a:bodyPr>
          <a:lstStyle/>
          <a:p>
            <a:r>
              <a:rPr lang="en-GB" sz="1800" dirty="0">
                <a:solidFill>
                  <a:schemeClr val="tx2">
                    <a:alpha val="60000"/>
                  </a:schemeClr>
                </a:solidFill>
              </a:rPr>
              <a:t>Bounce back; bounce forward</a:t>
            </a:r>
          </a:p>
        </p:txBody>
      </p:sp>
      <p:pic>
        <p:nvPicPr>
          <p:cNvPr id="8" name="Picture 7">
            <a:extLst>
              <a:ext uri="{FF2B5EF4-FFF2-40B4-BE49-F238E27FC236}">
                <a16:creationId xmlns:a16="http://schemas.microsoft.com/office/drawing/2014/main" id="{37ECBA13-4A83-42FB-9875-14E6F8ED212C}"/>
              </a:ext>
            </a:extLst>
          </p:cNvPr>
          <p:cNvPicPr>
            <a:picLocks noChangeAspect="1"/>
          </p:cNvPicPr>
          <p:nvPr/>
        </p:nvPicPr>
        <p:blipFill>
          <a:blip r:embed="rId2">
            <a:alphaModFix amt="90000"/>
          </a:blip>
          <a:stretch>
            <a:fillRect/>
          </a:stretch>
        </p:blipFill>
        <p:spPr>
          <a:xfrm>
            <a:off x="7442823" y="857251"/>
            <a:ext cx="3910976" cy="2483470"/>
          </a:xfrm>
          <a:prstGeom prst="rect">
            <a:avLst/>
          </a:prstGeom>
        </p:spPr>
      </p:pic>
      <p:pic>
        <p:nvPicPr>
          <p:cNvPr id="5" name="Picture 4" descr="Elastic bands">
            <a:extLst>
              <a:ext uri="{FF2B5EF4-FFF2-40B4-BE49-F238E27FC236}">
                <a16:creationId xmlns:a16="http://schemas.microsoft.com/office/drawing/2014/main" id="{C6F09A4B-CB0F-43F3-AD5D-ABDF00B2B1BF}"/>
              </a:ext>
            </a:extLst>
          </p:cNvPr>
          <p:cNvPicPr>
            <a:picLocks noChangeAspect="1"/>
          </p:cNvPicPr>
          <p:nvPr/>
        </p:nvPicPr>
        <p:blipFill>
          <a:blip r:embed="rId3" cstate="screen">
            <a:alphaModFix amt="90000"/>
            <a:extLst>
              <a:ext uri="{28A0092B-C50C-407E-A947-70E740481C1C}">
                <a14:useLocalDpi xmlns:a14="http://schemas.microsoft.com/office/drawing/2010/main"/>
              </a:ext>
            </a:extLst>
          </a:blip>
          <a:stretch>
            <a:fillRect/>
          </a:stretch>
        </p:blipFill>
        <p:spPr>
          <a:xfrm>
            <a:off x="6330893" y="3726890"/>
            <a:ext cx="5022907" cy="2034277"/>
          </a:xfrm>
          <a:prstGeom prst="rect">
            <a:avLst/>
          </a:prstGeom>
        </p:spPr>
      </p:pic>
    </p:spTree>
    <p:extLst>
      <p:ext uri="{BB962C8B-B14F-4D97-AF65-F5344CB8AC3E}">
        <p14:creationId xmlns:p14="http://schemas.microsoft.com/office/powerpoint/2010/main" val="1267318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8665AD-D660-482F-812C-D84023861345}"/>
              </a:ext>
            </a:extLst>
          </p:cNvPr>
          <p:cNvPicPr>
            <a:picLocks noGrp="1" noChangeAspect="1"/>
          </p:cNvPicPr>
          <p:nvPr>
            <p:ph idx="1"/>
          </p:nvPr>
        </p:nvPicPr>
        <p:blipFill rotWithShape="1">
          <a:blip r:embed="rId2">
            <a:alphaModFix/>
          </a:blip>
          <a:srcRect t="9074" r="-1" b="15149"/>
          <a:stretch/>
        </p:blipFill>
        <p:spPr>
          <a:xfrm>
            <a:off x="-21815" y="10"/>
            <a:ext cx="12188952" cy="6857990"/>
          </a:xfrm>
          <a:prstGeom prst="rect">
            <a:avLst/>
          </a:prstGeom>
        </p:spPr>
      </p:pic>
    </p:spTree>
    <p:extLst>
      <p:ext uri="{BB962C8B-B14F-4D97-AF65-F5344CB8AC3E}">
        <p14:creationId xmlns:p14="http://schemas.microsoft.com/office/powerpoint/2010/main" val="1378734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5A51-78DC-4308-82FD-6324EF61CDA7}"/>
              </a:ext>
            </a:extLst>
          </p:cNvPr>
          <p:cNvSpPr>
            <a:spLocks noGrp="1"/>
          </p:cNvSpPr>
          <p:nvPr>
            <p:ph type="title"/>
          </p:nvPr>
        </p:nvSpPr>
        <p:spPr>
          <a:xfrm>
            <a:off x="838201" y="857251"/>
            <a:ext cx="4801948" cy="2076450"/>
          </a:xfrm>
        </p:spPr>
        <p:txBody>
          <a:bodyPr anchor="b">
            <a:normAutofit/>
          </a:bodyPr>
          <a:lstStyle/>
          <a:p>
            <a:r>
              <a:rPr lang="en-GB" sz="4100" b="1">
                <a:gradFill flip="none" rotWithShape="1">
                  <a:gsLst>
                    <a:gs pos="0">
                      <a:schemeClr val="accent5">
                        <a:alpha val="70000"/>
                      </a:schemeClr>
                    </a:gs>
                    <a:gs pos="100000">
                      <a:schemeClr val="accent1">
                        <a:alpha val="70000"/>
                      </a:schemeClr>
                    </a:gs>
                  </a:gsLst>
                  <a:lin ang="0" scaled="1"/>
                  <a:tileRect/>
                </a:gradFill>
              </a:rPr>
              <a:t>Emergent Metaphor: Systems and Structures</a:t>
            </a:r>
          </a:p>
        </p:txBody>
      </p:sp>
      <p:sp>
        <p:nvSpPr>
          <p:cNvPr id="3" name="Content Placeholder 2">
            <a:extLst>
              <a:ext uri="{FF2B5EF4-FFF2-40B4-BE49-F238E27FC236}">
                <a16:creationId xmlns:a16="http://schemas.microsoft.com/office/drawing/2014/main" id="{F1839476-EFC7-4FB4-A732-91A53F92CC13}"/>
              </a:ext>
            </a:extLst>
          </p:cNvPr>
          <p:cNvSpPr>
            <a:spLocks noGrp="1"/>
          </p:cNvSpPr>
          <p:nvPr>
            <p:ph idx="1"/>
          </p:nvPr>
        </p:nvSpPr>
        <p:spPr>
          <a:xfrm>
            <a:off x="838199" y="3190875"/>
            <a:ext cx="4801949" cy="2986087"/>
          </a:xfrm>
        </p:spPr>
        <p:txBody>
          <a:bodyPr>
            <a:normAutofit/>
          </a:bodyPr>
          <a:lstStyle/>
          <a:p>
            <a:r>
              <a:rPr lang="en-GB" sz="2000">
                <a:solidFill>
                  <a:schemeClr val="tx2">
                    <a:alpha val="60000"/>
                  </a:schemeClr>
                </a:solidFill>
              </a:rPr>
              <a:t>Interconnectedness</a:t>
            </a:r>
          </a:p>
          <a:p>
            <a:endParaRPr lang="en-GB" sz="2000">
              <a:solidFill>
                <a:schemeClr val="tx2">
                  <a:alpha val="60000"/>
                </a:schemeClr>
              </a:solidFill>
            </a:endParaRPr>
          </a:p>
          <a:p>
            <a:endParaRPr lang="en-GB" sz="2000">
              <a:solidFill>
                <a:schemeClr val="tx2">
                  <a:alpha val="60000"/>
                </a:schemeClr>
              </a:solidFill>
            </a:endParaRPr>
          </a:p>
        </p:txBody>
      </p:sp>
      <p:pic>
        <p:nvPicPr>
          <p:cNvPr id="7" name="Picture 6" descr="Spiders web">
            <a:extLst>
              <a:ext uri="{FF2B5EF4-FFF2-40B4-BE49-F238E27FC236}">
                <a16:creationId xmlns:a16="http://schemas.microsoft.com/office/drawing/2014/main" id="{7ECC4C66-C65D-4C4A-B395-0A92861152FF}"/>
              </a:ext>
            </a:extLst>
          </p:cNvPr>
          <p:cNvPicPr>
            <a:picLocks noChangeAspect="1"/>
          </p:cNvPicPr>
          <p:nvPr/>
        </p:nvPicPr>
        <p:blipFill>
          <a:blip r:embed="rId2" cstate="screen">
            <a:alphaModFix amt="90000"/>
            <a:extLst>
              <a:ext uri="{28A0092B-C50C-407E-A947-70E740481C1C}">
                <a14:useLocalDpi xmlns:a14="http://schemas.microsoft.com/office/drawing/2010/main"/>
              </a:ext>
            </a:extLst>
          </a:blip>
          <a:stretch>
            <a:fillRect/>
          </a:stretch>
        </p:blipFill>
        <p:spPr>
          <a:xfrm>
            <a:off x="7419690" y="486561"/>
            <a:ext cx="4282952" cy="2858871"/>
          </a:xfrm>
          <a:prstGeom prst="rect">
            <a:avLst/>
          </a:prstGeom>
        </p:spPr>
      </p:pic>
      <p:pic>
        <p:nvPicPr>
          <p:cNvPr id="6" name="Picture 5">
            <a:extLst>
              <a:ext uri="{FF2B5EF4-FFF2-40B4-BE49-F238E27FC236}">
                <a16:creationId xmlns:a16="http://schemas.microsoft.com/office/drawing/2014/main" id="{51A2D3FA-7A19-4664-A0EB-1CC69B6D2AD5}"/>
              </a:ext>
            </a:extLst>
          </p:cNvPr>
          <p:cNvPicPr>
            <a:picLocks noChangeAspect="1"/>
          </p:cNvPicPr>
          <p:nvPr/>
        </p:nvPicPr>
        <p:blipFill>
          <a:blip r:embed="rId3">
            <a:alphaModFix amt="90000"/>
          </a:blip>
          <a:stretch>
            <a:fillRect/>
          </a:stretch>
        </p:blipFill>
        <p:spPr>
          <a:xfrm>
            <a:off x="6039374" y="4049767"/>
            <a:ext cx="5663269" cy="1773345"/>
          </a:xfrm>
          <a:prstGeom prst="rect">
            <a:avLst/>
          </a:prstGeom>
        </p:spPr>
      </p:pic>
    </p:spTree>
    <p:extLst>
      <p:ext uri="{BB962C8B-B14F-4D97-AF65-F5344CB8AC3E}">
        <p14:creationId xmlns:p14="http://schemas.microsoft.com/office/powerpoint/2010/main" val="386790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0"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1"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2"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3"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4"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5"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F4AAB1E4-D512-3F31-65AD-219CB0F113C9}"/>
              </a:ext>
            </a:extLst>
          </p:cNvPr>
          <p:cNvSpPr>
            <a:spLocks noGrp="1"/>
          </p:cNvSpPr>
          <p:nvPr>
            <p:ph type="title"/>
          </p:nvPr>
        </p:nvSpPr>
        <p:spPr>
          <a:xfrm>
            <a:off x="5448299" y="1380068"/>
            <a:ext cx="6054723" cy="2616199"/>
          </a:xfrm>
        </p:spPr>
        <p:txBody>
          <a:bodyPr vert="horz" lIns="91440" tIns="45720" rIns="91440" bIns="45720" rtlCol="0" anchor="b">
            <a:normAutofit/>
          </a:bodyPr>
          <a:lstStyle/>
          <a:p>
            <a:pPr algn="r"/>
            <a:r>
              <a:rPr lang="en-US" sz="6000"/>
              <a:t>Resilience?</a:t>
            </a:r>
          </a:p>
        </p:txBody>
      </p:sp>
      <p:sp>
        <p:nvSpPr>
          <p:cNvPr id="3" name="Content Placeholder 2">
            <a:extLst>
              <a:ext uri="{FF2B5EF4-FFF2-40B4-BE49-F238E27FC236}">
                <a16:creationId xmlns:a16="http://schemas.microsoft.com/office/drawing/2014/main" id="{55BC1945-E213-A382-2B16-B771FF15C881}"/>
              </a:ext>
            </a:extLst>
          </p:cNvPr>
          <p:cNvSpPr>
            <a:spLocks noGrp="1"/>
          </p:cNvSpPr>
          <p:nvPr>
            <p:ph idx="1"/>
          </p:nvPr>
        </p:nvSpPr>
        <p:spPr>
          <a:xfrm>
            <a:off x="6336254" y="3996267"/>
            <a:ext cx="5166768" cy="1388534"/>
          </a:xfrm>
        </p:spPr>
        <p:txBody>
          <a:bodyPr vert="horz" lIns="91440" tIns="45720" rIns="91440" bIns="45720" rtlCol="0" anchor="t">
            <a:normAutofit/>
          </a:bodyPr>
          <a:lstStyle/>
          <a:p>
            <a:pPr marL="0" indent="0" algn="r">
              <a:buNone/>
            </a:pPr>
            <a:r>
              <a:rPr lang="en-US" sz="2100" dirty="0"/>
              <a:t>When you think about the word resilience in your context, what comes to mind?</a:t>
            </a:r>
          </a:p>
        </p:txBody>
      </p:sp>
      <p:pic>
        <p:nvPicPr>
          <p:cNvPr id="5" name="Picture 4" descr="Person with idea concept">
            <a:extLst>
              <a:ext uri="{FF2B5EF4-FFF2-40B4-BE49-F238E27FC236}">
                <a16:creationId xmlns:a16="http://schemas.microsoft.com/office/drawing/2014/main" id="{4BBE9CFB-6406-66CE-703F-5067B91B2E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575" r="11395" b="-1"/>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383995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256C-CB75-4A90-B48F-3DB77FDF2214}"/>
              </a:ext>
            </a:extLst>
          </p:cNvPr>
          <p:cNvSpPr>
            <a:spLocks noGrp="1"/>
          </p:cNvSpPr>
          <p:nvPr>
            <p:ph type="title"/>
          </p:nvPr>
        </p:nvSpPr>
        <p:spPr>
          <a:xfrm>
            <a:off x="537410" y="728905"/>
            <a:ext cx="4567990" cy="3184274"/>
          </a:xfrm>
        </p:spPr>
        <p:txBody>
          <a:bodyPr vert="horz" lIns="91440" tIns="45720" rIns="91440" bIns="45720" rtlCol="0" anchor="b">
            <a:normAutofit fontScale="90000"/>
          </a:bodyPr>
          <a:lstStyle/>
          <a:p>
            <a:r>
              <a:rPr lang="en-US" sz="5400" b="1">
                <a:solidFill>
                  <a:srgbClr val="FFFFFF"/>
                </a:solidFill>
              </a:rPr>
              <a:t>The treasures we found; do they glitter for you?</a:t>
            </a:r>
          </a:p>
        </p:txBody>
      </p:sp>
      <p:pic>
        <p:nvPicPr>
          <p:cNvPr id="5" name="Content Placeholder 4" descr="A picture containing table, indoor, wooden, wood&#10;&#10;Description automatically generated">
            <a:extLst>
              <a:ext uri="{FF2B5EF4-FFF2-40B4-BE49-F238E27FC236}">
                <a16:creationId xmlns:a16="http://schemas.microsoft.com/office/drawing/2014/main" id="{5AEB6A90-BB18-4821-96ED-3687D3D117B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89"/>
          </a:xfrm>
          <a:prstGeom prst="rect">
            <a:avLst/>
          </a:prstGeom>
        </p:spPr>
      </p:pic>
    </p:spTree>
    <p:extLst>
      <p:ext uri="{BB962C8B-B14F-4D97-AF65-F5344CB8AC3E}">
        <p14:creationId xmlns:p14="http://schemas.microsoft.com/office/powerpoint/2010/main" val="5886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8" name="Rectangle 17">
            <a:extLst>
              <a:ext uri="{FF2B5EF4-FFF2-40B4-BE49-F238E27FC236}">
                <a16:creationId xmlns:a16="http://schemas.microsoft.com/office/drawing/2014/main" id="{1D4477A3-7936-4C6B-B46C-52E995312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44DEACC-B2E6-413E-B2B5-3202259527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1" name="Freeform 6">
              <a:extLst>
                <a:ext uri="{FF2B5EF4-FFF2-40B4-BE49-F238E27FC236}">
                  <a16:creationId xmlns:a16="http://schemas.microsoft.com/office/drawing/2014/main" id="{B2924236-7127-4774-B233-D9124F0C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2" name="Freeform 7">
              <a:extLst>
                <a:ext uri="{FF2B5EF4-FFF2-40B4-BE49-F238E27FC236}">
                  <a16:creationId xmlns:a16="http://schemas.microsoft.com/office/drawing/2014/main" id="{AD053C6F-7187-4EE6-BAD9-1C484F29F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3" name="Freeform 25">
              <a:extLst>
                <a:ext uri="{FF2B5EF4-FFF2-40B4-BE49-F238E27FC236}">
                  <a16:creationId xmlns:a16="http://schemas.microsoft.com/office/drawing/2014/main" id="{226FAE39-4CC5-465A-ACFE-BE1C0E2F7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4" name="Freeform 26">
              <a:extLst>
                <a:ext uri="{FF2B5EF4-FFF2-40B4-BE49-F238E27FC236}">
                  <a16:creationId xmlns:a16="http://schemas.microsoft.com/office/drawing/2014/main" id="{521EE7A0-BD65-4FD1-BD1D-B4674892A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5" name="Freeform 27">
              <a:extLst>
                <a:ext uri="{FF2B5EF4-FFF2-40B4-BE49-F238E27FC236}">
                  <a16:creationId xmlns:a16="http://schemas.microsoft.com/office/drawing/2014/main" id="{334E0A56-DA50-4F91-9938-4CDBECA73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6" name="Freeform 28">
              <a:extLst>
                <a:ext uri="{FF2B5EF4-FFF2-40B4-BE49-F238E27FC236}">
                  <a16:creationId xmlns:a16="http://schemas.microsoft.com/office/drawing/2014/main" id="{CD203DCD-B4AF-4693-A330-F23545344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A81DBC4D-C555-48B3-4A3A-FA9AEF7D1D48}"/>
              </a:ext>
            </a:extLst>
          </p:cNvPr>
          <p:cNvSpPr>
            <a:spLocks noGrp="1"/>
          </p:cNvSpPr>
          <p:nvPr>
            <p:ph type="title"/>
          </p:nvPr>
        </p:nvSpPr>
        <p:spPr>
          <a:xfrm>
            <a:off x="5112300" y="648930"/>
            <a:ext cx="6390723" cy="3347337"/>
          </a:xfrm>
        </p:spPr>
        <p:txBody>
          <a:bodyPr vert="horz" lIns="91440" tIns="45720" rIns="91440" bIns="45720" rtlCol="0" anchor="b">
            <a:normAutofit/>
          </a:bodyPr>
          <a:lstStyle/>
          <a:p>
            <a:pPr algn="r"/>
            <a:r>
              <a:rPr lang="en-US" sz="6000" b="1" dirty="0"/>
              <a:t>Examples in Action</a:t>
            </a:r>
          </a:p>
        </p:txBody>
      </p:sp>
      <p:sp>
        <p:nvSpPr>
          <p:cNvPr id="28" name="Rounded Rectangle 16">
            <a:extLst>
              <a:ext uri="{FF2B5EF4-FFF2-40B4-BE49-F238E27FC236}">
                <a16:creationId xmlns:a16="http://schemas.microsoft.com/office/drawing/2014/main" id="{C29A1D40-470D-401E-8548-6FF3CF377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a:extLst>
              <a:ext uri="{FF2B5EF4-FFF2-40B4-BE49-F238E27FC236}">
                <a16:creationId xmlns:a16="http://schemas.microsoft.com/office/drawing/2014/main" id="{8D7D8983-7BC9-BA5F-A052-2869D764189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7551" y="1614524"/>
            <a:ext cx="3341190" cy="3341190"/>
          </a:xfrm>
          <a:prstGeom prst="rect">
            <a:avLst/>
          </a:prstGeom>
        </p:spPr>
      </p:pic>
    </p:spTree>
    <p:extLst>
      <p:ext uri="{BB962C8B-B14F-4D97-AF65-F5344CB8AC3E}">
        <p14:creationId xmlns:p14="http://schemas.microsoft.com/office/powerpoint/2010/main" val="3944479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2"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3"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4"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5"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6"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77"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79" name="Rectangle 78">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7EF59-4DBF-26DE-9169-430E9FB5A8D5}"/>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b="1"/>
              <a:t>Example 1: Delivery Principles</a:t>
            </a:r>
          </a:p>
        </p:txBody>
      </p:sp>
      <p:grpSp>
        <p:nvGrpSpPr>
          <p:cNvPr id="81" name="Group 80">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82"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3"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4"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5"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6"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7"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033"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B4F8F7B6-2A1A-9B00-CC62-4EDE234F2580}"/>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977550" y="1230449"/>
            <a:ext cx="6202778" cy="410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00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9162D9-DF8A-42BC-9917-DCEDE44F72AD}"/>
              </a:ext>
            </a:extLst>
          </p:cNvPr>
          <p:cNvSpPr/>
          <p:nvPr/>
        </p:nvSpPr>
        <p:spPr>
          <a:xfrm>
            <a:off x="2977054" y="1791702"/>
            <a:ext cx="7672551" cy="2677656"/>
          </a:xfrm>
          <a:prstGeom prst="rect">
            <a:avLst/>
          </a:prstGeom>
        </p:spPr>
        <p:txBody>
          <a:bodyPr wrap="square">
            <a:spAutoFit/>
          </a:bodyPr>
          <a:lstStyle/>
          <a:p>
            <a:pPr>
              <a:spcAft>
                <a:spcPts val="0"/>
              </a:spcAft>
            </a:pPr>
            <a:r>
              <a:rPr lang="en-GB" sz="2800" dirty="0">
                <a:solidFill>
                  <a:srgbClr val="000000"/>
                </a:solidFill>
                <a:latin typeface="Calibri" panose="020F0502020204030204" pitchFamily="34" charset="0"/>
                <a:ea typeface="Calibri" panose="020F0502020204030204" pitchFamily="34" charset="0"/>
              </a:rPr>
              <a:t>GCU is a predominately campus-based university; the in-person, face-to-face student learning and social experience is key to our identity, something we must retain as we nurture and strengthen our University community and meet the full range of our educational and professional objectives. </a:t>
            </a:r>
            <a:endParaRPr lang="en-GB" sz="2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4538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62738D-82B8-42CA-95AB-3593817555E2}"/>
              </a:ext>
            </a:extLst>
          </p:cNvPr>
          <p:cNvSpPr/>
          <p:nvPr/>
        </p:nvSpPr>
        <p:spPr>
          <a:xfrm>
            <a:off x="2953407" y="0"/>
            <a:ext cx="8245970" cy="6755696"/>
          </a:xfrm>
          <a:prstGeom prst="rect">
            <a:avLst/>
          </a:prstGeom>
        </p:spPr>
        <p:txBody>
          <a:bodyPr wrap="square">
            <a:spAutoFit/>
          </a:bodyPr>
          <a:lstStyle/>
          <a:p>
            <a:pPr>
              <a:spcAft>
                <a:spcPts val="0"/>
              </a:spcAft>
            </a:pPr>
            <a:r>
              <a:rPr lang="en-GB" sz="2400"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Benefits of </a:t>
            </a:r>
            <a:r>
              <a:rPr lang="en-GB" sz="24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in-person </a:t>
            </a:r>
            <a:r>
              <a:rPr lang="en-GB" sz="2400"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learning and teaching</a:t>
            </a:r>
            <a:r>
              <a:rPr lang="en-GB" sz="2400" dirty="0">
                <a:solidFill>
                  <a:srgbClr val="000000"/>
                </a:solidFill>
                <a:latin typeface="Calibri" panose="020F0502020204030204" pitchFamily="34" charset="0"/>
                <a:ea typeface="Calibri" panose="020F0502020204030204" pitchFamily="34" charset="0"/>
              </a:rPr>
              <a:t> include: </a:t>
            </a:r>
          </a:p>
          <a:p>
            <a:pPr>
              <a:spcAft>
                <a:spcPts val="0"/>
              </a:spcAft>
            </a:pPr>
            <a:r>
              <a:rPr lang="en-GB" sz="2400" dirty="0">
                <a:solidFill>
                  <a:srgbClr val="000000"/>
                </a:solidFill>
                <a:latin typeface="Calibri" panose="020F0502020204030204" pitchFamily="34" charset="0"/>
                <a:ea typeface="Calibri" panose="020F0502020204030204" pitchFamily="34" charset="0"/>
              </a:rPr>
              <a:t> </a:t>
            </a:r>
          </a:p>
          <a:p>
            <a:pPr>
              <a:spcAft>
                <a:spcPts val="0"/>
              </a:spcAft>
            </a:pPr>
            <a:r>
              <a:rPr lang="en-GB" sz="2400" dirty="0">
                <a:solidFill>
                  <a:srgbClr val="000000"/>
                </a:solidFill>
                <a:latin typeface="Calibri" panose="020F0502020204030204" pitchFamily="34" charset="0"/>
                <a:ea typeface="Calibri" panose="020F0502020204030204" pitchFamily="34" charset="0"/>
              </a:rPr>
              <a:t> </a:t>
            </a:r>
          </a:p>
          <a:p>
            <a:pPr>
              <a:spcAft>
                <a:spcPts val="0"/>
              </a:spcAft>
            </a:pPr>
            <a:r>
              <a:rPr lang="en-GB" sz="2400" b="1" dirty="0">
                <a:solidFill>
                  <a:srgbClr val="000000"/>
                </a:solidFill>
                <a:latin typeface="Calibri" panose="020F0502020204030204" pitchFamily="34" charset="0"/>
                <a:ea typeface="Calibri" panose="020F0502020204030204" pitchFamily="34" charset="0"/>
              </a:rPr>
              <a:t>For Learners </a:t>
            </a:r>
            <a:endParaRPr lang="en-GB" sz="2400" dirty="0">
              <a:solidFill>
                <a:srgbClr val="000000"/>
              </a:solidFill>
              <a:latin typeface="Calibri" panose="020F0502020204030204" pitchFamily="34" charset="0"/>
              <a:ea typeface="Calibri" panose="020F0502020204030204" pitchFamily="34" charset="0"/>
            </a:endParaRPr>
          </a:p>
          <a:p>
            <a:pPr>
              <a:spcAft>
                <a:spcPts val="255"/>
              </a:spcAft>
            </a:pPr>
            <a:r>
              <a:rPr lang="en-GB" sz="2400" dirty="0">
                <a:solidFill>
                  <a:srgbClr val="000000"/>
                </a:solidFill>
                <a:latin typeface="Calibri" panose="020F0502020204030204" pitchFamily="34" charset="0"/>
                <a:ea typeface="Calibri" panose="020F0502020204030204" pitchFamily="34" charset="0"/>
              </a:rPr>
              <a:t>• access to a richer understanding from a wider range of information and emotional cues e.g. body language, facial expressions, voice not that are not mediated by technology </a:t>
            </a:r>
          </a:p>
          <a:p>
            <a:pPr>
              <a:spcAft>
                <a:spcPts val="255"/>
              </a:spcAft>
            </a:pPr>
            <a:r>
              <a:rPr lang="en-GB" sz="2400" dirty="0">
                <a:solidFill>
                  <a:srgbClr val="000000"/>
                </a:solidFill>
                <a:latin typeface="Calibri" panose="020F0502020204030204" pitchFamily="34" charset="0"/>
                <a:ea typeface="Calibri" panose="020F0502020204030204" pitchFamily="34" charset="0"/>
              </a:rPr>
              <a:t>• easier to conduct group work activity such as problem-based learning </a:t>
            </a:r>
          </a:p>
          <a:p>
            <a:pPr marL="342900" lvl="0" indent="-342900">
              <a:spcAft>
                <a:spcPts val="0"/>
              </a:spcAft>
              <a:buFont typeface="Symbol" panose="05050102010706020507" pitchFamily="18" charset="2"/>
              <a:buChar char=""/>
            </a:pPr>
            <a:r>
              <a:rPr lang="en-GB" sz="2400" dirty="0">
                <a:solidFill>
                  <a:srgbClr val="000000"/>
                </a:solidFill>
                <a:latin typeface="Calibri" panose="020F0502020204030204" pitchFamily="34" charset="0"/>
                <a:ea typeface="Calibri" panose="020F0502020204030204" pitchFamily="34" charset="0"/>
              </a:rPr>
              <a:t>Bullets continue on</a:t>
            </a:r>
          </a:p>
          <a:p>
            <a:pPr lvl="0">
              <a:spcAft>
                <a:spcPts val="0"/>
              </a:spcAft>
            </a:pPr>
            <a:endParaRPr lang="en-GB" sz="2400" dirty="0">
              <a:solidFill>
                <a:srgbClr val="000000"/>
              </a:solidFill>
              <a:latin typeface="Calibri" panose="020F0502020204030204" pitchFamily="34" charset="0"/>
              <a:ea typeface="Calibri" panose="020F0502020204030204" pitchFamily="34" charset="0"/>
            </a:endParaRPr>
          </a:p>
          <a:p>
            <a:r>
              <a:rPr lang="en-GB" sz="2400" b="1" dirty="0"/>
              <a:t>For Teachers </a:t>
            </a:r>
            <a:endParaRPr lang="en-GB" sz="2400" dirty="0"/>
          </a:p>
          <a:p>
            <a:r>
              <a:rPr lang="en-GB" sz="2400" dirty="0"/>
              <a:t>• ability to gain a greater understanding of student learning progress during classes from a wider range of information and emotional cues e.g. body language, facial expressions and tone. </a:t>
            </a:r>
          </a:p>
          <a:p>
            <a:r>
              <a:rPr lang="en-GB" sz="2400" dirty="0"/>
              <a:t>• easier to build emotional rapport with students that enhances student engagement and stronger learning communities. </a:t>
            </a:r>
          </a:p>
          <a:p>
            <a:pPr marL="342900" lvl="0" indent="-342900">
              <a:spcAft>
                <a:spcPts val="0"/>
              </a:spcAft>
              <a:buFont typeface="Symbol" panose="05050102010706020507" pitchFamily="18" charset="2"/>
              <a:buChar char=""/>
            </a:pPr>
            <a:endParaRPr lang="en-GB"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5447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14CA57-B9F2-42AE-851F-DAB594F3C314}"/>
              </a:ext>
            </a:extLst>
          </p:cNvPr>
          <p:cNvSpPr/>
          <p:nvPr/>
        </p:nvSpPr>
        <p:spPr>
          <a:xfrm>
            <a:off x="2457281" y="0"/>
            <a:ext cx="9225455" cy="6658233"/>
          </a:xfrm>
          <a:prstGeom prst="rect">
            <a:avLst/>
          </a:prstGeom>
        </p:spPr>
        <p:txBody>
          <a:bodyPr wrap="square">
            <a:spAutoFit/>
          </a:bodyPr>
          <a:lstStyle/>
          <a:p>
            <a:pPr>
              <a:spcAft>
                <a:spcPts val="0"/>
              </a:spcAft>
            </a:pPr>
            <a:r>
              <a:rPr lang="en-GB" sz="28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Benefits of </a:t>
            </a:r>
            <a:r>
              <a:rPr lang="en-GB"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online</a:t>
            </a:r>
            <a:r>
              <a:rPr lang="en-GB" sz="28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learning and teaching</a:t>
            </a:r>
            <a:r>
              <a:rPr lang="en-GB" sz="2800" dirty="0">
                <a:solidFill>
                  <a:srgbClr val="000000"/>
                </a:solidFill>
                <a:latin typeface="Calibri" panose="020F0502020204030204" pitchFamily="34" charset="0"/>
                <a:ea typeface="Calibri" panose="020F0502020204030204" pitchFamily="34" charset="0"/>
              </a:rPr>
              <a:t> include: </a:t>
            </a:r>
          </a:p>
          <a:p>
            <a:pPr>
              <a:spcAft>
                <a:spcPts val="0"/>
              </a:spcAft>
            </a:pPr>
            <a:r>
              <a:rPr lang="en-GB" sz="2800" b="1" dirty="0">
                <a:solidFill>
                  <a:srgbClr val="000000"/>
                </a:solidFill>
                <a:latin typeface="Calibri" panose="020F0502020204030204" pitchFamily="34" charset="0"/>
                <a:ea typeface="Calibri" panose="020F0502020204030204" pitchFamily="34" charset="0"/>
              </a:rPr>
              <a:t>For Learners </a:t>
            </a:r>
            <a:endParaRPr lang="en-GB" sz="2800" dirty="0">
              <a:solidFill>
                <a:srgbClr val="000000"/>
              </a:solidFill>
              <a:latin typeface="Calibri" panose="020F0502020204030204" pitchFamily="34" charset="0"/>
              <a:ea typeface="Calibri" panose="020F0502020204030204" pitchFamily="34" charset="0"/>
            </a:endParaRPr>
          </a:p>
          <a:p>
            <a:pPr>
              <a:spcAft>
                <a:spcPts val="255"/>
              </a:spcAft>
            </a:pPr>
            <a:r>
              <a:rPr lang="en-GB" sz="2800" dirty="0">
                <a:solidFill>
                  <a:srgbClr val="000000"/>
                </a:solidFill>
                <a:latin typeface="Calibri" panose="020F0502020204030204" pitchFamily="34" charset="0"/>
                <a:ea typeface="Calibri" panose="020F0502020204030204" pitchFamily="34" charset="0"/>
              </a:rPr>
              <a:t>• Enhanced flexibility of access to and pace of learning e.g. asynchronous recordings of lectures and online tests and quizzes </a:t>
            </a:r>
          </a:p>
          <a:p>
            <a:pPr>
              <a:spcAft>
                <a:spcPts val="255"/>
              </a:spcAft>
            </a:pPr>
            <a:r>
              <a:rPr lang="en-GB" sz="2800" dirty="0">
                <a:solidFill>
                  <a:srgbClr val="000000"/>
                </a:solidFill>
                <a:latin typeface="Calibri" panose="020F0502020204030204" pitchFamily="34" charset="0"/>
                <a:ea typeface="Calibri" panose="020F0502020204030204" pitchFamily="34" charset="0"/>
              </a:rPr>
              <a:t>• Enhanced flexibility and access to support services: academic and pastoral </a:t>
            </a:r>
          </a:p>
          <a:p>
            <a:pPr>
              <a:spcAft>
                <a:spcPts val="0"/>
              </a:spcAft>
            </a:pPr>
            <a:r>
              <a:rPr lang="en-GB" sz="2800" dirty="0">
                <a:solidFill>
                  <a:srgbClr val="000000"/>
                </a:solidFill>
                <a:latin typeface="Calibri" panose="020F0502020204030204" pitchFamily="34" charset="0"/>
                <a:ea typeface="Calibri" panose="020F0502020204030204" pitchFamily="34" charset="0"/>
              </a:rPr>
              <a:t>• Enhanced digital literacy and ability to learn online which are key graduate skills. </a:t>
            </a:r>
          </a:p>
          <a:p>
            <a:pPr>
              <a:spcAft>
                <a:spcPts val="0"/>
              </a:spcAft>
            </a:pPr>
            <a:r>
              <a:rPr lang="en-GB" sz="2800" dirty="0">
                <a:solidFill>
                  <a:srgbClr val="000000"/>
                </a:solidFill>
                <a:latin typeface="Calibri" panose="020F0502020204030204" pitchFamily="34" charset="0"/>
                <a:ea typeface="Calibri" panose="020F0502020204030204" pitchFamily="34" charset="0"/>
              </a:rPr>
              <a:t> </a:t>
            </a:r>
          </a:p>
          <a:p>
            <a:pPr>
              <a:spcAft>
                <a:spcPts val="0"/>
              </a:spcAft>
            </a:pPr>
            <a:r>
              <a:rPr lang="en-GB" sz="2800" b="1" dirty="0">
                <a:solidFill>
                  <a:srgbClr val="000000"/>
                </a:solidFill>
                <a:latin typeface="Calibri" panose="020F0502020204030204" pitchFamily="34" charset="0"/>
                <a:ea typeface="Calibri" panose="020F0502020204030204" pitchFamily="34" charset="0"/>
              </a:rPr>
              <a:t>For Teachers </a:t>
            </a:r>
            <a:endParaRPr lang="en-GB" sz="2800" dirty="0">
              <a:solidFill>
                <a:srgbClr val="000000"/>
              </a:solidFill>
              <a:latin typeface="Calibri" panose="020F0502020204030204" pitchFamily="34" charset="0"/>
              <a:ea typeface="Calibri" panose="020F0502020204030204" pitchFamily="34" charset="0"/>
            </a:endParaRPr>
          </a:p>
          <a:p>
            <a:pPr>
              <a:spcAft>
                <a:spcPts val="230"/>
              </a:spcAft>
            </a:pPr>
            <a:r>
              <a:rPr lang="en-GB" sz="2800" dirty="0">
                <a:solidFill>
                  <a:srgbClr val="000000"/>
                </a:solidFill>
                <a:latin typeface="Calibri" panose="020F0502020204030204" pitchFamily="34" charset="0"/>
                <a:ea typeface="Calibri" panose="020F0502020204030204" pitchFamily="34" charset="0"/>
              </a:rPr>
              <a:t>• Greater flexibility for preparation and delivery of learning and teaching activities </a:t>
            </a:r>
          </a:p>
          <a:p>
            <a:pPr>
              <a:spcAft>
                <a:spcPts val="230"/>
              </a:spcAft>
            </a:pPr>
            <a:r>
              <a:rPr lang="en-GB" sz="2800" dirty="0">
                <a:solidFill>
                  <a:srgbClr val="000000"/>
                </a:solidFill>
                <a:latin typeface="Calibri" panose="020F0502020204030204" pitchFamily="34" charset="0"/>
                <a:ea typeface="Calibri" panose="020F0502020204030204" pitchFamily="34" charset="0"/>
              </a:rPr>
              <a:t>• Enhanced opportunities for a wider range of assessment tasks and formats </a:t>
            </a:r>
            <a:endParaRPr lang="en-GB" sz="2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9840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D4BA53-74EC-4EC3-9169-D3C269329200}"/>
              </a:ext>
            </a:extLst>
          </p:cNvPr>
          <p:cNvSpPr/>
          <p:nvPr/>
        </p:nvSpPr>
        <p:spPr>
          <a:xfrm>
            <a:off x="3048000" y="351235"/>
            <a:ext cx="8305126" cy="6555641"/>
          </a:xfrm>
          <a:prstGeom prst="rect">
            <a:avLst/>
          </a:prstGeom>
        </p:spPr>
        <p:txBody>
          <a:bodyPr wrap="square">
            <a:spAutoFit/>
          </a:bodyPr>
          <a:lstStyle/>
          <a:p>
            <a:pPr>
              <a:spcAft>
                <a:spcPts val="0"/>
              </a:spcAft>
            </a:pPr>
            <a:r>
              <a:rPr lang="en-GB" sz="28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Optimising our delivery principles</a:t>
            </a:r>
            <a:r>
              <a:rPr lang="en-GB" sz="2800" b="1" dirty="0">
                <a:solidFill>
                  <a:srgbClr val="000000"/>
                </a:solidFill>
                <a:latin typeface="Calibri" panose="020F0502020204030204" pitchFamily="34" charset="0"/>
                <a:ea typeface="Calibri" panose="020F0502020204030204" pitchFamily="34" charset="0"/>
              </a:rPr>
              <a:t> </a:t>
            </a:r>
            <a:endParaRPr lang="en-GB" sz="2800" dirty="0">
              <a:solidFill>
                <a:srgbClr val="000000"/>
              </a:solidFill>
              <a:latin typeface="Calibri" panose="020F0502020204030204" pitchFamily="34" charset="0"/>
              <a:ea typeface="Calibri" panose="020F0502020204030204" pitchFamily="34" charset="0"/>
            </a:endParaRPr>
          </a:p>
          <a:p>
            <a:pPr>
              <a:spcAft>
                <a:spcPts val="0"/>
              </a:spcAft>
            </a:pPr>
            <a:r>
              <a:rPr lang="en-GB" sz="2800" b="1" dirty="0">
                <a:solidFill>
                  <a:srgbClr val="000000"/>
                </a:solidFill>
                <a:latin typeface="Calibri" panose="020F0502020204030204" pitchFamily="34" charset="0"/>
                <a:ea typeface="Calibri" panose="020F0502020204030204" pitchFamily="34" charset="0"/>
              </a:rPr>
              <a:t> </a:t>
            </a:r>
            <a:endParaRPr lang="en-GB" sz="2800" dirty="0">
              <a:solidFill>
                <a:srgbClr val="000000"/>
              </a:solidFill>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sz="2800" dirty="0">
                <a:solidFill>
                  <a:srgbClr val="000000"/>
                </a:solidFill>
                <a:latin typeface="Calibri" panose="020F0502020204030204" pitchFamily="34" charset="0"/>
                <a:ea typeface="Calibri" panose="020F0502020204030204" pitchFamily="34" charset="0"/>
              </a:rPr>
              <a:t>We want to optimise the benefits of in person and online learning and teaching, building on the significant lessons learned and advances made over the Covid-19 pandemic. </a:t>
            </a:r>
          </a:p>
          <a:p>
            <a:pPr>
              <a:spcAft>
                <a:spcPts val="0"/>
              </a:spcAft>
            </a:pPr>
            <a:r>
              <a:rPr lang="en-GB" sz="2800" dirty="0">
                <a:solidFill>
                  <a:srgbClr val="000000"/>
                </a:solidFill>
                <a:latin typeface="Calibri" panose="020F0502020204030204" pitchFamily="34" charset="0"/>
                <a:ea typeface="Calibri" panose="020F0502020204030204" pitchFamily="34" charset="0"/>
              </a:rPr>
              <a:t> </a:t>
            </a:r>
          </a:p>
          <a:p>
            <a:pPr marL="342900" lvl="0" indent="-342900">
              <a:spcAft>
                <a:spcPts val="0"/>
              </a:spcAft>
              <a:buFont typeface="Symbol" panose="05050102010706020507" pitchFamily="18" charset="2"/>
              <a:buChar char=""/>
            </a:pPr>
            <a:r>
              <a:rPr lang="en-GB" sz="2800" dirty="0">
                <a:solidFill>
                  <a:srgbClr val="000000"/>
                </a:solidFill>
                <a:latin typeface="Calibri" panose="020F0502020204030204" pitchFamily="34" charset="0"/>
                <a:ea typeface="Calibri" panose="020F0502020204030204" pitchFamily="34" charset="0"/>
              </a:rPr>
              <a:t>We will not simply return to a traditional delivery diet dominated by face-to-face lectures as content delivery and on-campus examinations. </a:t>
            </a:r>
          </a:p>
          <a:p>
            <a:pPr>
              <a:spcAft>
                <a:spcPts val="0"/>
              </a:spcAft>
            </a:pPr>
            <a:r>
              <a:rPr lang="en-GB" sz="2800" dirty="0">
                <a:solidFill>
                  <a:srgbClr val="000000"/>
                </a:solidFill>
                <a:latin typeface="Calibri" panose="020F0502020204030204" pitchFamily="34" charset="0"/>
                <a:ea typeface="Calibri" panose="020F0502020204030204" pitchFamily="34" charset="0"/>
              </a:rPr>
              <a:t> </a:t>
            </a:r>
          </a:p>
          <a:p>
            <a:pPr marL="342900" lvl="0" indent="-342900">
              <a:spcAft>
                <a:spcPts val="0"/>
              </a:spcAft>
              <a:buFont typeface="Symbol" panose="05050102010706020507" pitchFamily="18" charset="2"/>
              <a:buChar char=""/>
            </a:pPr>
            <a:r>
              <a:rPr lang="en-GB" sz="2800" dirty="0">
                <a:solidFill>
                  <a:srgbClr val="000000"/>
                </a:solidFill>
                <a:latin typeface="Calibri" panose="020F0502020204030204" pitchFamily="34" charset="0"/>
                <a:ea typeface="Calibri" panose="020F0502020204030204" pitchFamily="34" charset="0"/>
              </a:rPr>
              <a:t>Our practice has moved beyond that, and our students’ needs and expectations are no longer met by just these methods of delivery. </a:t>
            </a:r>
          </a:p>
          <a:p>
            <a:pPr>
              <a:spcAft>
                <a:spcPts val="0"/>
              </a:spcAft>
            </a:pPr>
            <a:r>
              <a:rPr lang="en-GB" sz="2800" dirty="0">
                <a:solidFill>
                  <a:srgbClr val="000000"/>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936033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A6817C-ACF4-4392-9452-3DCD7B07B539}"/>
              </a:ext>
            </a:extLst>
          </p:cNvPr>
          <p:cNvSpPr/>
          <p:nvPr/>
        </p:nvSpPr>
        <p:spPr>
          <a:xfrm>
            <a:off x="3158358" y="302502"/>
            <a:ext cx="8618483" cy="4426276"/>
          </a:xfrm>
          <a:prstGeom prst="rect">
            <a:avLst/>
          </a:prstGeom>
        </p:spPr>
        <p:txBody>
          <a:bodyPr wrap="square">
            <a:spAutoFit/>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In refreshing the principles, it is important to re-iterate the importance of health, safety and wellbeing of our students and staff.</a:t>
            </a:r>
          </a:p>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 The University will follow Government regulation and develop its own guidance in line with the Government’s Covid-19 framework for decision making and assessing the four harms2. </a:t>
            </a:r>
          </a:p>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Appropriate contextualisation will be applied at GCU London.</a:t>
            </a:r>
          </a:p>
        </p:txBody>
      </p:sp>
    </p:spTree>
    <p:extLst>
      <p:ext uri="{BB962C8B-B14F-4D97-AF65-F5344CB8AC3E}">
        <p14:creationId xmlns:p14="http://schemas.microsoft.com/office/powerpoint/2010/main" val="2451712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3" name="Group 32">
            <a:extLst>
              <a:ext uri="{FF2B5EF4-FFF2-40B4-BE49-F238E27FC236}">
                <a16:creationId xmlns:a16="http://schemas.microsoft.com/office/drawing/2014/main" id="{7CD2F605-77BD-4D9C-BC95-97EB75D69D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4" name="Freeform 6">
              <a:extLst>
                <a:ext uri="{FF2B5EF4-FFF2-40B4-BE49-F238E27FC236}">
                  <a16:creationId xmlns:a16="http://schemas.microsoft.com/office/drawing/2014/main" id="{40259AB5-8B5C-4CD4-AE10-7A177BB73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5" name="Freeform 7">
              <a:extLst>
                <a:ext uri="{FF2B5EF4-FFF2-40B4-BE49-F238E27FC236}">
                  <a16:creationId xmlns:a16="http://schemas.microsoft.com/office/drawing/2014/main" id="{DB110D97-363A-40D5-98E8-D367DFCFB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6" name="Freeform 9">
              <a:extLst>
                <a:ext uri="{FF2B5EF4-FFF2-40B4-BE49-F238E27FC236}">
                  <a16:creationId xmlns:a16="http://schemas.microsoft.com/office/drawing/2014/main" id="{30DC9DB4-96D0-47E9-A6E5-1590DED84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7" name="Freeform 10">
              <a:extLst>
                <a:ext uri="{FF2B5EF4-FFF2-40B4-BE49-F238E27FC236}">
                  <a16:creationId xmlns:a16="http://schemas.microsoft.com/office/drawing/2014/main" id="{8CA317D7-424B-4887-BEDF-18EF7915C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8" name="Freeform 11">
              <a:extLst>
                <a:ext uri="{FF2B5EF4-FFF2-40B4-BE49-F238E27FC236}">
                  <a16:creationId xmlns:a16="http://schemas.microsoft.com/office/drawing/2014/main" id="{ACF40F67-B16B-4E7F-A595-0EF370063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9" name="Freeform 12">
              <a:extLst>
                <a:ext uri="{FF2B5EF4-FFF2-40B4-BE49-F238E27FC236}">
                  <a16:creationId xmlns:a16="http://schemas.microsoft.com/office/drawing/2014/main" id="{EB2264F1-4BB6-4403-A681-A463AA730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54" name="Rectangle 40">
            <a:extLst>
              <a:ext uri="{FF2B5EF4-FFF2-40B4-BE49-F238E27FC236}">
                <a16:creationId xmlns:a16="http://schemas.microsoft.com/office/drawing/2014/main" id="{F9DFC70C-0B30-4D8A-ACCE-E112906E6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8">
            <a:extLst>
              <a:ext uri="{FF2B5EF4-FFF2-40B4-BE49-F238E27FC236}">
                <a16:creationId xmlns:a16="http://schemas.microsoft.com/office/drawing/2014/main" id="{C5078CE6-CE6B-4EB4-BE80-35B2D5EAB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82CF8-D252-5F6D-911B-68C0FEA984DC}"/>
              </a:ext>
            </a:extLst>
          </p:cNvPr>
          <p:cNvSpPr>
            <a:spLocks noGrp="1"/>
          </p:cNvSpPr>
          <p:nvPr>
            <p:ph type="title"/>
          </p:nvPr>
        </p:nvSpPr>
        <p:spPr>
          <a:xfrm>
            <a:off x="685800" y="1634067"/>
            <a:ext cx="4062942" cy="2489200"/>
          </a:xfrm>
          <a:effectLst/>
        </p:spPr>
        <p:txBody>
          <a:bodyPr vert="horz" lIns="91440" tIns="45720" rIns="91440" bIns="45720" rtlCol="0" anchor="b">
            <a:normAutofit/>
          </a:bodyPr>
          <a:lstStyle/>
          <a:p>
            <a:pPr algn="l">
              <a:lnSpc>
                <a:spcPct val="90000"/>
              </a:lnSpc>
            </a:pPr>
            <a:r>
              <a:rPr lang="en-US" sz="4200" b="1">
                <a:solidFill>
                  <a:schemeClr val="bg1"/>
                </a:solidFill>
              </a:rPr>
              <a:t>Example 2: Embedding Wellbeing in the Curriculum </a:t>
            </a:r>
          </a:p>
        </p:txBody>
      </p:sp>
      <p:grpSp>
        <p:nvGrpSpPr>
          <p:cNvPr id="45" name="Group 44">
            <a:extLst>
              <a:ext uri="{FF2B5EF4-FFF2-40B4-BE49-F238E27FC236}">
                <a16:creationId xmlns:a16="http://schemas.microsoft.com/office/drawing/2014/main" id="{1FE3F97D-27C5-498C-A189-D1D4ADE014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46" name="Freeform 6">
              <a:extLst>
                <a:ext uri="{FF2B5EF4-FFF2-40B4-BE49-F238E27FC236}">
                  <a16:creationId xmlns:a16="http://schemas.microsoft.com/office/drawing/2014/main" id="{E16A77AE-FC02-41D6-84BA-87C5D2842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47" name="Freeform 7">
              <a:extLst>
                <a:ext uri="{FF2B5EF4-FFF2-40B4-BE49-F238E27FC236}">
                  <a16:creationId xmlns:a16="http://schemas.microsoft.com/office/drawing/2014/main" id="{5AC60704-A008-45AB-86B8-68AE06B21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48" name="Freeform 12">
              <a:extLst>
                <a:ext uri="{FF2B5EF4-FFF2-40B4-BE49-F238E27FC236}">
                  <a16:creationId xmlns:a16="http://schemas.microsoft.com/office/drawing/2014/main" id="{6D4F05EC-AD9F-40D6-8289-ED8032142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49" name="Freeform 13">
              <a:extLst>
                <a:ext uri="{FF2B5EF4-FFF2-40B4-BE49-F238E27FC236}">
                  <a16:creationId xmlns:a16="http://schemas.microsoft.com/office/drawing/2014/main" id="{E1AEBD23-D7CE-46D8-B8F4-0016B2F63C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50" name="Freeform 14">
              <a:extLst>
                <a:ext uri="{FF2B5EF4-FFF2-40B4-BE49-F238E27FC236}">
                  <a16:creationId xmlns:a16="http://schemas.microsoft.com/office/drawing/2014/main" id="{5E461B2A-6F25-4FD3-B8A8-8358718FB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56" name="Freeform 15">
              <a:extLst>
                <a:ext uri="{FF2B5EF4-FFF2-40B4-BE49-F238E27FC236}">
                  <a16:creationId xmlns:a16="http://schemas.microsoft.com/office/drawing/2014/main" id="{DC9F5BDD-A982-4275-A718-21F673A3C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pic>
        <p:nvPicPr>
          <p:cNvPr id="5" name="Content Placeholder 4" descr="Background pattern&#10;&#10;Description automatically generated">
            <a:extLst>
              <a:ext uri="{FF2B5EF4-FFF2-40B4-BE49-F238E27FC236}">
                <a16:creationId xmlns:a16="http://schemas.microsoft.com/office/drawing/2014/main" id="{FDF43EED-7F8C-2D2E-C048-419323DF2235}"/>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r="-2"/>
          <a:stretch/>
        </p:blipFill>
        <p:spPr>
          <a:xfrm>
            <a:off x="5761084" y="10"/>
            <a:ext cx="6430917" cy="4338304"/>
          </a:xfrm>
          <a:custGeom>
            <a:avLst/>
            <a:gdLst/>
            <a:ahLst/>
            <a:cxnLst/>
            <a:rect l="l" t="t" r="r" b="b"/>
            <a:pathLst>
              <a:path w="6430917" h="4338314">
                <a:moveTo>
                  <a:pt x="712614" y="0"/>
                </a:moveTo>
                <a:lnTo>
                  <a:pt x="6430917" y="0"/>
                </a:lnTo>
                <a:lnTo>
                  <a:pt x="6430917" y="4338314"/>
                </a:lnTo>
                <a:lnTo>
                  <a:pt x="0" y="2800083"/>
                </a:lnTo>
                <a:close/>
              </a:path>
            </a:pathLst>
          </a:custGeom>
        </p:spPr>
      </p:pic>
      <p:pic>
        <p:nvPicPr>
          <p:cNvPr id="4" name="Picture 3" descr="Text, whiteboard&#10;&#10;Description automatically generated">
            <a:extLst>
              <a:ext uri="{FF2B5EF4-FFF2-40B4-BE49-F238E27FC236}">
                <a16:creationId xmlns:a16="http://schemas.microsoft.com/office/drawing/2014/main" id="{08AF2CDF-4205-039B-2BCA-4940DF93FF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50346" y="2797516"/>
            <a:ext cx="6441654" cy="4060485"/>
          </a:xfrm>
          <a:custGeom>
            <a:avLst/>
            <a:gdLst/>
            <a:ahLst/>
            <a:cxnLst/>
            <a:rect l="l" t="t" r="r" b="b"/>
            <a:pathLst>
              <a:path w="6441654" h="4060485">
                <a:moveTo>
                  <a:pt x="0" y="0"/>
                </a:moveTo>
                <a:lnTo>
                  <a:pt x="6441654" y="1540800"/>
                </a:lnTo>
                <a:lnTo>
                  <a:pt x="6441654" y="4060485"/>
                </a:lnTo>
                <a:lnTo>
                  <a:pt x="4297229" y="4060485"/>
                </a:lnTo>
                <a:close/>
              </a:path>
            </a:pathLst>
          </a:custGeom>
        </p:spPr>
      </p:pic>
    </p:spTree>
    <p:extLst>
      <p:ext uri="{BB962C8B-B14F-4D97-AF65-F5344CB8AC3E}">
        <p14:creationId xmlns:p14="http://schemas.microsoft.com/office/powerpoint/2010/main" val="3967375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8" name="Rectangle 17">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6DC68-030D-C813-282E-8D37751961DA}"/>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b="1"/>
              <a:t>Activity</a:t>
            </a:r>
          </a:p>
        </p:txBody>
      </p:sp>
      <p:grpSp>
        <p:nvGrpSpPr>
          <p:cNvPr id="20" name="Group 19">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1"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2"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3"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4"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5"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6"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8"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little, doll, toy&#10;&#10;Description automatically generated">
            <a:extLst>
              <a:ext uri="{FF2B5EF4-FFF2-40B4-BE49-F238E27FC236}">
                <a16:creationId xmlns:a16="http://schemas.microsoft.com/office/drawing/2014/main" id="{D7028478-77EA-DDD2-2DCA-F62DAB2BFA9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77550" y="1214942"/>
            <a:ext cx="6202778" cy="4140354"/>
          </a:xfrm>
          <a:prstGeom prst="rect">
            <a:avLst/>
          </a:prstGeom>
        </p:spPr>
      </p:pic>
    </p:spTree>
    <p:extLst>
      <p:ext uri="{BB962C8B-B14F-4D97-AF65-F5344CB8AC3E}">
        <p14:creationId xmlns:p14="http://schemas.microsoft.com/office/powerpoint/2010/main" val="233143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DD6F-634D-4264-B532-4C778ADCA189}"/>
              </a:ext>
            </a:extLst>
          </p:cNvPr>
          <p:cNvSpPr>
            <a:spLocks noGrp="1"/>
          </p:cNvSpPr>
          <p:nvPr>
            <p:ph type="title"/>
          </p:nvPr>
        </p:nvSpPr>
        <p:spPr>
          <a:xfrm>
            <a:off x="838201" y="857251"/>
            <a:ext cx="5914937" cy="2076450"/>
          </a:xfrm>
        </p:spPr>
        <p:txBody>
          <a:bodyPr anchor="b">
            <a:normAutofit/>
          </a:bodyPr>
          <a:lstStyle/>
          <a:p>
            <a:r>
              <a:rPr lang="en-GB" sz="4400" b="1" dirty="0">
                <a:gradFill flip="none" rotWithShape="1">
                  <a:gsLst>
                    <a:gs pos="0">
                      <a:schemeClr val="accent5">
                        <a:alpha val="70000"/>
                      </a:schemeClr>
                    </a:gs>
                    <a:gs pos="100000">
                      <a:schemeClr val="accent1">
                        <a:alpha val="70000"/>
                      </a:schemeClr>
                    </a:gs>
                  </a:gsLst>
                  <a:lin ang="0" scaled="1"/>
                  <a:tileRect/>
                </a:gradFill>
              </a:rPr>
              <a:t>The Starting Point</a:t>
            </a:r>
          </a:p>
        </p:txBody>
      </p:sp>
      <p:sp>
        <p:nvSpPr>
          <p:cNvPr id="9" name="Content Placeholder 8">
            <a:extLst>
              <a:ext uri="{FF2B5EF4-FFF2-40B4-BE49-F238E27FC236}">
                <a16:creationId xmlns:a16="http://schemas.microsoft.com/office/drawing/2014/main" id="{89B2A794-7E7E-46BB-A11D-D8CDFB1E1B0A}"/>
              </a:ext>
            </a:extLst>
          </p:cNvPr>
          <p:cNvSpPr>
            <a:spLocks noGrp="1"/>
          </p:cNvSpPr>
          <p:nvPr>
            <p:ph idx="1"/>
          </p:nvPr>
        </p:nvSpPr>
        <p:spPr>
          <a:xfrm>
            <a:off x="838200" y="3190875"/>
            <a:ext cx="5914938" cy="2986087"/>
          </a:xfrm>
        </p:spPr>
        <p:txBody>
          <a:bodyPr>
            <a:normAutofit/>
          </a:bodyPr>
          <a:lstStyle/>
          <a:p>
            <a:pPr marL="228600" indent="0">
              <a:buNone/>
            </a:pPr>
            <a:r>
              <a:rPr lang="en-US" sz="2000" dirty="0">
                <a:solidFill>
                  <a:schemeClr val="tx2">
                    <a:alpha val="60000"/>
                  </a:schemeClr>
                </a:solidFill>
              </a:rPr>
              <a:t>Some things are slippery</a:t>
            </a:r>
          </a:p>
          <a:p>
            <a:pPr marL="228600" indent="0">
              <a:buNone/>
            </a:pPr>
            <a:r>
              <a:rPr lang="en-US" sz="2000" dirty="0">
                <a:solidFill>
                  <a:schemeClr val="tx2">
                    <a:alpha val="60000"/>
                  </a:schemeClr>
                </a:solidFill>
              </a:rPr>
              <a:t>Hard to get hold of </a:t>
            </a:r>
          </a:p>
          <a:p>
            <a:pPr marL="228600" indent="0">
              <a:buNone/>
            </a:pPr>
            <a:r>
              <a:rPr lang="en-US" sz="2000" dirty="0">
                <a:solidFill>
                  <a:schemeClr val="tx2">
                    <a:alpha val="60000"/>
                  </a:schemeClr>
                </a:solidFill>
              </a:rPr>
              <a:t>But they still matter</a:t>
            </a:r>
          </a:p>
          <a:p>
            <a:pPr marL="228600" indent="0">
              <a:buNone/>
            </a:pPr>
            <a:r>
              <a:rPr lang="en-US" sz="2000" dirty="0">
                <a:solidFill>
                  <a:schemeClr val="tx2">
                    <a:alpha val="60000"/>
                  </a:schemeClr>
                </a:solidFill>
              </a:rPr>
              <a:t>They still leave a mark</a:t>
            </a:r>
          </a:p>
          <a:p>
            <a:pPr marL="228600" indent="0">
              <a:buNone/>
            </a:pPr>
            <a:endParaRPr lang="en-US" sz="2000" dirty="0">
              <a:solidFill>
                <a:schemeClr val="tx2">
                  <a:alpha val="60000"/>
                </a:schemeClr>
              </a:solidFill>
            </a:endParaRPr>
          </a:p>
        </p:txBody>
      </p:sp>
      <p:pic>
        <p:nvPicPr>
          <p:cNvPr id="5" name="Content Placeholder 4" descr="Snail on a keyboard used to represent a metaphor">
            <a:extLst>
              <a:ext uri="{FF2B5EF4-FFF2-40B4-BE49-F238E27FC236}">
                <a16:creationId xmlns:a16="http://schemas.microsoft.com/office/drawing/2014/main" id="{05C25273-143E-4099-88DA-1925DB0E39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36476" y="1"/>
            <a:ext cx="4952475" cy="6858000"/>
          </a:xfrm>
          <a:prstGeom prst="rect">
            <a:avLst/>
          </a:prstGeom>
        </p:spPr>
      </p:pic>
      <p:sp>
        <p:nvSpPr>
          <p:cNvPr id="3" name="TextBox 2">
            <a:extLst>
              <a:ext uri="{FF2B5EF4-FFF2-40B4-BE49-F238E27FC236}">
                <a16:creationId xmlns:a16="http://schemas.microsoft.com/office/drawing/2014/main" id="{F93826E1-E337-45E5-A1E6-E4A7223410CF}"/>
              </a:ext>
            </a:extLst>
          </p:cNvPr>
          <p:cNvSpPr txBox="1"/>
          <p:nvPr/>
        </p:nvSpPr>
        <p:spPr>
          <a:xfrm>
            <a:off x="243510" y="6332815"/>
            <a:ext cx="3879588" cy="230832"/>
          </a:xfrm>
          <a:prstGeom prst="rect">
            <a:avLst/>
          </a:prstGeom>
          <a:noFill/>
        </p:spPr>
        <p:txBody>
          <a:bodyPr wrap="none" rtlCol="0">
            <a:spAutoFit/>
          </a:bodyPr>
          <a:lstStyle/>
          <a:p>
            <a:r>
              <a:rPr lang="en-GB" sz="900" dirty="0"/>
              <a:t>NB: Unless otherwise stated, all images are downloaded from </a:t>
            </a:r>
            <a:r>
              <a:rPr lang="en-GB" sz="900" dirty="0" err="1"/>
              <a:t>Pixabay</a:t>
            </a:r>
            <a:r>
              <a:rPr lang="en-GB" sz="900" dirty="0"/>
              <a:t> </a:t>
            </a:r>
          </a:p>
        </p:txBody>
      </p:sp>
    </p:spTree>
    <p:extLst>
      <p:ext uri="{BB962C8B-B14F-4D97-AF65-F5344CB8AC3E}">
        <p14:creationId xmlns:p14="http://schemas.microsoft.com/office/powerpoint/2010/main" val="1077604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4"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A7536153-A2BB-72DB-DDEC-40B494936C36}"/>
              </a:ext>
            </a:extLst>
          </p:cNvPr>
          <p:cNvSpPr>
            <a:spLocks noGrp="1"/>
          </p:cNvSpPr>
          <p:nvPr>
            <p:ph idx="4294967295"/>
          </p:nvPr>
        </p:nvSpPr>
        <p:spPr>
          <a:xfrm>
            <a:off x="1484311" y="2666999"/>
            <a:ext cx="3333496" cy="3124201"/>
          </a:xfrm>
          <a:solidFill>
            <a:schemeClr val="accent3">
              <a:lumMod val="20000"/>
              <a:lumOff val="80000"/>
            </a:schemeClr>
          </a:solidFill>
        </p:spPr>
        <p:txBody>
          <a:bodyPr vert="horz" lIns="91440" tIns="45720" rIns="91440" bIns="45720" rtlCol="0" anchor="t">
            <a:normAutofit/>
          </a:bodyPr>
          <a:lstStyle/>
          <a:p>
            <a:pPr>
              <a:lnSpc>
                <a:spcPct val="90000"/>
              </a:lnSpc>
            </a:pPr>
            <a:r>
              <a:rPr lang="en-US" sz="1500" dirty="0"/>
              <a:t>In Groups of 3</a:t>
            </a:r>
          </a:p>
          <a:p>
            <a:pPr>
              <a:lnSpc>
                <a:spcPct val="90000"/>
              </a:lnSpc>
            </a:pPr>
            <a:r>
              <a:rPr lang="en-US" sz="1500" dirty="0">
                <a:highlight>
                  <a:srgbClr val="FFFF00"/>
                </a:highlight>
              </a:rPr>
              <a:t>Either </a:t>
            </a:r>
            <a:r>
              <a:rPr lang="en-US" sz="1500" dirty="0"/>
              <a:t>drawing in one or two of the metaphors you shared into the Padlet </a:t>
            </a:r>
            <a:r>
              <a:rPr lang="en-US" sz="1500" dirty="0">
                <a:highlight>
                  <a:srgbClr val="FFFF00"/>
                </a:highlight>
              </a:rPr>
              <a:t>or</a:t>
            </a:r>
          </a:p>
          <a:p>
            <a:pPr>
              <a:lnSpc>
                <a:spcPct val="90000"/>
              </a:lnSpc>
            </a:pPr>
            <a:r>
              <a:rPr lang="en-US" sz="1500" dirty="0"/>
              <a:t>Working with ours</a:t>
            </a:r>
          </a:p>
          <a:p>
            <a:pPr>
              <a:lnSpc>
                <a:spcPct val="90000"/>
              </a:lnSpc>
            </a:pPr>
            <a:endParaRPr lang="en-US" sz="1500" dirty="0"/>
          </a:p>
          <a:p>
            <a:pPr>
              <a:lnSpc>
                <a:spcPct val="90000"/>
              </a:lnSpc>
            </a:pPr>
            <a:r>
              <a:rPr lang="en-US" sz="1500" b="1" dirty="0"/>
              <a:t>…use the connotations that they bring to you to devise an action which would deliberately design resilience into a change situation facing you, your students or your staff.</a:t>
            </a:r>
          </a:p>
          <a:p>
            <a:pPr>
              <a:lnSpc>
                <a:spcPct val="90000"/>
              </a:lnSpc>
            </a:pPr>
            <a:endParaRPr lang="en-US" sz="1500" dirty="0"/>
          </a:p>
        </p:txBody>
      </p:sp>
      <p:pic>
        <p:nvPicPr>
          <p:cNvPr id="18" name="Content Placeholder 4" descr="Evidencing Value Framework">
            <a:extLst>
              <a:ext uri="{FF2B5EF4-FFF2-40B4-BE49-F238E27FC236}">
                <a16:creationId xmlns:a16="http://schemas.microsoft.com/office/drawing/2014/main" id="{1F3A92F0-A391-63B9-14DC-147146CEC7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62033" y="1456115"/>
            <a:ext cx="6908337" cy="388800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089412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5" name="Content Placeholder 4" descr="A picture containing logo&#10;&#10;Description automatically generated">
            <a:extLst>
              <a:ext uri="{FF2B5EF4-FFF2-40B4-BE49-F238E27FC236}">
                <a16:creationId xmlns:a16="http://schemas.microsoft.com/office/drawing/2014/main" id="{9D07286D-C0C5-B314-73A2-773D47D0C51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13323" b="2408"/>
          <a:stretch/>
        </p:blipFill>
        <p:spPr>
          <a:xfrm>
            <a:off x="20" y="10"/>
            <a:ext cx="12191980" cy="6857990"/>
          </a:xfrm>
          <a:prstGeom prst="rect">
            <a:avLst/>
          </a:prstGeom>
        </p:spPr>
      </p:pic>
    </p:spTree>
    <p:extLst>
      <p:ext uri="{BB962C8B-B14F-4D97-AF65-F5344CB8AC3E}">
        <p14:creationId xmlns:p14="http://schemas.microsoft.com/office/powerpoint/2010/main" val="3495000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9" name="Group 9">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8" name="Freeform: Shape 17">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ackboard with writing on it&#10;&#10;Description automatically generated with medium confidence">
            <a:extLst>
              <a:ext uri="{FF2B5EF4-FFF2-40B4-BE49-F238E27FC236}">
                <a16:creationId xmlns:a16="http://schemas.microsoft.com/office/drawing/2014/main" id="{CDF80826-22D9-73E4-8B42-F96E1423E8CA}"/>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3540889" y="974724"/>
            <a:ext cx="6424950" cy="4899025"/>
          </a:xfrm>
          <a:prstGeom prst="rect">
            <a:avLst/>
          </a:prstGeom>
        </p:spPr>
      </p:pic>
    </p:spTree>
    <p:extLst>
      <p:ext uri="{BB962C8B-B14F-4D97-AF65-F5344CB8AC3E}">
        <p14:creationId xmlns:p14="http://schemas.microsoft.com/office/powerpoint/2010/main" val="3135002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221FFF37-28CE-4B14-9491-A969B217BED9}"/>
              </a:ext>
            </a:extLst>
          </p:cNvPr>
          <p:cNvPicPr>
            <a:picLocks noChangeAspect="1"/>
          </p:cNvPicPr>
          <p:nvPr/>
        </p:nvPicPr>
        <p:blipFill>
          <a:blip r:embed="rId2">
            <a:alphaModFix amt="90000"/>
            <a:extLst>
              <a:ext uri="{28A0092B-C50C-407E-A947-70E740481C1C}">
                <a14:useLocalDpi xmlns:a14="http://schemas.microsoft.com/office/drawing/2010/main"/>
              </a:ext>
            </a:extLst>
          </a:blip>
          <a:stretch>
            <a:fillRect/>
          </a:stretch>
        </p:blipFill>
        <p:spPr>
          <a:xfrm>
            <a:off x="888212" y="825648"/>
            <a:ext cx="3414631" cy="269899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2A3EDB03-20A2-4E87-88F9-59F4DF19FE3A}"/>
              </a:ext>
            </a:extLst>
          </p:cNvPr>
          <p:cNvPicPr>
            <a:picLocks noChangeAspect="1"/>
          </p:cNvPicPr>
          <p:nvPr/>
        </p:nvPicPr>
        <p:blipFill>
          <a:blip r:embed="rId3" cstate="screen">
            <a:alphaModFix amt="90000"/>
            <a:extLst>
              <a:ext uri="{28A0092B-C50C-407E-A947-70E740481C1C}">
                <a14:useLocalDpi xmlns:a14="http://schemas.microsoft.com/office/drawing/2010/main"/>
              </a:ext>
            </a:extLst>
          </a:blip>
          <a:stretch>
            <a:fillRect/>
          </a:stretch>
        </p:blipFill>
        <p:spPr>
          <a:xfrm>
            <a:off x="4376263" y="1148155"/>
            <a:ext cx="3452059" cy="2053975"/>
          </a:xfrm>
          <a:prstGeom prst="rect">
            <a:avLst/>
          </a:prstGeom>
        </p:spPr>
      </p:pic>
      <p:sp>
        <p:nvSpPr>
          <p:cNvPr id="2" name="Title 1">
            <a:extLst>
              <a:ext uri="{FF2B5EF4-FFF2-40B4-BE49-F238E27FC236}">
                <a16:creationId xmlns:a16="http://schemas.microsoft.com/office/drawing/2014/main" id="{AB111349-6926-4028-B290-9CEC27431EDF}"/>
              </a:ext>
            </a:extLst>
          </p:cNvPr>
          <p:cNvSpPr>
            <a:spLocks noGrp="1"/>
          </p:cNvSpPr>
          <p:nvPr>
            <p:ph type="title"/>
          </p:nvPr>
        </p:nvSpPr>
        <p:spPr>
          <a:xfrm>
            <a:off x="838200" y="3429000"/>
            <a:ext cx="9321800" cy="2691582"/>
          </a:xfrm>
        </p:spPr>
        <p:txBody>
          <a:bodyPr vert="horz" lIns="91440" tIns="45720" rIns="91440" bIns="45720" rtlCol="0" anchor="t">
            <a:normAutofit fontScale="90000"/>
          </a:bodyPr>
          <a:lstStyle/>
          <a:p>
            <a:br>
              <a:rPr lang="en-US" sz="5400" dirty="0">
                <a:gradFill flip="none" rotWithShape="1">
                  <a:gsLst>
                    <a:gs pos="0">
                      <a:schemeClr val="accent5">
                        <a:alpha val="70000"/>
                      </a:schemeClr>
                    </a:gs>
                    <a:gs pos="100000">
                      <a:schemeClr val="accent1">
                        <a:alpha val="70000"/>
                      </a:schemeClr>
                    </a:gs>
                  </a:gsLst>
                  <a:lin ang="0" scaled="1"/>
                  <a:tileRect/>
                </a:gradFill>
              </a:rPr>
            </a:br>
            <a:r>
              <a:rPr lang="en-US" sz="5400" dirty="0">
                <a:gradFill flip="none" rotWithShape="1">
                  <a:gsLst>
                    <a:gs pos="0">
                      <a:schemeClr val="accent5">
                        <a:alpha val="70000"/>
                      </a:schemeClr>
                    </a:gs>
                    <a:gs pos="100000">
                      <a:schemeClr val="accent1">
                        <a:alpha val="70000"/>
                      </a:schemeClr>
                    </a:gs>
                  </a:gsLst>
                  <a:lin ang="0" scaled="1"/>
                  <a:tileRect/>
                </a:gradFill>
                <a:hlinkClick r:id="rId4"/>
              </a:rPr>
              <a:t>a.nimmo@gcu.ac.uk</a:t>
            </a:r>
            <a:r>
              <a:rPr lang="en-US" sz="5400" dirty="0">
                <a:gradFill flip="none" rotWithShape="1">
                  <a:gsLst>
                    <a:gs pos="0">
                      <a:schemeClr val="accent5">
                        <a:alpha val="70000"/>
                      </a:schemeClr>
                    </a:gs>
                    <a:gs pos="100000">
                      <a:schemeClr val="accent1">
                        <a:alpha val="70000"/>
                      </a:schemeClr>
                    </a:gs>
                  </a:gsLst>
                  <a:lin ang="0" scaled="1"/>
                  <a:tileRect/>
                </a:gradFill>
              </a:rPr>
              <a:t> and </a:t>
            </a:r>
            <a:br>
              <a:rPr lang="en-US" sz="5400" dirty="0">
                <a:gradFill flip="none" rotWithShape="1">
                  <a:gsLst>
                    <a:gs pos="0">
                      <a:schemeClr val="accent5">
                        <a:alpha val="70000"/>
                      </a:schemeClr>
                    </a:gs>
                    <a:gs pos="100000">
                      <a:schemeClr val="accent1">
                        <a:alpha val="70000"/>
                      </a:schemeClr>
                    </a:gs>
                  </a:gsLst>
                  <a:lin ang="0" scaled="1"/>
                  <a:tileRect/>
                </a:gradFill>
              </a:rPr>
            </a:br>
            <a:r>
              <a:rPr lang="en-US" sz="5400" dirty="0" err="1">
                <a:gradFill flip="none" rotWithShape="1">
                  <a:gsLst>
                    <a:gs pos="0">
                      <a:schemeClr val="accent5">
                        <a:alpha val="70000"/>
                      </a:schemeClr>
                    </a:gs>
                    <a:gs pos="100000">
                      <a:schemeClr val="accent1">
                        <a:alpha val="70000"/>
                      </a:schemeClr>
                    </a:gs>
                  </a:gsLst>
                  <a:lin ang="0" scaled="1"/>
                  <a:tileRect/>
                </a:gradFill>
                <a:hlinkClick r:id="rId5"/>
              </a:rPr>
              <a:t>FMSmart@</a:t>
            </a:r>
            <a:r>
              <a:rPr lang="en-US" sz="5400" err="1">
                <a:gradFill flip="none" rotWithShape="1">
                  <a:gsLst>
                    <a:gs pos="0">
                      <a:schemeClr val="accent5">
                        <a:alpha val="70000"/>
                      </a:schemeClr>
                    </a:gs>
                    <a:gs pos="100000">
                      <a:schemeClr val="accent1">
                        <a:alpha val="70000"/>
                      </a:schemeClr>
                    </a:gs>
                  </a:gsLst>
                  <a:lin ang="0" scaled="1"/>
                  <a:tileRect/>
                </a:gradFill>
                <a:hlinkClick r:id="rId5"/>
              </a:rPr>
              <a:t>outlook</a:t>
            </a:r>
            <a:r>
              <a:rPr lang="en-US" sz="5400">
                <a:gradFill flip="none" rotWithShape="1">
                  <a:gsLst>
                    <a:gs pos="0">
                      <a:schemeClr val="accent5">
                        <a:alpha val="70000"/>
                      </a:schemeClr>
                    </a:gs>
                    <a:gs pos="100000">
                      <a:schemeClr val="accent1">
                        <a:alpha val="70000"/>
                      </a:schemeClr>
                    </a:gs>
                  </a:gsLst>
                  <a:lin ang="0" scaled="1"/>
                  <a:tileRect/>
                </a:gradFill>
                <a:hlinkClick r:id="rId5"/>
              </a:rPr>
              <a:t>.com</a:t>
            </a:r>
            <a:br>
              <a:rPr lang="en-US" sz="5400">
                <a:gradFill flip="none" rotWithShape="1">
                  <a:gsLst>
                    <a:gs pos="0">
                      <a:schemeClr val="accent5">
                        <a:alpha val="70000"/>
                      </a:schemeClr>
                    </a:gs>
                    <a:gs pos="100000">
                      <a:schemeClr val="accent1">
                        <a:alpha val="70000"/>
                      </a:schemeClr>
                    </a:gs>
                  </a:gsLst>
                  <a:lin ang="0" scaled="1"/>
                  <a:tileRect/>
                </a:gradFill>
              </a:rPr>
            </a:br>
            <a:br>
              <a:rPr lang="en-US" sz="5400" dirty="0">
                <a:gradFill flip="none" rotWithShape="1">
                  <a:gsLst>
                    <a:gs pos="0">
                      <a:schemeClr val="accent5">
                        <a:alpha val="70000"/>
                      </a:schemeClr>
                    </a:gs>
                    <a:gs pos="100000">
                      <a:schemeClr val="accent1">
                        <a:alpha val="70000"/>
                      </a:schemeClr>
                    </a:gs>
                  </a:gsLst>
                  <a:lin ang="0" scaled="1"/>
                  <a:tileRect/>
                </a:gradFill>
              </a:rPr>
            </a:br>
            <a:br>
              <a:rPr lang="en-US" sz="5400" dirty="0">
                <a:gradFill flip="none" rotWithShape="1">
                  <a:gsLst>
                    <a:gs pos="0">
                      <a:schemeClr val="accent5">
                        <a:alpha val="70000"/>
                      </a:schemeClr>
                    </a:gs>
                    <a:gs pos="100000">
                      <a:schemeClr val="accent1">
                        <a:alpha val="70000"/>
                      </a:schemeClr>
                    </a:gs>
                  </a:gsLst>
                  <a:lin ang="0" scaled="1"/>
                  <a:tileRect/>
                </a:gradFill>
              </a:rPr>
            </a:br>
            <a:endParaRPr lang="en-US" sz="5400" dirty="0">
              <a:gradFill flip="none" rotWithShape="1">
                <a:gsLst>
                  <a:gs pos="0">
                    <a:schemeClr val="accent5">
                      <a:alpha val="70000"/>
                    </a:schemeClr>
                  </a:gs>
                  <a:gs pos="100000">
                    <a:schemeClr val="accent1">
                      <a:alpha val="70000"/>
                    </a:schemeClr>
                  </a:gs>
                </a:gsLst>
                <a:lin ang="0" scaled="1"/>
                <a:tileRect/>
              </a:gradFill>
            </a:endParaRPr>
          </a:p>
        </p:txBody>
      </p:sp>
      <p:pic>
        <p:nvPicPr>
          <p:cNvPr id="5" name="Content Placeholder 4">
            <a:extLst>
              <a:ext uri="{FF2B5EF4-FFF2-40B4-BE49-F238E27FC236}">
                <a16:creationId xmlns:a16="http://schemas.microsoft.com/office/drawing/2014/main" id="{CC5CE634-F747-4DFA-9665-83FE727F9591}"/>
              </a:ext>
            </a:extLst>
          </p:cNvPr>
          <p:cNvPicPr>
            <a:picLocks noGrp="1" noChangeAspect="1"/>
          </p:cNvPicPr>
          <p:nvPr>
            <p:ph idx="1"/>
          </p:nvPr>
        </p:nvPicPr>
        <p:blipFill>
          <a:blip r:embed="rId6" cstate="screen">
            <a:alphaModFix amt="90000"/>
            <a:extLst>
              <a:ext uri="{28A0092B-C50C-407E-A947-70E740481C1C}">
                <a14:useLocalDpi xmlns:a14="http://schemas.microsoft.com/office/drawing/2010/main"/>
              </a:ext>
            </a:extLst>
          </a:blip>
          <a:stretch>
            <a:fillRect/>
          </a:stretch>
        </p:blipFill>
        <p:spPr>
          <a:xfrm>
            <a:off x="7901741" y="1653019"/>
            <a:ext cx="3452059" cy="1044248"/>
          </a:xfrm>
          <a:prstGeom prst="rect">
            <a:avLst/>
          </a:prstGeom>
        </p:spPr>
      </p:pic>
    </p:spTree>
    <p:extLst>
      <p:ext uri="{BB962C8B-B14F-4D97-AF65-F5344CB8AC3E}">
        <p14:creationId xmlns:p14="http://schemas.microsoft.com/office/powerpoint/2010/main" val="3003781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221FFF37-28CE-4B14-9491-A969B217BED9}"/>
              </a:ext>
            </a:extLst>
          </p:cNvPr>
          <p:cNvPicPr>
            <a:picLocks noChangeAspect="1"/>
          </p:cNvPicPr>
          <p:nvPr/>
        </p:nvPicPr>
        <p:blipFill>
          <a:blip r:embed="rId2">
            <a:alphaModFix amt="90000"/>
            <a:extLst>
              <a:ext uri="{28A0092B-C50C-407E-A947-70E740481C1C}">
                <a14:useLocalDpi xmlns:a14="http://schemas.microsoft.com/office/drawing/2010/main"/>
              </a:ext>
            </a:extLst>
          </a:blip>
          <a:stretch>
            <a:fillRect/>
          </a:stretch>
        </p:blipFill>
        <p:spPr>
          <a:xfrm>
            <a:off x="888212" y="825648"/>
            <a:ext cx="3414631" cy="269899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2A3EDB03-20A2-4E87-88F9-59F4DF19FE3A}"/>
              </a:ext>
            </a:extLst>
          </p:cNvPr>
          <p:cNvPicPr>
            <a:picLocks noChangeAspect="1"/>
          </p:cNvPicPr>
          <p:nvPr/>
        </p:nvPicPr>
        <p:blipFill>
          <a:blip r:embed="rId3" cstate="screen">
            <a:alphaModFix amt="90000"/>
            <a:extLst>
              <a:ext uri="{28A0092B-C50C-407E-A947-70E740481C1C}">
                <a14:useLocalDpi xmlns:a14="http://schemas.microsoft.com/office/drawing/2010/main"/>
              </a:ext>
            </a:extLst>
          </a:blip>
          <a:stretch>
            <a:fillRect/>
          </a:stretch>
        </p:blipFill>
        <p:spPr>
          <a:xfrm>
            <a:off x="4376263" y="1148155"/>
            <a:ext cx="3452059" cy="2053975"/>
          </a:xfrm>
          <a:prstGeom prst="rect">
            <a:avLst/>
          </a:prstGeom>
        </p:spPr>
      </p:pic>
      <p:sp>
        <p:nvSpPr>
          <p:cNvPr id="2" name="Title 1">
            <a:extLst>
              <a:ext uri="{FF2B5EF4-FFF2-40B4-BE49-F238E27FC236}">
                <a16:creationId xmlns:a16="http://schemas.microsoft.com/office/drawing/2014/main" id="{AB111349-6926-4028-B290-9CEC27431EDF}"/>
              </a:ext>
            </a:extLst>
          </p:cNvPr>
          <p:cNvSpPr>
            <a:spLocks noGrp="1"/>
          </p:cNvSpPr>
          <p:nvPr>
            <p:ph type="title"/>
          </p:nvPr>
        </p:nvSpPr>
        <p:spPr>
          <a:xfrm>
            <a:off x="838200" y="3429000"/>
            <a:ext cx="9321800" cy="2691582"/>
          </a:xfrm>
        </p:spPr>
        <p:txBody>
          <a:bodyPr vert="horz" lIns="91440" tIns="45720" rIns="91440" bIns="45720" rtlCol="0" anchor="t">
            <a:normAutofit fontScale="90000"/>
          </a:bodyPr>
          <a:lstStyle/>
          <a:p>
            <a:br>
              <a:rPr lang="en-US" sz="5400" dirty="0">
                <a:gradFill flip="none" rotWithShape="1">
                  <a:gsLst>
                    <a:gs pos="0">
                      <a:schemeClr val="accent5">
                        <a:alpha val="70000"/>
                      </a:schemeClr>
                    </a:gs>
                    <a:gs pos="100000">
                      <a:schemeClr val="accent1">
                        <a:alpha val="70000"/>
                      </a:schemeClr>
                    </a:gs>
                  </a:gsLst>
                  <a:lin ang="0" scaled="1"/>
                  <a:tileRect/>
                </a:gradFill>
              </a:rPr>
            </a:br>
            <a:r>
              <a:rPr lang="en-US" sz="5400" dirty="0">
                <a:gradFill flip="none" rotWithShape="1">
                  <a:gsLst>
                    <a:gs pos="0">
                      <a:schemeClr val="accent5">
                        <a:alpha val="70000"/>
                      </a:schemeClr>
                    </a:gs>
                    <a:gs pos="100000">
                      <a:schemeClr val="accent1">
                        <a:alpha val="70000"/>
                      </a:schemeClr>
                    </a:gs>
                  </a:gsLst>
                  <a:lin ang="0" scaled="1"/>
                  <a:tileRect/>
                </a:gradFill>
                <a:hlinkClick r:id="rId4"/>
              </a:rPr>
              <a:t>a.nimmo@gcu.ac.uk</a:t>
            </a:r>
            <a:r>
              <a:rPr lang="en-US" sz="5400" dirty="0">
                <a:gradFill flip="none" rotWithShape="1">
                  <a:gsLst>
                    <a:gs pos="0">
                      <a:schemeClr val="accent5">
                        <a:alpha val="70000"/>
                      </a:schemeClr>
                    </a:gs>
                    <a:gs pos="100000">
                      <a:schemeClr val="accent1">
                        <a:alpha val="70000"/>
                      </a:schemeClr>
                    </a:gs>
                  </a:gsLst>
                  <a:lin ang="0" scaled="1"/>
                  <a:tileRect/>
                </a:gradFill>
              </a:rPr>
              <a:t> and </a:t>
            </a:r>
            <a:br>
              <a:rPr lang="en-US" sz="5400" dirty="0">
                <a:gradFill flip="none" rotWithShape="1">
                  <a:gsLst>
                    <a:gs pos="0">
                      <a:schemeClr val="accent5">
                        <a:alpha val="70000"/>
                      </a:schemeClr>
                    </a:gs>
                    <a:gs pos="100000">
                      <a:schemeClr val="accent1">
                        <a:alpha val="70000"/>
                      </a:schemeClr>
                    </a:gs>
                  </a:gsLst>
                  <a:lin ang="0" scaled="1"/>
                  <a:tileRect/>
                </a:gradFill>
              </a:rPr>
            </a:br>
            <a:r>
              <a:rPr lang="en-US" sz="5400" dirty="0" err="1">
                <a:gradFill flip="none" rotWithShape="1">
                  <a:gsLst>
                    <a:gs pos="0">
                      <a:schemeClr val="accent5">
                        <a:alpha val="70000"/>
                      </a:schemeClr>
                    </a:gs>
                    <a:gs pos="100000">
                      <a:schemeClr val="accent1">
                        <a:alpha val="70000"/>
                      </a:schemeClr>
                    </a:gs>
                  </a:gsLst>
                  <a:lin ang="0" scaled="1"/>
                  <a:tileRect/>
                </a:gradFill>
                <a:hlinkClick r:id="rId5"/>
              </a:rPr>
              <a:t>FMSmart@</a:t>
            </a:r>
            <a:r>
              <a:rPr lang="en-US" sz="5400" err="1">
                <a:gradFill flip="none" rotWithShape="1">
                  <a:gsLst>
                    <a:gs pos="0">
                      <a:schemeClr val="accent5">
                        <a:alpha val="70000"/>
                      </a:schemeClr>
                    </a:gs>
                    <a:gs pos="100000">
                      <a:schemeClr val="accent1">
                        <a:alpha val="70000"/>
                      </a:schemeClr>
                    </a:gs>
                  </a:gsLst>
                  <a:lin ang="0" scaled="1"/>
                  <a:tileRect/>
                </a:gradFill>
                <a:hlinkClick r:id="rId5"/>
              </a:rPr>
              <a:t>outlook</a:t>
            </a:r>
            <a:r>
              <a:rPr lang="en-US" sz="5400">
                <a:gradFill flip="none" rotWithShape="1">
                  <a:gsLst>
                    <a:gs pos="0">
                      <a:schemeClr val="accent5">
                        <a:alpha val="70000"/>
                      </a:schemeClr>
                    </a:gs>
                    <a:gs pos="100000">
                      <a:schemeClr val="accent1">
                        <a:alpha val="70000"/>
                      </a:schemeClr>
                    </a:gs>
                  </a:gsLst>
                  <a:lin ang="0" scaled="1"/>
                  <a:tileRect/>
                </a:gradFill>
                <a:hlinkClick r:id="rId5"/>
              </a:rPr>
              <a:t>.com</a:t>
            </a:r>
            <a:br>
              <a:rPr lang="en-US" sz="5400">
                <a:gradFill flip="none" rotWithShape="1">
                  <a:gsLst>
                    <a:gs pos="0">
                      <a:schemeClr val="accent5">
                        <a:alpha val="70000"/>
                      </a:schemeClr>
                    </a:gs>
                    <a:gs pos="100000">
                      <a:schemeClr val="accent1">
                        <a:alpha val="70000"/>
                      </a:schemeClr>
                    </a:gs>
                  </a:gsLst>
                  <a:lin ang="0" scaled="1"/>
                  <a:tileRect/>
                </a:gradFill>
              </a:rPr>
            </a:br>
            <a:br>
              <a:rPr lang="en-US" sz="5400" dirty="0">
                <a:gradFill flip="none" rotWithShape="1">
                  <a:gsLst>
                    <a:gs pos="0">
                      <a:schemeClr val="accent5">
                        <a:alpha val="70000"/>
                      </a:schemeClr>
                    </a:gs>
                    <a:gs pos="100000">
                      <a:schemeClr val="accent1">
                        <a:alpha val="70000"/>
                      </a:schemeClr>
                    </a:gs>
                  </a:gsLst>
                  <a:lin ang="0" scaled="1"/>
                  <a:tileRect/>
                </a:gradFill>
              </a:rPr>
            </a:br>
            <a:br>
              <a:rPr lang="en-US" sz="5400" dirty="0">
                <a:gradFill flip="none" rotWithShape="1">
                  <a:gsLst>
                    <a:gs pos="0">
                      <a:schemeClr val="accent5">
                        <a:alpha val="70000"/>
                      </a:schemeClr>
                    </a:gs>
                    <a:gs pos="100000">
                      <a:schemeClr val="accent1">
                        <a:alpha val="70000"/>
                      </a:schemeClr>
                    </a:gs>
                  </a:gsLst>
                  <a:lin ang="0" scaled="1"/>
                  <a:tileRect/>
                </a:gradFill>
              </a:rPr>
            </a:br>
            <a:endParaRPr lang="en-US" sz="5400" dirty="0">
              <a:gradFill flip="none" rotWithShape="1">
                <a:gsLst>
                  <a:gs pos="0">
                    <a:schemeClr val="accent5">
                      <a:alpha val="70000"/>
                    </a:schemeClr>
                  </a:gs>
                  <a:gs pos="100000">
                    <a:schemeClr val="accent1">
                      <a:alpha val="70000"/>
                    </a:schemeClr>
                  </a:gs>
                </a:gsLst>
                <a:lin ang="0" scaled="1"/>
                <a:tileRect/>
              </a:gradFill>
            </a:endParaRPr>
          </a:p>
        </p:txBody>
      </p:sp>
      <p:pic>
        <p:nvPicPr>
          <p:cNvPr id="5" name="Content Placeholder 4">
            <a:extLst>
              <a:ext uri="{FF2B5EF4-FFF2-40B4-BE49-F238E27FC236}">
                <a16:creationId xmlns:a16="http://schemas.microsoft.com/office/drawing/2014/main" id="{CC5CE634-F747-4DFA-9665-83FE727F9591}"/>
              </a:ext>
            </a:extLst>
          </p:cNvPr>
          <p:cNvPicPr>
            <a:picLocks noGrp="1" noChangeAspect="1"/>
          </p:cNvPicPr>
          <p:nvPr>
            <p:ph idx="1"/>
          </p:nvPr>
        </p:nvPicPr>
        <p:blipFill>
          <a:blip r:embed="rId6" cstate="screen">
            <a:alphaModFix amt="90000"/>
            <a:extLst>
              <a:ext uri="{28A0092B-C50C-407E-A947-70E740481C1C}">
                <a14:useLocalDpi xmlns:a14="http://schemas.microsoft.com/office/drawing/2010/main"/>
              </a:ext>
            </a:extLst>
          </a:blip>
          <a:stretch>
            <a:fillRect/>
          </a:stretch>
        </p:blipFill>
        <p:spPr>
          <a:xfrm>
            <a:off x="7901741" y="1653019"/>
            <a:ext cx="3452059" cy="1044248"/>
          </a:xfrm>
          <a:prstGeom prst="rect">
            <a:avLst/>
          </a:prstGeom>
        </p:spPr>
      </p:pic>
    </p:spTree>
    <p:extLst>
      <p:ext uri="{BB962C8B-B14F-4D97-AF65-F5344CB8AC3E}">
        <p14:creationId xmlns:p14="http://schemas.microsoft.com/office/powerpoint/2010/main" val="64022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8" name="Rectangle 17">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21"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5"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5" name="Picture 4" descr="Back shot of a row of graduates">
            <a:extLst>
              <a:ext uri="{FF2B5EF4-FFF2-40B4-BE49-F238E27FC236}">
                <a16:creationId xmlns:a16="http://schemas.microsoft.com/office/drawing/2014/main" id="{0BC9DA37-F362-44EB-0A59-62F8098D6D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669" r="37662"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2FAE52DB-956D-46B1-807A-39E3C1A86B96}"/>
              </a:ext>
            </a:extLst>
          </p:cNvPr>
          <p:cNvSpPr>
            <a:spLocks noGrp="1"/>
          </p:cNvSpPr>
          <p:nvPr>
            <p:ph idx="4294967295"/>
          </p:nvPr>
        </p:nvSpPr>
        <p:spPr>
          <a:xfrm>
            <a:off x="3843867" y="2048933"/>
            <a:ext cx="7659156" cy="3742267"/>
          </a:xfrm>
        </p:spPr>
        <p:txBody>
          <a:bodyPr vert="horz" lIns="91440" tIns="45720" rIns="91440" bIns="45720" rtlCol="0" anchor="ctr">
            <a:normAutofit/>
          </a:bodyPr>
          <a:lstStyle/>
          <a:p>
            <a:r>
              <a:rPr lang="en-US" dirty="0"/>
              <a:t>Resilience in the Context of Academic Leadership</a:t>
            </a:r>
          </a:p>
          <a:p>
            <a:r>
              <a:rPr lang="en-US" dirty="0"/>
              <a:t>Resilient Universities as Resilient Learning Communities</a:t>
            </a:r>
          </a:p>
        </p:txBody>
      </p:sp>
    </p:spTree>
    <p:extLst>
      <p:ext uri="{BB962C8B-B14F-4D97-AF65-F5344CB8AC3E}">
        <p14:creationId xmlns:p14="http://schemas.microsoft.com/office/powerpoint/2010/main" val="345998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7659-39BD-4534-98D9-6834E3F32517}"/>
              </a:ext>
            </a:extLst>
          </p:cNvPr>
          <p:cNvSpPr>
            <a:spLocks noGrp="1"/>
          </p:cNvSpPr>
          <p:nvPr>
            <p:ph type="title"/>
          </p:nvPr>
        </p:nvSpPr>
        <p:spPr>
          <a:xfrm>
            <a:off x="838199" y="857251"/>
            <a:ext cx="4581525" cy="2076450"/>
          </a:xfrm>
        </p:spPr>
        <p:txBody>
          <a:bodyPr anchor="b">
            <a:normAutofit/>
          </a:bodyPr>
          <a:lstStyle/>
          <a:p>
            <a:r>
              <a:rPr lang="en-GB" sz="4400" b="1" dirty="0">
                <a:gradFill flip="none" rotWithShape="1">
                  <a:gsLst>
                    <a:gs pos="0">
                      <a:schemeClr val="accent5">
                        <a:alpha val="70000"/>
                      </a:schemeClr>
                    </a:gs>
                    <a:gs pos="100000">
                      <a:schemeClr val="accent1">
                        <a:alpha val="70000"/>
                      </a:schemeClr>
                    </a:gs>
                  </a:gsLst>
                  <a:lin ang="0" scaled="1"/>
                  <a:tileRect/>
                </a:gradFill>
              </a:rPr>
              <a:t>The Search</a:t>
            </a:r>
          </a:p>
        </p:txBody>
      </p:sp>
      <p:sp>
        <p:nvSpPr>
          <p:cNvPr id="9" name="Content Placeholder 8">
            <a:extLst>
              <a:ext uri="{FF2B5EF4-FFF2-40B4-BE49-F238E27FC236}">
                <a16:creationId xmlns:a16="http://schemas.microsoft.com/office/drawing/2014/main" id="{51AD5E54-7CCD-464A-8274-7B54B58C68EF}"/>
              </a:ext>
            </a:extLst>
          </p:cNvPr>
          <p:cNvSpPr>
            <a:spLocks noGrp="1"/>
          </p:cNvSpPr>
          <p:nvPr>
            <p:ph idx="1"/>
          </p:nvPr>
        </p:nvSpPr>
        <p:spPr>
          <a:xfrm>
            <a:off x="838199" y="3190875"/>
            <a:ext cx="4581526" cy="2986087"/>
          </a:xfrm>
        </p:spPr>
        <p:txBody>
          <a:bodyPr>
            <a:normAutofit/>
          </a:bodyPr>
          <a:lstStyle/>
          <a:p>
            <a:r>
              <a:rPr lang="en-US" sz="1800" dirty="0">
                <a:solidFill>
                  <a:schemeClr val="tx2">
                    <a:alpha val="60000"/>
                  </a:schemeClr>
                </a:solidFill>
              </a:rPr>
              <a:t>What is resilience?</a:t>
            </a:r>
          </a:p>
          <a:p>
            <a:endParaRPr lang="en-US" sz="1800" dirty="0">
              <a:solidFill>
                <a:schemeClr val="tx2">
                  <a:alpha val="60000"/>
                </a:schemeClr>
              </a:solidFill>
            </a:endParaRPr>
          </a:p>
          <a:p>
            <a:r>
              <a:rPr lang="en-US" sz="1800" dirty="0">
                <a:solidFill>
                  <a:schemeClr val="tx2">
                    <a:alpha val="60000"/>
                  </a:schemeClr>
                </a:solidFill>
              </a:rPr>
              <a:t>What is academic leadership?</a:t>
            </a:r>
          </a:p>
          <a:p>
            <a:endParaRPr lang="en-US" sz="1800" dirty="0">
              <a:solidFill>
                <a:schemeClr val="tx2">
                  <a:alpha val="60000"/>
                </a:schemeClr>
              </a:solidFill>
            </a:endParaRPr>
          </a:p>
          <a:p>
            <a:r>
              <a:rPr lang="en-US" sz="1800" dirty="0">
                <a:solidFill>
                  <a:schemeClr val="tx2">
                    <a:alpha val="60000"/>
                  </a:schemeClr>
                </a:solidFill>
              </a:rPr>
              <a:t>The context – March 2020 through to April 2021</a:t>
            </a:r>
          </a:p>
        </p:txBody>
      </p:sp>
      <p:pic>
        <p:nvPicPr>
          <p:cNvPr id="5" name="Content Placeholder 4" descr="Telescope">
            <a:extLst>
              <a:ext uri="{FF2B5EF4-FFF2-40B4-BE49-F238E27FC236}">
                <a16:creationId xmlns:a16="http://schemas.microsoft.com/office/drawing/2014/main" id="{C9B7EAE4-5852-4AAF-80CA-73FC787F13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096000" y="488577"/>
            <a:ext cx="5606425" cy="5880845"/>
          </a:xfrm>
          <a:prstGeom prst="rect">
            <a:avLst/>
          </a:prstGeom>
        </p:spPr>
      </p:pic>
    </p:spTree>
    <p:extLst>
      <p:ext uri="{BB962C8B-B14F-4D97-AF65-F5344CB8AC3E}">
        <p14:creationId xmlns:p14="http://schemas.microsoft.com/office/powerpoint/2010/main" val="156261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E633E24E-274C-4AC3-984C-EA41F4B66B0F}"/>
              </a:ext>
            </a:extLst>
          </p:cNvPr>
          <p:cNvSpPr>
            <a:spLocks noGrp="1"/>
          </p:cNvSpPr>
          <p:nvPr>
            <p:ph idx="1"/>
          </p:nvPr>
        </p:nvSpPr>
        <p:spPr>
          <a:xfrm>
            <a:off x="838200" y="3190875"/>
            <a:ext cx="5428375" cy="2986087"/>
          </a:xfrm>
        </p:spPr>
        <p:txBody>
          <a:bodyPr>
            <a:normAutofit/>
          </a:bodyPr>
          <a:lstStyle/>
          <a:p>
            <a:r>
              <a:rPr lang="en-US" sz="2000" dirty="0">
                <a:solidFill>
                  <a:srgbClr val="FFFFFF"/>
                </a:solidFill>
              </a:rPr>
              <a:t>And our tool?</a:t>
            </a:r>
          </a:p>
          <a:p>
            <a:endParaRPr lang="en-US" sz="2000" dirty="0">
              <a:solidFill>
                <a:srgbClr val="FFFFFF"/>
              </a:solidFill>
            </a:endParaRPr>
          </a:p>
          <a:p>
            <a:r>
              <a:rPr lang="en-US" sz="2000" dirty="0">
                <a:solidFill>
                  <a:srgbClr val="FFFFFF"/>
                </a:solidFill>
              </a:rPr>
              <a:t>The </a:t>
            </a:r>
            <a:r>
              <a:rPr lang="en-US" sz="2000" dirty="0">
                <a:solidFill>
                  <a:srgbClr val="FFFFFF"/>
                </a:solidFill>
                <a:hlinkClick r:id="rId3"/>
              </a:rPr>
              <a:t>Evidencing Value Framework</a:t>
            </a:r>
          </a:p>
          <a:p>
            <a:pPr marL="228600" indent="0">
              <a:buNone/>
            </a:pPr>
            <a:endParaRPr lang="en-US" sz="2000" u="sng" dirty="0">
              <a:solidFill>
                <a:srgbClr val="FFFFFF"/>
              </a:solidFill>
              <a:hlinkClick r:id="rId3"/>
            </a:endParaRPr>
          </a:p>
          <a:p>
            <a:pPr marL="228600" indent="0">
              <a:buNone/>
            </a:pPr>
            <a:endParaRPr lang="en-US" sz="2000" dirty="0">
              <a:solidFill>
                <a:srgbClr val="FFFFFF"/>
              </a:solidFill>
              <a:hlinkClick r:id="rId3"/>
            </a:endParaRPr>
          </a:p>
          <a:p>
            <a:pPr marL="228600" indent="0">
              <a:buNone/>
            </a:pPr>
            <a:endParaRPr lang="en-US" sz="2000" dirty="0">
              <a:solidFill>
                <a:srgbClr val="FFFFFF"/>
              </a:solidFill>
              <a:hlinkClick r:id="rId3"/>
            </a:endParaRPr>
          </a:p>
          <a:p>
            <a:pPr marL="228600" indent="0">
              <a:buNone/>
            </a:pPr>
            <a:endParaRPr lang="en-US" sz="2000" dirty="0">
              <a:solidFill>
                <a:srgbClr val="FFFFFF"/>
              </a:solidFill>
              <a:hlinkClick r:id="rId3"/>
            </a:endParaRPr>
          </a:p>
        </p:txBody>
      </p:sp>
      <p:pic>
        <p:nvPicPr>
          <p:cNvPr id="5" name="Content Placeholder 4" descr="Evidencing Value Framework">
            <a:extLst>
              <a:ext uri="{FF2B5EF4-FFF2-40B4-BE49-F238E27FC236}">
                <a16:creationId xmlns:a16="http://schemas.microsoft.com/office/drawing/2014/main" id="{E08F0459-EB62-445E-B467-9E6E485EB71C}"/>
              </a:ext>
            </a:extLst>
          </p:cNvPr>
          <p:cNvPicPr>
            <a:picLocks noChangeAspect="1"/>
          </p:cNvPicPr>
          <p:nvPr/>
        </p:nvPicPr>
        <p:blipFill rotWithShape="1">
          <a:blip r:embed="rId4" cstate="screen">
            <a:alphaModFix amt="80000"/>
            <a:extLst>
              <a:ext uri="{28A0092B-C50C-407E-A947-70E740481C1C}">
                <a14:useLocalDpi xmlns:a14="http://schemas.microsoft.com/office/drawing/2010/main"/>
              </a:ext>
            </a:extLst>
          </a:blip>
          <a:srcRect/>
          <a:stretch/>
        </p:blipFill>
        <p:spPr>
          <a:xfrm>
            <a:off x="7479486" y="880956"/>
            <a:ext cx="3844549" cy="5062643"/>
          </a:xfrm>
          <a:prstGeom prst="rect">
            <a:avLst/>
          </a:prstGeom>
        </p:spPr>
      </p:pic>
    </p:spTree>
    <p:extLst>
      <p:ext uri="{BB962C8B-B14F-4D97-AF65-F5344CB8AC3E}">
        <p14:creationId xmlns:p14="http://schemas.microsoft.com/office/powerpoint/2010/main" val="387757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Evidencing Value Framework">
            <a:extLst>
              <a:ext uri="{FF2B5EF4-FFF2-40B4-BE49-F238E27FC236}">
                <a16:creationId xmlns:a16="http://schemas.microsoft.com/office/drawing/2014/main" id="{E08F0459-EB62-445E-B467-9E6E485EB71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 y="10"/>
            <a:ext cx="12185515" cy="6857990"/>
          </a:xfrm>
          <a:prstGeom prst="rect">
            <a:avLst/>
          </a:prstGeom>
        </p:spPr>
      </p:pic>
    </p:spTree>
    <p:extLst>
      <p:ext uri="{BB962C8B-B14F-4D97-AF65-F5344CB8AC3E}">
        <p14:creationId xmlns:p14="http://schemas.microsoft.com/office/powerpoint/2010/main" val="24311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0542-811B-40F5-975A-5686DB617D60}"/>
              </a:ext>
            </a:extLst>
          </p:cNvPr>
          <p:cNvSpPr>
            <a:spLocks noGrp="1"/>
          </p:cNvSpPr>
          <p:nvPr>
            <p:ph type="title"/>
          </p:nvPr>
        </p:nvSpPr>
        <p:spPr/>
        <p:txBody>
          <a:bodyPr>
            <a:normAutofit/>
          </a:bodyPr>
          <a:lstStyle/>
          <a:p>
            <a:r>
              <a:rPr lang="en-GB" sz="1100" dirty="0"/>
              <a:t>https://www.grammarly.com/blog/metaphor/</a:t>
            </a:r>
          </a:p>
        </p:txBody>
      </p:sp>
      <p:pic>
        <p:nvPicPr>
          <p:cNvPr id="5" name="Content Placeholder 4">
            <a:extLst>
              <a:ext uri="{FF2B5EF4-FFF2-40B4-BE49-F238E27FC236}">
                <a16:creationId xmlns:a16="http://schemas.microsoft.com/office/drawing/2014/main" id="{C4D348C9-ADE0-4A1C-B856-D84A289DD19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89531" y="1805152"/>
            <a:ext cx="6608275" cy="3986048"/>
          </a:xfrm>
        </p:spPr>
      </p:pic>
    </p:spTree>
    <p:extLst>
      <p:ext uri="{BB962C8B-B14F-4D97-AF65-F5344CB8AC3E}">
        <p14:creationId xmlns:p14="http://schemas.microsoft.com/office/powerpoint/2010/main" val="308265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5" name="Content Placeholder 4" descr="Person with kaleidoscope">
            <a:extLst>
              <a:ext uri="{FF2B5EF4-FFF2-40B4-BE49-F238E27FC236}">
                <a16:creationId xmlns:a16="http://schemas.microsoft.com/office/drawing/2014/main" id="{B44E9A2B-CE3A-4B09-B6AB-38C7B66F3EC6}"/>
              </a:ext>
            </a:extLst>
          </p:cNvPr>
          <p:cNvPicPr>
            <a:picLocks noGrp="1" noChangeAspect="1"/>
          </p:cNvPicPr>
          <p:nvPr>
            <p:ph idx="4294967295"/>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186013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0</TotalTime>
  <Words>705</Words>
  <Application>Microsoft Office PowerPoint</Application>
  <PresentationFormat>Widescreen</PresentationFormat>
  <Paragraphs>92</Paragraphs>
  <Slides>34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Corbel</vt:lpstr>
      <vt:lpstr>Symbol</vt:lpstr>
      <vt:lpstr>Parallax</vt:lpstr>
      <vt:lpstr>Resilient academic leadership: a kaleidoscope of metaphors </vt:lpstr>
      <vt:lpstr>Resilience?</vt:lpstr>
      <vt:lpstr>The Starting Point</vt:lpstr>
      <vt:lpstr>PowerPoint Presentation</vt:lpstr>
      <vt:lpstr>The Search</vt:lpstr>
      <vt:lpstr>PowerPoint Presentation</vt:lpstr>
      <vt:lpstr>PowerPoint Presentation</vt:lpstr>
      <vt:lpstr>https://www.grammarly.com/blog/metaphor/</vt:lpstr>
      <vt:lpstr>PowerPoint Presentation</vt:lpstr>
      <vt:lpstr>PowerPoint Presentation</vt:lpstr>
      <vt:lpstr>When we looked at our data, what did we find?</vt:lpstr>
      <vt:lpstr>PowerPoint Presentation</vt:lpstr>
      <vt:lpstr>Emergent Metaphor: Core Educational and Support Components</vt:lpstr>
      <vt:lpstr>PowerPoint Presentation</vt:lpstr>
      <vt:lpstr>Emergent Metaphor: Resources</vt:lpstr>
      <vt:lpstr>PowerPoint Presentation</vt:lpstr>
      <vt:lpstr>Emergent Metaphor: Ethos Cultures, Identities</vt:lpstr>
      <vt:lpstr>PowerPoint Presentation</vt:lpstr>
      <vt:lpstr>Emergent Metaphor: Systems and Structures</vt:lpstr>
      <vt:lpstr>The treasures we found; do they glitter for you?</vt:lpstr>
      <vt:lpstr>Examples in Action</vt:lpstr>
      <vt:lpstr>Example 1: Delivery Principles</vt:lpstr>
      <vt:lpstr>PowerPoint Presentation</vt:lpstr>
      <vt:lpstr>PowerPoint Presentation</vt:lpstr>
      <vt:lpstr>PowerPoint Presentation</vt:lpstr>
      <vt:lpstr>PowerPoint Presentation</vt:lpstr>
      <vt:lpstr>PowerPoint Presentation</vt:lpstr>
      <vt:lpstr>Example 2: Embedding Wellbeing in the Curriculum </vt:lpstr>
      <vt:lpstr>Activity</vt:lpstr>
      <vt:lpstr>PowerPoint Presentation</vt:lpstr>
      <vt:lpstr>PowerPoint Presentation</vt:lpstr>
      <vt:lpstr>PowerPoint Presentation</vt:lpstr>
      <vt:lpstr> a.nimmo@gcu.ac.uk and  FMSmart@outlook.com   </vt:lpstr>
      <vt:lpstr> a.nimmo@gcu.ac.uk and  FMSmart@outlook.com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Resilient Academic Leadership A Kaleidoscope of Metaphors</dc:title>
  <dc:creator>Dr Alison Nimmo, Glasgow Caledonian University; Professor Fiona Smart, Edinburgh Napier University &amp; UWE</dc:creator>
  <cp:lastModifiedBy/>
  <cp:revision>1</cp:revision>
  <dcterms:created xsi:type="dcterms:W3CDTF">2022-08-09T09:54:19Z</dcterms:created>
  <dcterms:modified xsi:type="dcterms:W3CDTF">2022-08-09T09:55:39Z</dcterms:modified>
</cp:coreProperties>
</file>