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86" r:id="rId1"/>
  </p:sldMasterIdLst>
  <p:notesMasterIdLst>
    <p:notesMasterId r:id="rId17"/>
  </p:notesMasterIdLst>
  <p:sldIdLst>
    <p:sldId id="256" r:id="rId2"/>
    <p:sldId id="257" r:id="rId3"/>
    <p:sldId id="262" r:id="rId4"/>
    <p:sldId id="258" r:id="rId5"/>
    <p:sldId id="259" r:id="rId6"/>
    <p:sldId id="263" r:id="rId7"/>
    <p:sldId id="265" r:id="rId8"/>
    <p:sldId id="272" r:id="rId9"/>
    <p:sldId id="273" r:id="rId10"/>
    <p:sldId id="274" r:id="rId11"/>
    <p:sldId id="275" r:id="rId12"/>
    <p:sldId id="270" r:id="rId13"/>
    <p:sldId id="261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4656F7-D222-4AEF-8E65-8C258951F267}" v="4" dt="2022-04-25T10:31:31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5578" autoAdjust="0"/>
  </p:normalViewPr>
  <p:slideViewPr>
    <p:cSldViewPr snapToGrid="0" snapToObjects="1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Impact</a:t>
            </a:r>
            <a:r>
              <a:rPr lang="en-GB" baseline="0"/>
              <a:t> on experiences (gender)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Man</c:v>
                </c:pt>
                <c:pt idx="1">
                  <c:v>Woman</c:v>
                </c:pt>
                <c:pt idx="2">
                  <c:v>Non-binary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26</c:v>
                </c:pt>
                <c:pt idx="1">
                  <c:v>51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59-4649-B171-D5A3D979C9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Impact noted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Man</c:v>
                </c:pt>
                <c:pt idx="1">
                  <c:v>Woman</c:v>
                </c:pt>
                <c:pt idx="2">
                  <c:v>Non-binary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11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59-4649-B171-D5A3D979C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6978064"/>
        <c:axId val="536978480"/>
      </c:barChart>
      <c:catAx>
        <c:axId val="53697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978480"/>
        <c:crosses val="autoZero"/>
        <c:auto val="1"/>
        <c:lblAlgn val="ctr"/>
        <c:lblOffset val="100"/>
        <c:noMultiLvlLbl val="0"/>
      </c:catAx>
      <c:valAx>
        <c:axId val="53697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6978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Impact</a:t>
            </a:r>
            <a:r>
              <a:rPr lang="en-GB" baseline="0"/>
              <a:t> on experiences (caring responsibilities)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Childcare</c:v>
                </c:pt>
                <c:pt idx="1">
                  <c:v>Carer</c:v>
                </c:pt>
                <c:pt idx="2">
                  <c:v>Both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E4-4D55-81A8-2BF339527A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Impact noted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Childcare</c:v>
                </c:pt>
                <c:pt idx="1">
                  <c:v>Carer</c:v>
                </c:pt>
                <c:pt idx="2">
                  <c:v>Both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26</c:v>
                </c:pt>
                <c:pt idx="1">
                  <c:v>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E4-4D55-81A8-2BF339527A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9233248"/>
        <c:axId val="639230336"/>
      </c:barChart>
      <c:catAx>
        <c:axId val="63923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230336"/>
        <c:crosses val="autoZero"/>
        <c:auto val="1"/>
        <c:lblAlgn val="ctr"/>
        <c:lblOffset val="100"/>
        <c:noMultiLvlLbl val="0"/>
      </c:catAx>
      <c:valAx>
        <c:axId val="63923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233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4B83DB-7CE7-44FD-B8F7-1E60ABBF44D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E553705-FB8C-4ADF-ABA2-BFCF40405686}">
      <dgm:prSet/>
      <dgm:spPr/>
      <dgm:t>
        <a:bodyPr/>
        <a:lstStyle/>
        <a:p>
          <a:r>
            <a:rPr lang="en-GB"/>
            <a:t>Community </a:t>
          </a:r>
          <a:endParaRPr lang="en-US"/>
        </a:p>
      </dgm:t>
    </dgm:pt>
    <dgm:pt modelId="{B763DBA7-2124-45FB-A3F1-1099D95723B2}" type="parTrans" cxnId="{2011110E-F0F3-4DC6-A29E-C317162A34E0}">
      <dgm:prSet/>
      <dgm:spPr/>
      <dgm:t>
        <a:bodyPr/>
        <a:lstStyle/>
        <a:p>
          <a:endParaRPr lang="en-US"/>
        </a:p>
      </dgm:t>
    </dgm:pt>
    <dgm:pt modelId="{CDD15DA7-86BA-4EEB-9D56-DE15CFEDF084}" type="sibTrans" cxnId="{2011110E-F0F3-4DC6-A29E-C317162A34E0}">
      <dgm:prSet/>
      <dgm:spPr/>
      <dgm:t>
        <a:bodyPr/>
        <a:lstStyle/>
        <a:p>
          <a:endParaRPr lang="en-US"/>
        </a:p>
      </dgm:t>
    </dgm:pt>
    <dgm:pt modelId="{8FE9071C-3D15-40C1-97C6-F48BD1EEE3FC}">
      <dgm:prSet/>
      <dgm:spPr/>
      <dgm:t>
        <a:bodyPr/>
        <a:lstStyle/>
        <a:p>
          <a:r>
            <a:rPr lang="en-GB"/>
            <a:t>Support</a:t>
          </a:r>
          <a:endParaRPr lang="en-US"/>
        </a:p>
      </dgm:t>
    </dgm:pt>
    <dgm:pt modelId="{62862309-D57E-4DA4-B4DB-E55BAC6276FB}" type="parTrans" cxnId="{BD891098-6AFF-40D6-80C5-308E56328CEA}">
      <dgm:prSet/>
      <dgm:spPr/>
      <dgm:t>
        <a:bodyPr/>
        <a:lstStyle/>
        <a:p>
          <a:endParaRPr lang="en-US"/>
        </a:p>
      </dgm:t>
    </dgm:pt>
    <dgm:pt modelId="{02FE7306-A046-4F68-BDCF-5EC1E57FC732}" type="sibTrans" cxnId="{BD891098-6AFF-40D6-80C5-308E56328CEA}">
      <dgm:prSet/>
      <dgm:spPr/>
      <dgm:t>
        <a:bodyPr/>
        <a:lstStyle/>
        <a:p>
          <a:endParaRPr lang="en-US"/>
        </a:p>
      </dgm:t>
    </dgm:pt>
    <dgm:pt modelId="{EA9CB1B3-6F46-43E2-A92A-D2251044DC62}">
      <dgm:prSet/>
      <dgm:spPr/>
      <dgm:t>
        <a:bodyPr/>
        <a:lstStyle/>
        <a:p>
          <a:r>
            <a:rPr lang="en-GB"/>
            <a:t>Wellbeing </a:t>
          </a:r>
          <a:endParaRPr lang="en-US"/>
        </a:p>
      </dgm:t>
    </dgm:pt>
    <dgm:pt modelId="{F5C181BD-C7F3-440B-834B-1003A076AA77}" type="parTrans" cxnId="{789AE43C-F2BB-43AF-9B84-B59806B680DE}">
      <dgm:prSet/>
      <dgm:spPr/>
      <dgm:t>
        <a:bodyPr/>
        <a:lstStyle/>
        <a:p>
          <a:endParaRPr lang="en-US"/>
        </a:p>
      </dgm:t>
    </dgm:pt>
    <dgm:pt modelId="{739C3EC6-2EBE-428C-AD83-1387F23995EB}" type="sibTrans" cxnId="{789AE43C-F2BB-43AF-9B84-B59806B680DE}">
      <dgm:prSet/>
      <dgm:spPr/>
      <dgm:t>
        <a:bodyPr/>
        <a:lstStyle/>
        <a:p>
          <a:endParaRPr lang="en-US"/>
        </a:p>
      </dgm:t>
    </dgm:pt>
    <dgm:pt modelId="{C28C2E73-619C-43D5-86B4-B759DFDB479D}">
      <dgm:prSet/>
      <dgm:spPr/>
      <dgm:t>
        <a:bodyPr/>
        <a:lstStyle/>
        <a:p>
          <a:r>
            <a:rPr lang="en-GB"/>
            <a:t>Self-efficacy </a:t>
          </a:r>
          <a:endParaRPr lang="en-US"/>
        </a:p>
      </dgm:t>
    </dgm:pt>
    <dgm:pt modelId="{A58E0E99-66D0-4D48-8166-E7645819AC3F}" type="parTrans" cxnId="{70E04518-BC2E-4C25-A01E-4ED806E8D350}">
      <dgm:prSet/>
      <dgm:spPr/>
      <dgm:t>
        <a:bodyPr/>
        <a:lstStyle/>
        <a:p>
          <a:endParaRPr lang="en-US"/>
        </a:p>
      </dgm:t>
    </dgm:pt>
    <dgm:pt modelId="{9D71197A-43B1-4EBE-A23B-5C4DE80EEC78}" type="sibTrans" cxnId="{70E04518-BC2E-4C25-A01E-4ED806E8D350}">
      <dgm:prSet/>
      <dgm:spPr/>
      <dgm:t>
        <a:bodyPr/>
        <a:lstStyle/>
        <a:p>
          <a:endParaRPr lang="en-US"/>
        </a:p>
      </dgm:t>
    </dgm:pt>
    <dgm:pt modelId="{510DF862-1712-E94E-BB34-FC883705E9E7}" type="pres">
      <dgm:prSet presAssocID="{CE4B83DB-7CE7-44FD-B8F7-1E60ABBF44D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F3070FB-2929-7A4C-B944-5C021A13EA12}" type="pres">
      <dgm:prSet presAssocID="{BE553705-FB8C-4ADF-ABA2-BFCF40405686}" presName="hierRoot1" presStyleCnt="0"/>
      <dgm:spPr/>
    </dgm:pt>
    <dgm:pt modelId="{23D00698-6A43-E04C-9935-D3D7757657B5}" type="pres">
      <dgm:prSet presAssocID="{BE553705-FB8C-4ADF-ABA2-BFCF40405686}" presName="composite" presStyleCnt="0"/>
      <dgm:spPr/>
    </dgm:pt>
    <dgm:pt modelId="{68DDD20F-9755-124C-B69D-06CE2BA75FC8}" type="pres">
      <dgm:prSet presAssocID="{BE553705-FB8C-4ADF-ABA2-BFCF40405686}" presName="background" presStyleLbl="node0" presStyleIdx="0" presStyleCnt="4"/>
      <dgm:spPr/>
    </dgm:pt>
    <dgm:pt modelId="{3C07F611-D26E-3F40-834C-1F3264635E46}" type="pres">
      <dgm:prSet presAssocID="{BE553705-FB8C-4ADF-ABA2-BFCF40405686}" presName="text" presStyleLbl="fgAcc0" presStyleIdx="0" presStyleCnt="4">
        <dgm:presLayoutVars>
          <dgm:chPref val="3"/>
        </dgm:presLayoutVars>
      </dgm:prSet>
      <dgm:spPr/>
    </dgm:pt>
    <dgm:pt modelId="{6D43D5DD-4119-284B-AD57-F3B8218BCAB4}" type="pres">
      <dgm:prSet presAssocID="{BE553705-FB8C-4ADF-ABA2-BFCF40405686}" presName="hierChild2" presStyleCnt="0"/>
      <dgm:spPr/>
    </dgm:pt>
    <dgm:pt modelId="{F11E4913-AB75-DA42-9822-465C86F2AB96}" type="pres">
      <dgm:prSet presAssocID="{8FE9071C-3D15-40C1-97C6-F48BD1EEE3FC}" presName="hierRoot1" presStyleCnt="0"/>
      <dgm:spPr/>
    </dgm:pt>
    <dgm:pt modelId="{C1376AC0-7A02-9A4A-8863-54FE61F57888}" type="pres">
      <dgm:prSet presAssocID="{8FE9071C-3D15-40C1-97C6-F48BD1EEE3FC}" presName="composite" presStyleCnt="0"/>
      <dgm:spPr/>
    </dgm:pt>
    <dgm:pt modelId="{D7B30314-AB7F-9D4F-9DB7-8E78F0661D4C}" type="pres">
      <dgm:prSet presAssocID="{8FE9071C-3D15-40C1-97C6-F48BD1EEE3FC}" presName="background" presStyleLbl="node0" presStyleIdx="1" presStyleCnt="4"/>
      <dgm:spPr/>
    </dgm:pt>
    <dgm:pt modelId="{0EA9BC13-BF6B-FF4F-86F4-2737FD193628}" type="pres">
      <dgm:prSet presAssocID="{8FE9071C-3D15-40C1-97C6-F48BD1EEE3FC}" presName="text" presStyleLbl="fgAcc0" presStyleIdx="1" presStyleCnt="4">
        <dgm:presLayoutVars>
          <dgm:chPref val="3"/>
        </dgm:presLayoutVars>
      </dgm:prSet>
      <dgm:spPr/>
    </dgm:pt>
    <dgm:pt modelId="{12B22382-B7AE-B041-819D-0AC80B7ADBED}" type="pres">
      <dgm:prSet presAssocID="{8FE9071C-3D15-40C1-97C6-F48BD1EEE3FC}" presName="hierChild2" presStyleCnt="0"/>
      <dgm:spPr/>
    </dgm:pt>
    <dgm:pt modelId="{8FD0B29C-BB28-B944-AD50-84828CC7D33C}" type="pres">
      <dgm:prSet presAssocID="{EA9CB1B3-6F46-43E2-A92A-D2251044DC62}" presName="hierRoot1" presStyleCnt="0"/>
      <dgm:spPr/>
    </dgm:pt>
    <dgm:pt modelId="{FAFC6947-A00D-7145-88FE-0BE375FBD20D}" type="pres">
      <dgm:prSet presAssocID="{EA9CB1B3-6F46-43E2-A92A-D2251044DC62}" presName="composite" presStyleCnt="0"/>
      <dgm:spPr/>
    </dgm:pt>
    <dgm:pt modelId="{276E22B0-1F91-FD4C-B7A7-A128A4B37963}" type="pres">
      <dgm:prSet presAssocID="{EA9CB1B3-6F46-43E2-A92A-D2251044DC62}" presName="background" presStyleLbl="node0" presStyleIdx="2" presStyleCnt="4"/>
      <dgm:spPr/>
    </dgm:pt>
    <dgm:pt modelId="{050336F9-F286-8A4C-AA2A-441D34AACE6A}" type="pres">
      <dgm:prSet presAssocID="{EA9CB1B3-6F46-43E2-A92A-D2251044DC62}" presName="text" presStyleLbl="fgAcc0" presStyleIdx="2" presStyleCnt="4">
        <dgm:presLayoutVars>
          <dgm:chPref val="3"/>
        </dgm:presLayoutVars>
      </dgm:prSet>
      <dgm:spPr/>
    </dgm:pt>
    <dgm:pt modelId="{7C41A681-A23F-C743-9396-1FD9756BBB49}" type="pres">
      <dgm:prSet presAssocID="{EA9CB1B3-6F46-43E2-A92A-D2251044DC62}" presName="hierChild2" presStyleCnt="0"/>
      <dgm:spPr/>
    </dgm:pt>
    <dgm:pt modelId="{C3DA7941-452D-1D45-9AB9-1327FDC51EB4}" type="pres">
      <dgm:prSet presAssocID="{C28C2E73-619C-43D5-86B4-B759DFDB479D}" presName="hierRoot1" presStyleCnt="0"/>
      <dgm:spPr/>
    </dgm:pt>
    <dgm:pt modelId="{0199D410-C032-424A-AC98-D4EEC14B39A0}" type="pres">
      <dgm:prSet presAssocID="{C28C2E73-619C-43D5-86B4-B759DFDB479D}" presName="composite" presStyleCnt="0"/>
      <dgm:spPr/>
    </dgm:pt>
    <dgm:pt modelId="{26AB5EE2-9A1A-8F46-B873-406A75C45644}" type="pres">
      <dgm:prSet presAssocID="{C28C2E73-619C-43D5-86B4-B759DFDB479D}" presName="background" presStyleLbl="node0" presStyleIdx="3" presStyleCnt="4"/>
      <dgm:spPr/>
    </dgm:pt>
    <dgm:pt modelId="{9E9DAD60-F1D9-CD43-A34F-2D3806C24B1D}" type="pres">
      <dgm:prSet presAssocID="{C28C2E73-619C-43D5-86B4-B759DFDB479D}" presName="text" presStyleLbl="fgAcc0" presStyleIdx="3" presStyleCnt="4">
        <dgm:presLayoutVars>
          <dgm:chPref val="3"/>
        </dgm:presLayoutVars>
      </dgm:prSet>
      <dgm:spPr/>
    </dgm:pt>
    <dgm:pt modelId="{444AFB6E-1A6A-BB48-B935-3C16E3E5619E}" type="pres">
      <dgm:prSet presAssocID="{C28C2E73-619C-43D5-86B4-B759DFDB479D}" presName="hierChild2" presStyleCnt="0"/>
      <dgm:spPr/>
    </dgm:pt>
  </dgm:ptLst>
  <dgm:cxnLst>
    <dgm:cxn modelId="{2011110E-F0F3-4DC6-A29E-C317162A34E0}" srcId="{CE4B83DB-7CE7-44FD-B8F7-1E60ABBF44D4}" destId="{BE553705-FB8C-4ADF-ABA2-BFCF40405686}" srcOrd="0" destOrd="0" parTransId="{B763DBA7-2124-45FB-A3F1-1099D95723B2}" sibTransId="{CDD15DA7-86BA-4EEB-9D56-DE15CFEDF084}"/>
    <dgm:cxn modelId="{70E04518-BC2E-4C25-A01E-4ED806E8D350}" srcId="{CE4B83DB-7CE7-44FD-B8F7-1E60ABBF44D4}" destId="{C28C2E73-619C-43D5-86B4-B759DFDB479D}" srcOrd="3" destOrd="0" parTransId="{A58E0E99-66D0-4D48-8166-E7645819AC3F}" sibTransId="{9D71197A-43B1-4EBE-A23B-5C4DE80EEC78}"/>
    <dgm:cxn modelId="{789AE43C-F2BB-43AF-9B84-B59806B680DE}" srcId="{CE4B83DB-7CE7-44FD-B8F7-1E60ABBF44D4}" destId="{EA9CB1B3-6F46-43E2-A92A-D2251044DC62}" srcOrd="2" destOrd="0" parTransId="{F5C181BD-C7F3-440B-834B-1003A076AA77}" sibTransId="{739C3EC6-2EBE-428C-AD83-1387F23995EB}"/>
    <dgm:cxn modelId="{4F109664-8DE2-A141-9575-3D2E3B4C2D04}" type="presOf" srcId="{EA9CB1B3-6F46-43E2-A92A-D2251044DC62}" destId="{050336F9-F286-8A4C-AA2A-441D34AACE6A}" srcOrd="0" destOrd="0" presId="urn:microsoft.com/office/officeart/2005/8/layout/hierarchy1"/>
    <dgm:cxn modelId="{76E5DF93-0860-4B45-891A-0BB3DCC8ECFF}" type="presOf" srcId="{C28C2E73-619C-43D5-86B4-B759DFDB479D}" destId="{9E9DAD60-F1D9-CD43-A34F-2D3806C24B1D}" srcOrd="0" destOrd="0" presId="urn:microsoft.com/office/officeart/2005/8/layout/hierarchy1"/>
    <dgm:cxn modelId="{BD891098-6AFF-40D6-80C5-308E56328CEA}" srcId="{CE4B83DB-7CE7-44FD-B8F7-1E60ABBF44D4}" destId="{8FE9071C-3D15-40C1-97C6-F48BD1EEE3FC}" srcOrd="1" destOrd="0" parTransId="{62862309-D57E-4DA4-B4DB-E55BAC6276FB}" sibTransId="{02FE7306-A046-4F68-BDCF-5EC1E57FC732}"/>
    <dgm:cxn modelId="{0B6175AD-D110-E445-B50C-E2A6C7EBE4E5}" type="presOf" srcId="{CE4B83DB-7CE7-44FD-B8F7-1E60ABBF44D4}" destId="{510DF862-1712-E94E-BB34-FC883705E9E7}" srcOrd="0" destOrd="0" presId="urn:microsoft.com/office/officeart/2005/8/layout/hierarchy1"/>
    <dgm:cxn modelId="{EBF692CB-F414-5540-AB5F-B85C8A6C682C}" type="presOf" srcId="{8FE9071C-3D15-40C1-97C6-F48BD1EEE3FC}" destId="{0EA9BC13-BF6B-FF4F-86F4-2737FD193628}" srcOrd="0" destOrd="0" presId="urn:microsoft.com/office/officeart/2005/8/layout/hierarchy1"/>
    <dgm:cxn modelId="{FC085FCD-67EF-1747-AB08-995458EF226D}" type="presOf" srcId="{BE553705-FB8C-4ADF-ABA2-BFCF40405686}" destId="{3C07F611-D26E-3F40-834C-1F3264635E46}" srcOrd="0" destOrd="0" presId="urn:microsoft.com/office/officeart/2005/8/layout/hierarchy1"/>
    <dgm:cxn modelId="{2A435723-DB65-A74E-90DD-7A369ADF608A}" type="presParOf" srcId="{510DF862-1712-E94E-BB34-FC883705E9E7}" destId="{8F3070FB-2929-7A4C-B944-5C021A13EA12}" srcOrd="0" destOrd="0" presId="urn:microsoft.com/office/officeart/2005/8/layout/hierarchy1"/>
    <dgm:cxn modelId="{1C7F1ECA-D790-9446-8DC6-B03889B4CA54}" type="presParOf" srcId="{8F3070FB-2929-7A4C-B944-5C021A13EA12}" destId="{23D00698-6A43-E04C-9935-D3D7757657B5}" srcOrd="0" destOrd="0" presId="urn:microsoft.com/office/officeart/2005/8/layout/hierarchy1"/>
    <dgm:cxn modelId="{E0281558-4747-0944-808E-4707EC90DDA0}" type="presParOf" srcId="{23D00698-6A43-E04C-9935-D3D7757657B5}" destId="{68DDD20F-9755-124C-B69D-06CE2BA75FC8}" srcOrd="0" destOrd="0" presId="urn:microsoft.com/office/officeart/2005/8/layout/hierarchy1"/>
    <dgm:cxn modelId="{1FADDFDB-18C0-7749-9C62-12BCD73F3070}" type="presParOf" srcId="{23D00698-6A43-E04C-9935-D3D7757657B5}" destId="{3C07F611-D26E-3F40-834C-1F3264635E46}" srcOrd="1" destOrd="0" presId="urn:microsoft.com/office/officeart/2005/8/layout/hierarchy1"/>
    <dgm:cxn modelId="{0AD100C1-194D-3A46-9DA9-5BEAD9F793BF}" type="presParOf" srcId="{8F3070FB-2929-7A4C-B944-5C021A13EA12}" destId="{6D43D5DD-4119-284B-AD57-F3B8218BCAB4}" srcOrd="1" destOrd="0" presId="urn:microsoft.com/office/officeart/2005/8/layout/hierarchy1"/>
    <dgm:cxn modelId="{8FB02C92-B42E-1643-AF69-CF7010D52A22}" type="presParOf" srcId="{510DF862-1712-E94E-BB34-FC883705E9E7}" destId="{F11E4913-AB75-DA42-9822-465C86F2AB96}" srcOrd="1" destOrd="0" presId="urn:microsoft.com/office/officeart/2005/8/layout/hierarchy1"/>
    <dgm:cxn modelId="{0E7812E0-8CB2-B948-AA8F-2F5AC43DAE88}" type="presParOf" srcId="{F11E4913-AB75-DA42-9822-465C86F2AB96}" destId="{C1376AC0-7A02-9A4A-8863-54FE61F57888}" srcOrd="0" destOrd="0" presId="urn:microsoft.com/office/officeart/2005/8/layout/hierarchy1"/>
    <dgm:cxn modelId="{73F8F1ED-FA28-F14F-A8F4-1691CB7EBCB2}" type="presParOf" srcId="{C1376AC0-7A02-9A4A-8863-54FE61F57888}" destId="{D7B30314-AB7F-9D4F-9DB7-8E78F0661D4C}" srcOrd="0" destOrd="0" presId="urn:microsoft.com/office/officeart/2005/8/layout/hierarchy1"/>
    <dgm:cxn modelId="{2F07AD63-55D8-994C-A72A-E9DC3D50F623}" type="presParOf" srcId="{C1376AC0-7A02-9A4A-8863-54FE61F57888}" destId="{0EA9BC13-BF6B-FF4F-86F4-2737FD193628}" srcOrd="1" destOrd="0" presId="urn:microsoft.com/office/officeart/2005/8/layout/hierarchy1"/>
    <dgm:cxn modelId="{B75E5F45-92EB-6444-8E33-7C63ED50DA6D}" type="presParOf" srcId="{F11E4913-AB75-DA42-9822-465C86F2AB96}" destId="{12B22382-B7AE-B041-819D-0AC80B7ADBED}" srcOrd="1" destOrd="0" presId="urn:microsoft.com/office/officeart/2005/8/layout/hierarchy1"/>
    <dgm:cxn modelId="{6D21F8E1-D984-C443-ADEA-06A35A9A44F2}" type="presParOf" srcId="{510DF862-1712-E94E-BB34-FC883705E9E7}" destId="{8FD0B29C-BB28-B944-AD50-84828CC7D33C}" srcOrd="2" destOrd="0" presId="urn:microsoft.com/office/officeart/2005/8/layout/hierarchy1"/>
    <dgm:cxn modelId="{12ECDB0E-FD00-F74E-B133-98E66A718FC2}" type="presParOf" srcId="{8FD0B29C-BB28-B944-AD50-84828CC7D33C}" destId="{FAFC6947-A00D-7145-88FE-0BE375FBD20D}" srcOrd="0" destOrd="0" presId="urn:microsoft.com/office/officeart/2005/8/layout/hierarchy1"/>
    <dgm:cxn modelId="{C4C33219-863C-5C4B-84C8-EA7BA9719EA0}" type="presParOf" srcId="{FAFC6947-A00D-7145-88FE-0BE375FBD20D}" destId="{276E22B0-1F91-FD4C-B7A7-A128A4B37963}" srcOrd="0" destOrd="0" presId="urn:microsoft.com/office/officeart/2005/8/layout/hierarchy1"/>
    <dgm:cxn modelId="{BB0216C2-78A1-6C4C-A5C9-191B210EE8B2}" type="presParOf" srcId="{FAFC6947-A00D-7145-88FE-0BE375FBD20D}" destId="{050336F9-F286-8A4C-AA2A-441D34AACE6A}" srcOrd="1" destOrd="0" presId="urn:microsoft.com/office/officeart/2005/8/layout/hierarchy1"/>
    <dgm:cxn modelId="{EDDEF31B-FED0-2945-B5E9-37DEBB171BEA}" type="presParOf" srcId="{8FD0B29C-BB28-B944-AD50-84828CC7D33C}" destId="{7C41A681-A23F-C743-9396-1FD9756BBB49}" srcOrd="1" destOrd="0" presId="urn:microsoft.com/office/officeart/2005/8/layout/hierarchy1"/>
    <dgm:cxn modelId="{A72FE960-91E1-B64A-BC09-7ED83AD8EBED}" type="presParOf" srcId="{510DF862-1712-E94E-BB34-FC883705E9E7}" destId="{C3DA7941-452D-1D45-9AB9-1327FDC51EB4}" srcOrd="3" destOrd="0" presId="urn:microsoft.com/office/officeart/2005/8/layout/hierarchy1"/>
    <dgm:cxn modelId="{0469B5CB-C3AD-2944-AF58-54CDD649A230}" type="presParOf" srcId="{C3DA7941-452D-1D45-9AB9-1327FDC51EB4}" destId="{0199D410-C032-424A-AC98-D4EEC14B39A0}" srcOrd="0" destOrd="0" presId="urn:microsoft.com/office/officeart/2005/8/layout/hierarchy1"/>
    <dgm:cxn modelId="{9AD16F83-270C-5C4C-8F61-BD9AE741CC80}" type="presParOf" srcId="{0199D410-C032-424A-AC98-D4EEC14B39A0}" destId="{26AB5EE2-9A1A-8F46-B873-406A75C45644}" srcOrd="0" destOrd="0" presId="urn:microsoft.com/office/officeart/2005/8/layout/hierarchy1"/>
    <dgm:cxn modelId="{B15C8E9B-8F03-564C-8520-16B1833348C0}" type="presParOf" srcId="{0199D410-C032-424A-AC98-D4EEC14B39A0}" destId="{9E9DAD60-F1D9-CD43-A34F-2D3806C24B1D}" srcOrd="1" destOrd="0" presId="urn:microsoft.com/office/officeart/2005/8/layout/hierarchy1"/>
    <dgm:cxn modelId="{964467A6-E86B-5F46-846A-A7091E952C05}" type="presParOf" srcId="{C3DA7941-452D-1D45-9AB9-1327FDC51EB4}" destId="{444AFB6E-1A6A-BB48-B935-3C16E3E561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B558AE-E1EA-407B-A47F-F0CBC2776F7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6_2" csCatId="accent6" phldr="1"/>
      <dgm:spPr/>
      <dgm:t>
        <a:bodyPr/>
        <a:lstStyle/>
        <a:p>
          <a:endParaRPr lang="en-US"/>
        </a:p>
      </dgm:t>
    </dgm:pt>
    <dgm:pt modelId="{93E4FC8A-664B-4EFC-92C9-6C0C5903898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What is it about existing multi-institutional communities that work, and how could colleagues utilise this to avoid any sense of online fatigue in nurturing community more closely to home? </a:t>
          </a:r>
          <a:endParaRPr lang="en-US" dirty="0"/>
        </a:p>
      </dgm:t>
    </dgm:pt>
    <dgm:pt modelId="{91788A6E-874F-4A77-95CF-6E66E94EC3FC}" type="parTrans" cxnId="{AC1EFF5B-C937-4D39-AFA1-FF425B39FC91}">
      <dgm:prSet/>
      <dgm:spPr/>
      <dgm:t>
        <a:bodyPr/>
        <a:lstStyle/>
        <a:p>
          <a:endParaRPr lang="en-US"/>
        </a:p>
      </dgm:t>
    </dgm:pt>
    <dgm:pt modelId="{F40D1A91-3DA6-4228-9DA6-ADD997B78FAC}" type="sibTrans" cxnId="{AC1EFF5B-C937-4D39-AFA1-FF425B39FC91}">
      <dgm:prSet/>
      <dgm:spPr/>
      <dgm:t>
        <a:bodyPr/>
        <a:lstStyle/>
        <a:p>
          <a:endParaRPr lang="en-US"/>
        </a:p>
      </dgm:t>
    </dgm:pt>
    <dgm:pt modelId="{F43A1A02-5FEF-4602-8112-1E5D2F75CC63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 need to build on individual empathies and how these could be converted into supportive, flexible, and well-communicated policies across the University as a whole. </a:t>
          </a:r>
          <a:endParaRPr lang="en-US"/>
        </a:p>
      </dgm:t>
    </dgm:pt>
    <dgm:pt modelId="{D2C9EA2E-3D5F-43B0-8A3B-163C953E83DF}" type="parTrans" cxnId="{281C3596-E346-4D66-9615-EC5FF9595B94}">
      <dgm:prSet/>
      <dgm:spPr/>
      <dgm:t>
        <a:bodyPr/>
        <a:lstStyle/>
        <a:p>
          <a:endParaRPr lang="en-US"/>
        </a:p>
      </dgm:t>
    </dgm:pt>
    <dgm:pt modelId="{237090DB-9CB3-4E35-80DA-A8A00BC55317}" type="sibTrans" cxnId="{281C3596-E346-4D66-9615-EC5FF9595B94}">
      <dgm:prSet/>
      <dgm:spPr/>
      <dgm:t>
        <a:bodyPr/>
        <a:lstStyle/>
        <a:p>
          <a:endParaRPr lang="en-US"/>
        </a:p>
      </dgm:t>
    </dgm:pt>
    <dgm:pt modelId="{A42E65D0-9DA7-4176-BF63-44599870B63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Such policies should be supportive and flexible enough to centre staff autonomy when making decisions around how to manage workload.</a:t>
          </a:r>
          <a:endParaRPr lang="en-US"/>
        </a:p>
      </dgm:t>
    </dgm:pt>
    <dgm:pt modelId="{5BA6B19D-2A22-42FD-9F79-0A79632BEABC}" type="parTrans" cxnId="{06CB5059-5D7D-4189-9B9E-4586E4AB4A31}">
      <dgm:prSet/>
      <dgm:spPr/>
      <dgm:t>
        <a:bodyPr/>
        <a:lstStyle/>
        <a:p>
          <a:endParaRPr lang="en-US"/>
        </a:p>
      </dgm:t>
    </dgm:pt>
    <dgm:pt modelId="{21213CAC-1F0C-49CB-A504-DE0F267C916B}" type="sibTrans" cxnId="{06CB5059-5D7D-4189-9B9E-4586E4AB4A31}">
      <dgm:prSet/>
      <dgm:spPr/>
      <dgm:t>
        <a:bodyPr/>
        <a:lstStyle/>
        <a:p>
          <a:endParaRPr lang="en-US"/>
        </a:p>
      </dgm:t>
    </dgm:pt>
    <dgm:pt modelId="{786E429C-FEBE-4B40-9F03-AA208ECB747A}" type="pres">
      <dgm:prSet presAssocID="{01B558AE-E1EA-407B-A47F-F0CBC2776F73}" presName="root" presStyleCnt="0">
        <dgm:presLayoutVars>
          <dgm:dir/>
          <dgm:resizeHandles val="exact"/>
        </dgm:presLayoutVars>
      </dgm:prSet>
      <dgm:spPr/>
    </dgm:pt>
    <dgm:pt modelId="{A2653351-3D86-4B04-A25E-BE9568BDB29F}" type="pres">
      <dgm:prSet presAssocID="{93E4FC8A-664B-4EFC-92C9-6C0C59038980}" presName="compNode" presStyleCnt="0"/>
      <dgm:spPr/>
    </dgm:pt>
    <dgm:pt modelId="{8933BC28-DD21-4A5B-8FDE-DAAFDDDAF762}" type="pres">
      <dgm:prSet presAssocID="{93E4FC8A-664B-4EFC-92C9-6C0C59038980}" presName="bgRect" presStyleLbl="bgShp" presStyleIdx="0" presStyleCnt="3"/>
      <dgm:spPr/>
    </dgm:pt>
    <dgm:pt modelId="{A73A7343-F1A0-4EBA-9EFD-356C5DD2B80C}" type="pres">
      <dgm:prSet presAssocID="{93E4FC8A-664B-4EFC-92C9-6C0C59038980}" presName="iconRect" presStyleLbl="node1" presStyleIdx="0" presStyleCnt="3"/>
      <dgm:spPr>
        <a:blipFill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64102A5D-78F8-43F3-9AFC-2A474CF24C5F}" type="pres">
      <dgm:prSet presAssocID="{93E4FC8A-664B-4EFC-92C9-6C0C59038980}" presName="spaceRect" presStyleCnt="0"/>
      <dgm:spPr/>
    </dgm:pt>
    <dgm:pt modelId="{54EB0ADD-230F-40EC-B869-0E6979CF93C2}" type="pres">
      <dgm:prSet presAssocID="{93E4FC8A-664B-4EFC-92C9-6C0C59038980}" presName="parTx" presStyleLbl="revTx" presStyleIdx="0" presStyleCnt="3">
        <dgm:presLayoutVars>
          <dgm:chMax val="0"/>
          <dgm:chPref val="0"/>
        </dgm:presLayoutVars>
      </dgm:prSet>
      <dgm:spPr/>
    </dgm:pt>
    <dgm:pt modelId="{397D5ADF-D7B0-48D2-83F6-525B8455E62C}" type="pres">
      <dgm:prSet presAssocID="{F40D1A91-3DA6-4228-9DA6-ADD997B78FAC}" presName="sibTrans" presStyleCnt="0"/>
      <dgm:spPr/>
    </dgm:pt>
    <dgm:pt modelId="{55E41483-EC26-4C0A-A824-61932133B0DB}" type="pres">
      <dgm:prSet presAssocID="{F43A1A02-5FEF-4602-8112-1E5D2F75CC63}" presName="compNode" presStyleCnt="0"/>
      <dgm:spPr/>
    </dgm:pt>
    <dgm:pt modelId="{3F635A28-DE27-41E9-B2B2-D819C376BF6B}" type="pres">
      <dgm:prSet presAssocID="{F43A1A02-5FEF-4602-8112-1E5D2F75CC63}" presName="bgRect" presStyleLbl="bgShp" presStyleIdx="1" presStyleCnt="3"/>
      <dgm:spPr/>
    </dgm:pt>
    <dgm:pt modelId="{0E7EB2F8-622C-4A58-A00C-5A39056C38A3}" type="pres">
      <dgm:prSet presAssocID="{F43A1A02-5FEF-4602-8112-1E5D2F75CC63}" presName="iconRect" presStyleLbl="node1" presStyleIdx="1" presStyleCnt="3"/>
      <dgm:spPr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D13C1C8E-45E2-41D8-AAFA-E9195B41AE88}" type="pres">
      <dgm:prSet presAssocID="{F43A1A02-5FEF-4602-8112-1E5D2F75CC63}" presName="spaceRect" presStyleCnt="0"/>
      <dgm:spPr/>
    </dgm:pt>
    <dgm:pt modelId="{24B26BB1-1848-4D42-8141-E9090C733A1F}" type="pres">
      <dgm:prSet presAssocID="{F43A1A02-5FEF-4602-8112-1E5D2F75CC63}" presName="parTx" presStyleLbl="revTx" presStyleIdx="1" presStyleCnt="3">
        <dgm:presLayoutVars>
          <dgm:chMax val="0"/>
          <dgm:chPref val="0"/>
        </dgm:presLayoutVars>
      </dgm:prSet>
      <dgm:spPr/>
    </dgm:pt>
    <dgm:pt modelId="{697114D8-94EF-4945-9356-10077D1AB7D0}" type="pres">
      <dgm:prSet presAssocID="{237090DB-9CB3-4E35-80DA-A8A00BC55317}" presName="sibTrans" presStyleCnt="0"/>
      <dgm:spPr/>
    </dgm:pt>
    <dgm:pt modelId="{61E7D915-AD57-4A72-BD84-F66C5A78E95F}" type="pres">
      <dgm:prSet presAssocID="{A42E65D0-9DA7-4176-BF63-44599870B638}" presName="compNode" presStyleCnt="0"/>
      <dgm:spPr/>
    </dgm:pt>
    <dgm:pt modelId="{6B8A6ABE-8C54-459C-B8B2-1587AAC8A9F9}" type="pres">
      <dgm:prSet presAssocID="{A42E65D0-9DA7-4176-BF63-44599870B638}" presName="bgRect" presStyleLbl="bgShp" presStyleIdx="2" presStyleCnt="3"/>
      <dgm:spPr/>
    </dgm:pt>
    <dgm:pt modelId="{0778C44F-F44F-40DD-B041-BE67292AFA80}" type="pres">
      <dgm:prSet presAssocID="{A42E65D0-9DA7-4176-BF63-44599870B638}" presName="iconRect" presStyleLbl="node1" presStyleIdx="2" presStyleCnt="3"/>
      <dgm:spPr>
        <a:blipFill>
          <a:blip xmlns:r="http://schemas.openxmlformats.org/officeDocument/2006/relationships"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E04BC7EA-80D5-4AF6-92E9-B2A384C88F5B}" type="pres">
      <dgm:prSet presAssocID="{A42E65D0-9DA7-4176-BF63-44599870B638}" presName="spaceRect" presStyleCnt="0"/>
      <dgm:spPr/>
    </dgm:pt>
    <dgm:pt modelId="{F1F058BF-DBC2-4F4A-A0EE-91B24B418A60}" type="pres">
      <dgm:prSet presAssocID="{A42E65D0-9DA7-4176-BF63-44599870B63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B74D900-D11A-4B68-A589-C21AB58037DC}" type="presOf" srcId="{93E4FC8A-664B-4EFC-92C9-6C0C59038980}" destId="{54EB0ADD-230F-40EC-B869-0E6979CF93C2}" srcOrd="0" destOrd="0" presId="urn:microsoft.com/office/officeart/2018/2/layout/IconVerticalSolidList"/>
    <dgm:cxn modelId="{2B41070D-81E2-4F18-8BBC-40BFFD5CEB15}" type="presOf" srcId="{F43A1A02-5FEF-4602-8112-1E5D2F75CC63}" destId="{24B26BB1-1848-4D42-8141-E9090C733A1F}" srcOrd="0" destOrd="0" presId="urn:microsoft.com/office/officeart/2018/2/layout/IconVerticalSolidList"/>
    <dgm:cxn modelId="{AC1EFF5B-C937-4D39-AFA1-FF425B39FC91}" srcId="{01B558AE-E1EA-407B-A47F-F0CBC2776F73}" destId="{93E4FC8A-664B-4EFC-92C9-6C0C59038980}" srcOrd="0" destOrd="0" parTransId="{91788A6E-874F-4A77-95CF-6E66E94EC3FC}" sibTransId="{F40D1A91-3DA6-4228-9DA6-ADD997B78FAC}"/>
    <dgm:cxn modelId="{06CB5059-5D7D-4189-9B9E-4586E4AB4A31}" srcId="{01B558AE-E1EA-407B-A47F-F0CBC2776F73}" destId="{A42E65D0-9DA7-4176-BF63-44599870B638}" srcOrd="2" destOrd="0" parTransId="{5BA6B19D-2A22-42FD-9F79-0A79632BEABC}" sibTransId="{21213CAC-1F0C-49CB-A504-DE0F267C916B}"/>
    <dgm:cxn modelId="{9426B18A-BBC8-43CF-B470-08792D88ED2E}" type="presOf" srcId="{A42E65D0-9DA7-4176-BF63-44599870B638}" destId="{F1F058BF-DBC2-4F4A-A0EE-91B24B418A60}" srcOrd="0" destOrd="0" presId="urn:microsoft.com/office/officeart/2018/2/layout/IconVerticalSolidList"/>
    <dgm:cxn modelId="{281C3596-E346-4D66-9615-EC5FF9595B94}" srcId="{01B558AE-E1EA-407B-A47F-F0CBC2776F73}" destId="{F43A1A02-5FEF-4602-8112-1E5D2F75CC63}" srcOrd="1" destOrd="0" parTransId="{D2C9EA2E-3D5F-43B0-8A3B-163C953E83DF}" sibTransId="{237090DB-9CB3-4E35-80DA-A8A00BC55317}"/>
    <dgm:cxn modelId="{6755B2B8-EDC5-4EAE-99A2-C22AC0034400}" type="presOf" srcId="{01B558AE-E1EA-407B-A47F-F0CBC2776F73}" destId="{786E429C-FEBE-4B40-9F03-AA208ECB747A}" srcOrd="0" destOrd="0" presId="urn:microsoft.com/office/officeart/2018/2/layout/IconVerticalSolidList"/>
    <dgm:cxn modelId="{BFAE6015-887E-45AB-B6EE-9176C657C944}" type="presParOf" srcId="{786E429C-FEBE-4B40-9F03-AA208ECB747A}" destId="{A2653351-3D86-4B04-A25E-BE9568BDB29F}" srcOrd="0" destOrd="0" presId="urn:microsoft.com/office/officeart/2018/2/layout/IconVerticalSolidList"/>
    <dgm:cxn modelId="{3071BF21-C9C1-4678-935E-234BA91F5C4B}" type="presParOf" srcId="{A2653351-3D86-4B04-A25E-BE9568BDB29F}" destId="{8933BC28-DD21-4A5B-8FDE-DAAFDDDAF762}" srcOrd="0" destOrd="0" presId="urn:microsoft.com/office/officeart/2018/2/layout/IconVerticalSolidList"/>
    <dgm:cxn modelId="{077633E7-8C40-4ECA-BE8E-D1B567597D29}" type="presParOf" srcId="{A2653351-3D86-4B04-A25E-BE9568BDB29F}" destId="{A73A7343-F1A0-4EBA-9EFD-356C5DD2B80C}" srcOrd="1" destOrd="0" presId="urn:microsoft.com/office/officeart/2018/2/layout/IconVerticalSolidList"/>
    <dgm:cxn modelId="{26844066-035D-4709-970E-56F31147C876}" type="presParOf" srcId="{A2653351-3D86-4B04-A25E-BE9568BDB29F}" destId="{64102A5D-78F8-43F3-9AFC-2A474CF24C5F}" srcOrd="2" destOrd="0" presId="urn:microsoft.com/office/officeart/2018/2/layout/IconVerticalSolidList"/>
    <dgm:cxn modelId="{919D1BD7-9A9A-4915-9280-BF4FA30B253F}" type="presParOf" srcId="{A2653351-3D86-4B04-A25E-BE9568BDB29F}" destId="{54EB0ADD-230F-40EC-B869-0E6979CF93C2}" srcOrd="3" destOrd="0" presId="urn:microsoft.com/office/officeart/2018/2/layout/IconVerticalSolidList"/>
    <dgm:cxn modelId="{7BCEF339-D74A-4D57-9783-FB8254B9A472}" type="presParOf" srcId="{786E429C-FEBE-4B40-9F03-AA208ECB747A}" destId="{397D5ADF-D7B0-48D2-83F6-525B8455E62C}" srcOrd="1" destOrd="0" presId="urn:microsoft.com/office/officeart/2018/2/layout/IconVerticalSolidList"/>
    <dgm:cxn modelId="{5B27A965-E3D6-40E2-8FDE-5E7A98CD36F0}" type="presParOf" srcId="{786E429C-FEBE-4B40-9F03-AA208ECB747A}" destId="{55E41483-EC26-4C0A-A824-61932133B0DB}" srcOrd="2" destOrd="0" presId="urn:microsoft.com/office/officeart/2018/2/layout/IconVerticalSolidList"/>
    <dgm:cxn modelId="{37D2B0BA-1829-49F0-B184-C259F2B70030}" type="presParOf" srcId="{55E41483-EC26-4C0A-A824-61932133B0DB}" destId="{3F635A28-DE27-41E9-B2B2-D819C376BF6B}" srcOrd="0" destOrd="0" presId="urn:microsoft.com/office/officeart/2018/2/layout/IconVerticalSolidList"/>
    <dgm:cxn modelId="{4E4623A2-7109-4205-ADDC-5263D59366FF}" type="presParOf" srcId="{55E41483-EC26-4C0A-A824-61932133B0DB}" destId="{0E7EB2F8-622C-4A58-A00C-5A39056C38A3}" srcOrd="1" destOrd="0" presId="urn:microsoft.com/office/officeart/2018/2/layout/IconVerticalSolidList"/>
    <dgm:cxn modelId="{B7E59FDE-C513-416B-A0A2-1B63767E222C}" type="presParOf" srcId="{55E41483-EC26-4C0A-A824-61932133B0DB}" destId="{D13C1C8E-45E2-41D8-AAFA-E9195B41AE88}" srcOrd="2" destOrd="0" presId="urn:microsoft.com/office/officeart/2018/2/layout/IconVerticalSolidList"/>
    <dgm:cxn modelId="{AA4F8696-1518-483E-8B43-937FDD77F41D}" type="presParOf" srcId="{55E41483-EC26-4C0A-A824-61932133B0DB}" destId="{24B26BB1-1848-4D42-8141-E9090C733A1F}" srcOrd="3" destOrd="0" presId="urn:microsoft.com/office/officeart/2018/2/layout/IconVerticalSolidList"/>
    <dgm:cxn modelId="{2FA095CB-144D-424E-9DCA-67BD2AB6E4EB}" type="presParOf" srcId="{786E429C-FEBE-4B40-9F03-AA208ECB747A}" destId="{697114D8-94EF-4945-9356-10077D1AB7D0}" srcOrd="3" destOrd="0" presId="urn:microsoft.com/office/officeart/2018/2/layout/IconVerticalSolidList"/>
    <dgm:cxn modelId="{E5D96527-4FAB-422C-A24B-42FC595A46C7}" type="presParOf" srcId="{786E429C-FEBE-4B40-9F03-AA208ECB747A}" destId="{61E7D915-AD57-4A72-BD84-F66C5A78E95F}" srcOrd="4" destOrd="0" presId="urn:microsoft.com/office/officeart/2018/2/layout/IconVerticalSolidList"/>
    <dgm:cxn modelId="{EE1D0C54-44A7-4F9D-B732-ABBF771F8BA9}" type="presParOf" srcId="{61E7D915-AD57-4A72-BD84-F66C5A78E95F}" destId="{6B8A6ABE-8C54-459C-B8B2-1587AAC8A9F9}" srcOrd="0" destOrd="0" presId="urn:microsoft.com/office/officeart/2018/2/layout/IconVerticalSolidList"/>
    <dgm:cxn modelId="{23C1CDA2-BA05-431E-B012-0196802E67EB}" type="presParOf" srcId="{61E7D915-AD57-4A72-BD84-F66C5A78E95F}" destId="{0778C44F-F44F-40DD-B041-BE67292AFA80}" srcOrd="1" destOrd="0" presId="urn:microsoft.com/office/officeart/2018/2/layout/IconVerticalSolidList"/>
    <dgm:cxn modelId="{A6E5D7F5-6F28-4312-920F-F30E9B592847}" type="presParOf" srcId="{61E7D915-AD57-4A72-BD84-F66C5A78E95F}" destId="{E04BC7EA-80D5-4AF6-92E9-B2A384C88F5B}" srcOrd="2" destOrd="0" presId="urn:microsoft.com/office/officeart/2018/2/layout/IconVerticalSolidList"/>
    <dgm:cxn modelId="{43BD7809-2929-4C16-BD32-AA6AA26F6606}" type="presParOf" srcId="{61E7D915-AD57-4A72-BD84-F66C5A78E95F}" destId="{F1F058BF-DBC2-4F4A-A0EE-91B24B418A6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455591-0E16-4F4C-9166-B947B0BCE6E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29D9B60-59CB-4DB5-87A4-2B6870742EC2}">
      <dgm:prSet/>
      <dgm:spPr/>
      <dgm:t>
        <a:bodyPr/>
        <a:lstStyle/>
        <a:p>
          <a:r>
            <a:rPr lang="en-GB"/>
            <a:t>In our recommendations, we suggest centring staff wellbeing in a flexible way that considers individual situations, resources, and challenges in order to promote staff autonomy.</a:t>
          </a:r>
          <a:endParaRPr lang="en-US"/>
        </a:p>
      </dgm:t>
    </dgm:pt>
    <dgm:pt modelId="{51C1F97F-8624-4CDA-AF1E-C54A1657C35F}" type="parTrans" cxnId="{7B64B163-9DA3-4A0D-9C56-8E8A832CC1CD}">
      <dgm:prSet/>
      <dgm:spPr/>
      <dgm:t>
        <a:bodyPr/>
        <a:lstStyle/>
        <a:p>
          <a:endParaRPr lang="en-US"/>
        </a:p>
      </dgm:t>
    </dgm:pt>
    <dgm:pt modelId="{71691970-87FA-4B65-A7E0-F53A2BF8E4A8}" type="sibTrans" cxnId="{7B64B163-9DA3-4A0D-9C56-8E8A832CC1CD}">
      <dgm:prSet/>
      <dgm:spPr/>
      <dgm:t>
        <a:bodyPr/>
        <a:lstStyle/>
        <a:p>
          <a:endParaRPr lang="en-US"/>
        </a:p>
      </dgm:t>
    </dgm:pt>
    <dgm:pt modelId="{7BFA51E7-28DF-4C16-86B1-43D1A7D85007}">
      <dgm:prSet/>
      <dgm:spPr/>
      <dgm:t>
        <a:bodyPr/>
        <a:lstStyle/>
        <a:p>
          <a:r>
            <a:rPr lang="en-GB"/>
            <a:t>What might this look like in practice?</a:t>
          </a:r>
          <a:endParaRPr lang="en-US"/>
        </a:p>
      </dgm:t>
    </dgm:pt>
    <dgm:pt modelId="{72C900AE-888F-4B4A-95BE-E44E2A09DBF1}" type="parTrans" cxnId="{D48F1ED0-65E6-4D7A-AD7A-FCC50A0FA4D4}">
      <dgm:prSet/>
      <dgm:spPr/>
      <dgm:t>
        <a:bodyPr/>
        <a:lstStyle/>
        <a:p>
          <a:endParaRPr lang="en-US"/>
        </a:p>
      </dgm:t>
    </dgm:pt>
    <dgm:pt modelId="{495A7106-8311-4D2F-92CD-93B763BEB978}" type="sibTrans" cxnId="{D48F1ED0-65E6-4D7A-AD7A-FCC50A0FA4D4}">
      <dgm:prSet/>
      <dgm:spPr/>
      <dgm:t>
        <a:bodyPr/>
        <a:lstStyle/>
        <a:p>
          <a:endParaRPr lang="en-US"/>
        </a:p>
      </dgm:t>
    </dgm:pt>
    <dgm:pt modelId="{6847E006-3B90-4FD7-96C3-CDF78B9B24E4}">
      <dgm:prSet/>
      <dgm:spPr/>
      <dgm:t>
        <a:bodyPr/>
        <a:lstStyle/>
        <a:p>
          <a:r>
            <a:rPr lang="en-GB"/>
            <a:t>How might this approach impact on students’ experiences?</a:t>
          </a:r>
          <a:endParaRPr lang="en-US"/>
        </a:p>
      </dgm:t>
    </dgm:pt>
    <dgm:pt modelId="{465A41ED-D4AD-4981-AB49-4091800E6054}" type="parTrans" cxnId="{00D307B7-EED3-4E57-B8EF-E1063FD0FF45}">
      <dgm:prSet/>
      <dgm:spPr/>
      <dgm:t>
        <a:bodyPr/>
        <a:lstStyle/>
        <a:p>
          <a:endParaRPr lang="en-US"/>
        </a:p>
      </dgm:t>
    </dgm:pt>
    <dgm:pt modelId="{54AD05C6-583C-4648-846B-DD3B674353D7}" type="sibTrans" cxnId="{00D307B7-EED3-4E57-B8EF-E1063FD0FF45}">
      <dgm:prSet/>
      <dgm:spPr/>
      <dgm:t>
        <a:bodyPr/>
        <a:lstStyle/>
        <a:p>
          <a:endParaRPr lang="en-US"/>
        </a:p>
      </dgm:t>
    </dgm:pt>
    <dgm:pt modelId="{3D450D1F-5926-4C89-A1AB-2037D707B09B}" type="pres">
      <dgm:prSet presAssocID="{8C455591-0E16-4F4C-9166-B947B0BCE6E2}" presName="root" presStyleCnt="0">
        <dgm:presLayoutVars>
          <dgm:dir/>
          <dgm:resizeHandles val="exact"/>
        </dgm:presLayoutVars>
      </dgm:prSet>
      <dgm:spPr/>
    </dgm:pt>
    <dgm:pt modelId="{A57ACE1F-6053-4C42-B9F5-2A0FFB30FA20}" type="pres">
      <dgm:prSet presAssocID="{E29D9B60-59CB-4DB5-87A4-2B6870742EC2}" presName="compNode" presStyleCnt="0"/>
      <dgm:spPr/>
    </dgm:pt>
    <dgm:pt modelId="{1A20D9DF-4A79-44AE-B1AB-7FD4E2A5748D}" type="pres">
      <dgm:prSet presAssocID="{E29D9B60-59CB-4DB5-87A4-2B6870742EC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E67996F8-9E63-4AFD-A03B-45F8085E4E71}" type="pres">
      <dgm:prSet presAssocID="{E29D9B60-59CB-4DB5-87A4-2B6870742EC2}" presName="spaceRect" presStyleCnt="0"/>
      <dgm:spPr/>
    </dgm:pt>
    <dgm:pt modelId="{0C2DA722-2947-4C9D-B77F-4CB94734D093}" type="pres">
      <dgm:prSet presAssocID="{E29D9B60-59CB-4DB5-87A4-2B6870742EC2}" presName="textRect" presStyleLbl="revTx" presStyleIdx="0" presStyleCnt="3">
        <dgm:presLayoutVars>
          <dgm:chMax val="1"/>
          <dgm:chPref val="1"/>
        </dgm:presLayoutVars>
      </dgm:prSet>
      <dgm:spPr/>
    </dgm:pt>
    <dgm:pt modelId="{6C416AA3-9716-44DD-8166-ADA381F4B793}" type="pres">
      <dgm:prSet presAssocID="{71691970-87FA-4B65-A7E0-F53A2BF8E4A8}" presName="sibTrans" presStyleCnt="0"/>
      <dgm:spPr/>
    </dgm:pt>
    <dgm:pt modelId="{50FDA4BC-B073-413F-A7D9-17418EDC5DC0}" type="pres">
      <dgm:prSet presAssocID="{7BFA51E7-28DF-4C16-86B1-43D1A7D85007}" presName="compNode" presStyleCnt="0"/>
      <dgm:spPr/>
    </dgm:pt>
    <dgm:pt modelId="{1B37E15E-4C2A-47F5-9410-C1B5FF6D4C28}" type="pres">
      <dgm:prSet presAssocID="{7BFA51E7-28DF-4C16-86B1-43D1A7D8500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31B84E7-2953-40E5-BCAD-9430E125B236}" type="pres">
      <dgm:prSet presAssocID="{7BFA51E7-28DF-4C16-86B1-43D1A7D85007}" presName="spaceRect" presStyleCnt="0"/>
      <dgm:spPr/>
    </dgm:pt>
    <dgm:pt modelId="{245624B8-7493-4BCC-A852-47476D06A0A7}" type="pres">
      <dgm:prSet presAssocID="{7BFA51E7-28DF-4C16-86B1-43D1A7D85007}" presName="textRect" presStyleLbl="revTx" presStyleIdx="1" presStyleCnt="3">
        <dgm:presLayoutVars>
          <dgm:chMax val="1"/>
          <dgm:chPref val="1"/>
        </dgm:presLayoutVars>
      </dgm:prSet>
      <dgm:spPr/>
    </dgm:pt>
    <dgm:pt modelId="{2515CC74-E379-4435-AF8C-D50C3D942AA0}" type="pres">
      <dgm:prSet presAssocID="{495A7106-8311-4D2F-92CD-93B763BEB978}" presName="sibTrans" presStyleCnt="0"/>
      <dgm:spPr/>
    </dgm:pt>
    <dgm:pt modelId="{5E76533D-6657-426C-B250-14CF4BE2B60B}" type="pres">
      <dgm:prSet presAssocID="{6847E006-3B90-4FD7-96C3-CDF78B9B24E4}" presName="compNode" presStyleCnt="0"/>
      <dgm:spPr/>
    </dgm:pt>
    <dgm:pt modelId="{68A3B63F-2E39-487B-9F51-082A774126CE}" type="pres">
      <dgm:prSet presAssocID="{6847E006-3B90-4FD7-96C3-CDF78B9B24E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E5266207-B8E5-4A1D-B0EA-EEB8E6840BBB}" type="pres">
      <dgm:prSet presAssocID="{6847E006-3B90-4FD7-96C3-CDF78B9B24E4}" presName="spaceRect" presStyleCnt="0"/>
      <dgm:spPr/>
    </dgm:pt>
    <dgm:pt modelId="{56F5F499-41F4-48EE-862A-7E218D4354BD}" type="pres">
      <dgm:prSet presAssocID="{6847E006-3B90-4FD7-96C3-CDF78B9B24E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C56CB13-C778-4D85-8818-F8FB875CC4C9}" type="presOf" srcId="{7BFA51E7-28DF-4C16-86B1-43D1A7D85007}" destId="{245624B8-7493-4BCC-A852-47476D06A0A7}" srcOrd="0" destOrd="0" presId="urn:microsoft.com/office/officeart/2018/2/layout/IconLabelList"/>
    <dgm:cxn modelId="{4655AD40-7758-40CB-8F2C-B680D029165C}" type="presOf" srcId="{8C455591-0E16-4F4C-9166-B947B0BCE6E2}" destId="{3D450D1F-5926-4C89-A1AB-2037D707B09B}" srcOrd="0" destOrd="0" presId="urn:microsoft.com/office/officeart/2018/2/layout/IconLabelList"/>
    <dgm:cxn modelId="{7B64B163-9DA3-4A0D-9C56-8E8A832CC1CD}" srcId="{8C455591-0E16-4F4C-9166-B947B0BCE6E2}" destId="{E29D9B60-59CB-4DB5-87A4-2B6870742EC2}" srcOrd="0" destOrd="0" parTransId="{51C1F97F-8624-4CDA-AF1E-C54A1657C35F}" sibTransId="{71691970-87FA-4B65-A7E0-F53A2BF8E4A8}"/>
    <dgm:cxn modelId="{39DB8F86-0CEB-453F-AF15-1D96C61C0508}" type="presOf" srcId="{E29D9B60-59CB-4DB5-87A4-2B6870742EC2}" destId="{0C2DA722-2947-4C9D-B77F-4CB94734D093}" srcOrd="0" destOrd="0" presId="urn:microsoft.com/office/officeart/2018/2/layout/IconLabelList"/>
    <dgm:cxn modelId="{00D307B7-EED3-4E57-B8EF-E1063FD0FF45}" srcId="{8C455591-0E16-4F4C-9166-B947B0BCE6E2}" destId="{6847E006-3B90-4FD7-96C3-CDF78B9B24E4}" srcOrd="2" destOrd="0" parTransId="{465A41ED-D4AD-4981-AB49-4091800E6054}" sibTransId="{54AD05C6-583C-4648-846B-DD3B674353D7}"/>
    <dgm:cxn modelId="{D48F1ED0-65E6-4D7A-AD7A-FCC50A0FA4D4}" srcId="{8C455591-0E16-4F4C-9166-B947B0BCE6E2}" destId="{7BFA51E7-28DF-4C16-86B1-43D1A7D85007}" srcOrd="1" destOrd="0" parTransId="{72C900AE-888F-4B4A-95BE-E44E2A09DBF1}" sibTransId="{495A7106-8311-4D2F-92CD-93B763BEB978}"/>
    <dgm:cxn modelId="{8A43E3E8-C324-414A-8267-03B82F4C82A7}" type="presOf" srcId="{6847E006-3B90-4FD7-96C3-CDF78B9B24E4}" destId="{56F5F499-41F4-48EE-862A-7E218D4354BD}" srcOrd="0" destOrd="0" presId="urn:microsoft.com/office/officeart/2018/2/layout/IconLabelList"/>
    <dgm:cxn modelId="{5FF02DFF-CC30-4536-A58D-1C93AADC7F99}" type="presParOf" srcId="{3D450D1F-5926-4C89-A1AB-2037D707B09B}" destId="{A57ACE1F-6053-4C42-B9F5-2A0FFB30FA20}" srcOrd="0" destOrd="0" presId="urn:microsoft.com/office/officeart/2018/2/layout/IconLabelList"/>
    <dgm:cxn modelId="{4D5E4D8B-5015-40D7-A072-1A0214850DCE}" type="presParOf" srcId="{A57ACE1F-6053-4C42-B9F5-2A0FFB30FA20}" destId="{1A20D9DF-4A79-44AE-B1AB-7FD4E2A5748D}" srcOrd="0" destOrd="0" presId="urn:microsoft.com/office/officeart/2018/2/layout/IconLabelList"/>
    <dgm:cxn modelId="{3E1C6EA2-24EA-4047-9AB8-837B611D5720}" type="presParOf" srcId="{A57ACE1F-6053-4C42-B9F5-2A0FFB30FA20}" destId="{E67996F8-9E63-4AFD-A03B-45F8085E4E71}" srcOrd="1" destOrd="0" presId="urn:microsoft.com/office/officeart/2018/2/layout/IconLabelList"/>
    <dgm:cxn modelId="{3D48A36D-BB9D-4471-AD92-6B669C231AE1}" type="presParOf" srcId="{A57ACE1F-6053-4C42-B9F5-2A0FFB30FA20}" destId="{0C2DA722-2947-4C9D-B77F-4CB94734D093}" srcOrd="2" destOrd="0" presId="urn:microsoft.com/office/officeart/2018/2/layout/IconLabelList"/>
    <dgm:cxn modelId="{873FBC53-CF85-4862-A1B6-8B6F245D8F73}" type="presParOf" srcId="{3D450D1F-5926-4C89-A1AB-2037D707B09B}" destId="{6C416AA3-9716-44DD-8166-ADA381F4B793}" srcOrd="1" destOrd="0" presId="urn:microsoft.com/office/officeart/2018/2/layout/IconLabelList"/>
    <dgm:cxn modelId="{AAF96967-EAAC-44E0-A5C0-43F27ACCF4D3}" type="presParOf" srcId="{3D450D1F-5926-4C89-A1AB-2037D707B09B}" destId="{50FDA4BC-B073-413F-A7D9-17418EDC5DC0}" srcOrd="2" destOrd="0" presId="urn:microsoft.com/office/officeart/2018/2/layout/IconLabelList"/>
    <dgm:cxn modelId="{4EA0B1D0-C73A-4749-A584-D494C8B1E496}" type="presParOf" srcId="{50FDA4BC-B073-413F-A7D9-17418EDC5DC0}" destId="{1B37E15E-4C2A-47F5-9410-C1B5FF6D4C28}" srcOrd="0" destOrd="0" presId="urn:microsoft.com/office/officeart/2018/2/layout/IconLabelList"/>
    <dgm:cxn modelId="{DCE6FB6D-167D-4705-98BE-1783F824104B}" type="presParOf" srcId="{50FDA4BC-B073-413F-A7D9-17418EDC5DC0}" destId="{031B84E7-2953-40E5-BCAD-9430E125B236}" srcOrd="1" destOrd="0" presId="urn:microsoft.com/office/officeart/2018/2/layout/IconLabelList"/>
    <dgm:cxn modelId="{F09F6DD5-106F-48D5-B7E3-D3A86C4A3D6C}" type="presParOf" srcId="{50FDA4BC-B073-413F-A7D9-17418EDC5DC0}" destId="{245624B8-7493-4BCC-A852-47476D06A0A7}" srcOrd="2" destOrd="0" presId="urn:microsoft.com/office/officeart/2018/2/layout/IconLabelList"/>
    <dgm:cxn modelId="{E2FD1B65-1143-44B0-A03C-8EE5FFCAD92B}" type="presParOf" srcId="{3D450D1F-5926-4C89-A1AB-2037D707B09B}" destId="{2515CC74-E379-4435-AF8C-D50C3D942AA0}" srcOrd="3" destOrd="0" presId="urn:microsoft.com/office/officeart/2018/2/layout/IconLabelList"/>
    <dgm:cxn modelId="{D8571051-94EA-47FF-9493-0CEBCEAEC488}" type="presParOf" srcId="{3D450D1F-5926-4C89-A1AB-2037D707B09B}" destId="{5E76533D-6657-426C-B250-14CF4BE2B60B}" srcOrd="4" destOrd="0" presId="urn:microsoft.com/office/officeart/2018/2/layout/IconLabelList"/>
    <dgm:cxn modelId="{76B48EC8-17A9-48A5-969F-F5A792D832D8}" type="presParOf" srcId="{5E76533D-6657-426C-B250-14CF4BE2B60B}" destId="{68A3B63F-2E39-487B-9F51-082A774126CE}" srcOrd="0" destOrd="0" presId="urn:microsoft.com/office/officeart/2018/2/layout/IconLabelList"/>
    <dgm:cxn modelId="{3F8A2119-5294-4450-A7B4-A3EB8EE9EA1E}" type="presParOf" srcId="{5E76533D-6657-426C-B250-14CF4BE2B60B}" destId="{E5266207-B8E5-4A1D-B0EA-EEB8E6840BBB}" srcOrd="1" destOrd="0" presId="urn:microsoft.com/office/officeart/2018/2/layout/IconLabelList"/>
    <dgm:cxn modelId="{252B775A-9700-4778-B48D-E82A08122DC3}" type="presParOf" srcId="{5E76533D-6657-426C-B250-14CF4BE2B60B}" destId="{56F5F499-41F4-48EE-862A-7E218D4354B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DD20F-9755-124C-B69D-06CE2BA75FC8}">
      <dsp:nvSpPr>
        <dsp:cNvPr id="0" name=""/>
        <dsp:cNvSpPr/>
      </dsp:nvSpPr>
      <dsp:spPr>
        <a:xfrm>
          <a:off x="3036" y="741960"/>
          <a:ext cx="2167770" cy="13765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7F611-D26E-3F40-834C-1F3264635E46}">
      <dsp:nvSpPr>
        <dsp:cNvPr id="0" name=""/>
        <dsp:cNvSpPr/>
      </dsp:nvSpPr>
      <dsp:spPr>
        <a:xfrm>
          <a:off x="243899" y="970780"/>
          <a:ext cx="2167770" cy="1376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Community </a:t>
          </a:r>
          <a:endParaRPr lang="en-US" sz="2900" kern="1200"/>
        </a:p>
      </dsp:txBody>
      <dsp:txXfrm>
        <a:off x="284216" y="1011097"/>
        <a:ext cx="2087136" cy="1295900"/>
      </dsp:txXfrm>
    </dsp:sp>
    <dsp:sp modelId="{D7B30314-AB7F-9D4F-9DB7-8E78F0661D4C}">
      <dsp:nvSpPr>
        <dsp:cNvPr id="0" name=""/>
        <dsp:cNvSpPr/>
      </dsp:nvSpPr>
      <dsp:spPr>
        <a:xfrm>
          <a:off x="2652533" y="741960"/>
          <a:ext cx="2167770" cy="13765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A9BC13-BF6B-FF4F-86F4-2737FD193628}">
      <dsp:nvSpPr>
        <dsp:cNvPr id="0" name=""/>
        <dsp:cNvSpPr/>
      </dsp:nvSpPr>
      <dsp:spPr>
        <a:xfrm>
          <a:off x="2893397" y="970780"/>
          <a:ext cx="2167770" cy="1376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Support</a:t>
          </a:r>
          <a:endParaRPr lang="en-US" sz="2900" kern="1200"/>
        </a:p>
      </dsp:txBody>
      <dsp:txXfrm>
        <a:off x="2933714" y="1011097"/>
        <a:ext cx="2087136" cy="1295900"/>
      </dsp:txXfrm>
    </dsp:sp>
    <dsp:sp modelId="{276E22B0-1F91-FD4C-B7A7-A128A4B37963}">
      <dsp:nvSpPr>
        <dsp:cNvPr id="0" name=""/>
        <dsp:cNvSpPr/>
      </dsp:nvSpPr>
      <dsp:spPr>
        <a:xfrm>
          <a:off x="5302031" y="741960"/>
          <a:ext cx="2167770" cy="13765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0336F9-F286-8A4C-AA2A-441D34AACE6A}">
      <dsp:nvSpPr>
        <dsp:cNvPr id="0" name=""/>
        <dsp:cNvSpPr/>
      </dsp:nvSpPr>
      <dsp:spPr>
        <a:xfrm>
          <a:off x="5542895" y="970780"/>
          <a:ext cx="2167770" cy="1376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Wellbeing </a:t>
          </a:r>
          <a:endParaRPr lang="en-US" sz="2900" kern="1200"/>
        </a:p>
      </dsp:txBody>
      <dsp:txXfrm>
        <a:off x="5583212" y="1011097"/>
        <a:ext cx="2087136" cy="1295900"/>
      </dsp:txXfrm>
    </dsp:sp>
    <dsp:sp modelId="{26AB5EE2-9A1A-8F46-B873-406A75C45644}">
      <dsp:nvSpPr>
        <dsp:cNvPr id="0" name=""/>
        <dsp:cNvSpPr/>
      </dsp:nvSpPr>
      <dsp:spPr>
        <a:xfrm>
          <a:off x="7951529" y="741960"/>
          <a:ext cx="2167770" cy="13765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9DAD60-F1D9-CD43-A34F-2D3806C24B1D}">
      <dsp:nvSpPr>
        <dsp:cNvPr id="0" name=""/>
        <dsp:cNvSpPr/>
      </dsp:nvSpPr>
      <dsp:spPr>
        <a:xfrm>
          <a:off x="8192392" y="970780"/>
          <a:ext cx="2167770" cy="1376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Self-efficacy </a:t>
          </a:r>
          <a:endParaRPr lang="en-US" sz="2900" kern="1200"/>
        </a:p>
      </dsp:txBody>
      <dsp:txXfrm>
        <a:off x="8232709" y="1011097"/>
        <a:ext cx="2087136" cy="1295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3BC28-DD21-4A5B-8FDE-DAAFDDDAF762}">
      <dsp:nvSpPr>
        <dsp:cNvPr id="0" name=""/>
        <dsp:cNvSpPr/>
      </dsp:nvSpPr>
      <dsp:spPr>
        <a:xfrm>
          <a:off x="0" y="377"/>
          <a:ext cx="10363200" cy="8824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A7343-F1A0-4EBA-9EFD-356C5DD2B80C}">
      <dsp:nvSpPr>
        <dsp:cNvPr id="0" name=""/>
        <dsp:cNvSpPr/>
      </dsp:nvSpPr>
      <dsp:spPr>
        <a:xfrm>
          <a:off x="266936" y="198924"/>
          <a:ext cx="485338" cy="485338"/>
        </a:xfrm>
        <a:prstGeom prst="rect">
          <a:avLst/>
        </a:prstGeom>
        <a:blipFill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EB0ADD-230F-40EC-B869-0E6979CF93C2}">
      <dsp:nvSpPr>
        <dsp:cNvPr id="0" name=""/>
        <dsp:cNvSpPr/>
      </dsp:nvSpPr>
      <dsp:spPr>
        <a:xfrm>
          <a:off x="1019211" y="377"/>
          <a:ext cx="9343988" cy="88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91" tIns="93391" rIns="93391" bIns="93391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What is it about existing multi-institutional communities that work, and how could colleagues utilise this to avoid any sense of online fatigue in nurturing community more closely to home? </a:t>
          </a:r>
          <a:endParaRPr lang="en-US" sz="1700" kern="1200" dirty="0"/>
        </a:p>
      </dsp:txBody>
      <dsp:txXfrm>
        <a:off x="1019211" y="377"/>
        <a:ext cx="9343988" cy="882434"/>
      </dsp:txXfrm>
    </dsp:sp>
    <dsp:sp modelId="{3F635A28-DE27-41E9-B2B2-D819C376BF6B}">
      <dsp:nvSpPr>
        <dsp:cNvPr id="0" name=""/>
        <dsp:cNvSpPr/>
      </dsp:nvSpPr>
      <dsp:spPr>
        <a:xfrm>
          <a:off x="0" y="1103420"/>
          <a:ext cx="10363200" cy="8824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EB2F8-622C-4A58-A00C-5A39056C38A3}">
      <dsp:nvSpPr>
        <dsp:cNvPr id="0" name=""/>
        <dsp:cNvSpPr/>
      </dsp:nvSpPr>
      <dsp:spPr>
        <a:xfrm>
          <a:off x="266936" y="1301968"/>
          <a:ext cx="485338" cy="485338"/>
        </a:xfrm>
        <a:prstGeom prst="rect">
          <a:avLst/>
        </a:prstGeom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B26BB1-1848-4D42-8141-E9090C733A1F}">
      <dsp:nvSpPr>
        <dsp:cNvPr id="0" name=""/>
        <dsp:cNvSpPr/>
      </dsp:nvSpPr>
      <dsp:spPr>
        <a:xfrm>
          <a:off x="1019211" y="1103420"/>
          <a:ext cx="9343988" cy="88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91" tIns="93391" rIns="93391" bIns="93391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A need to build on individual empathies and how these could be converted into supportive, flexible, and well-communicated policies across the University as a whole. </a:t>
          </a:r>
          <a:endParaRPr lang="en-US" sz="1700" kern="1200"/>
        </a:p>
      </dsp:txBody>
      <dsp:txXfrm>
        <a:off x="1019211" y="1103420"/>
        <a:ext cx="9343988" cy="882434"/>
      </dsp:txXfrm>
    </dsp:sp>
    <dsp:sp modelId="{6B8A6ABE-8C54-459C-B8B2-1587AAC8A9F9}">
      <dsp:nvSpPr>
        <dsp:cNvPr id="0" name=""/>
        <dsp:cNvSpPr/>
      </dsp:nvSpPr>
      <dsp:spPr>
        <a:xfrm>
          <a:off x="0" y="2206463"/>
          <a:ext cx="10363200" cy="8824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78C44F-F44F-40DD-B041-BE67292AFA80}">
      <dsp:nvSpPr>
        <dsp:cNvPr id="0" name=""/>
        <dsp:cNvSpPr/>
      </dsp:nvSpPr>
      <dsp:spPr>
        <a:xfrm>
          <a:off x="266936" y="2405011"/>
          <a:ext cx="485338" cy="485338"/>
        </a:xfrm>
        <a:prstGeom prst="rect">
          <a:avLst/>
        </a:prstGeom>
        <a:blipFill>
          <a:blip xmlns:r="http://schemas.openxmlformats.org/officeDocument/2006/relationships"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058BF-DBC2-4F4A-A0EE-91B24B418A60}">
      <dsp:nvSpPr>
        <dsp:cNvPr id="0" name=""/>
        <dsp:cNvSpPr/>
      </dsp:nvSpPr>
      <dsp:spPr>
        <a:xfrm>
          <a:off x="1019211" y="2206463"/>
          <a:ext cx="9343988" cy="88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91" tIns="93391" rIns="93391" bIns="93391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Such policies should be supportive and flexible enough to centre staff autonomy when making decisions around how to manage workload.</a:t>
          </a:r>
          <a:endParaRPr lang="en-US" sz="1700" kern="1200"/>
        </a:p>
      </dsp:txBody>
      <dsp:txXfrm>
        <a:off x="1019211" y="2206463"/>
        <a:ext cx="9343988" cy="8824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0D9DF-4A79-44AE-B1AB-7FD4E2A5748D}">
      <dsp:nvSpPr>
        <dsp:cNvPr id="0" name=""/>
        <dsp:cNvSpPr/>
      </dsp:nvSpPr>
      <dsp:spPr>
        <a:xfrm>
          <a:off x="1163039" y="361224"/>
          <a:ext cx="1291680" cy="1291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2DA722-2947-4C9D-B77F-4CB94734D093}">
      <dsp:nvSpPr>
        <dsp:cNvPr id="0" name=""/>
        <dsp:cNvSpPr/>
      </dsp:nvSpPr>
      <dsp:spPr>
        <a:xfrm>
          <a:off x="373679" y="2008050"/>
          <a:ext cx="28704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In our recommendations, we suggest centring staff wellbeing in a flexible way that considers individual situations, resources, and challenges in order to promote staff autonomy.</a:t>
          </a:r>
          <a:endParaRPr lang="en-US" sz="1100" kern="1200"/>
        </a:p>
      </dsp:txBody>
      <dsp:txXfrm>
        <a:off x="373679" y="2008050"/>
        <a:ext cx="2870400" cy="720000"/>
      </dsp:txXfrm>
    </dsp:sp>
    <dsp:sp modelId="{1B37E15E-4C2A-47F5-9410-C1B5FF6D4C28}">
      <dsp:nvSpPr>
        <dsp:cNvPr id="0" name=""/>
        <dsp:cNvSpPr/>
      </dsp:nvSpPr>
      <dsp:spPr>
        <a:xfrm>
          <a:off x="4535760" y="361224"/>
          <a:ext cx="1291680" cy="1291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624B8-7493-4BCC-A852-47476D06A0A7}">
      <dsp:nvSpPr>
        <dsp:cNvPr id="0" name=""/>
        <dsp:cNvSpPr/>
      </dsp:nvSpPr>
      <dsp:spPr>
        <a:xfrm>
          <a:off x="3746400" y="2008050"/>
          <a:ext cx="28704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What might this look like in practice?</a:t>
          </a:r>
          <a:endParaRPr lang="en-US" sz="1100" kern="1200"/>
        </a:p>
      </dsp:txBody>
      <dsp:txXfrm>
        <a:off x="3746400" y="2008050"/>
        <a:ext cx="2870400" cy="720000"/>
      </dsp:txXfrm>
    </dsp:sp>
    <dsp:sp modelId="{68A3B63F-2E39-487B-9F51-082A774126CE}">
      <dsp:nvSpPr>
        <dsp:cNvPr id="0" name=""/>
        <dsp:cNvSpPr/>
      </dsp:nvSpPr>
      <dsp:spPr>
        <a:xfrm>
          <a:off x="7908480" y="361224"/>
          <a:ext cx="1291680" cy="12916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5F499-41F4-48EE-862A-7E218D4354BD}">
      <dsp:nvSpPr>
        <dsp:cNvPr id="0" name=""/>
        <dsp:cNvSpPr/>
      </dsp:nvSpPr>
      <dsp:spPr>
        <a:xfrm>
          <a:off x="7119120" y="2008050"/>
          <a:ext cx="28704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How might this approach impact on students’ experiences?</a:t>
          </a:r>
          <a:endParaRPr lang="en-US" sz="1100" kern="1200"/>
        </a:p>
      </dsp:txBody>
      <dsp:txXfrm>
        <a:off x="7119120" y="2008050"/>
        <a:ext cx="28704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30FC2-5F18-4A41-A010-62F064AE8DCA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58AE0-7CC1-47AF-9E15-C1977CAE4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46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58AE0-7CC1-47AF-9E15-C1977CAE418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910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58AE0-7CC1-47AF-9E15-C1977CAE418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86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58AE0-7CC1-47AF-9E15-C1977CAE418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517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58AE0-7CC1-47AF-9E15-C1977CAE418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932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58AE0-7CC1-47AF-9E15-C1977CAE418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52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58AE0-7CC1-47AF-9E15-C1977CAE418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3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56DD-63C0-9149-AE36-BAAE30ADCDFD}" type="datetime1">
              <a:rPr lang="en-GB" smtClean="0"/>
              <a:t>09/08/2022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D377-9C72-9D4B-90F7-9C687D0F93F5}" type="datetime1">
              <a:rPr lang="en-GB" smtClean="0"/>
              <a:t>09/08/2022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9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5F11-5756-9A4D-A9DF-BE2E55B88A51}" type="datetime1">
              <a:rPr lang="en-GB" smtClean="0"/>
              <a:t>09/08/2022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42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260E-F7B0-7446-B7C1-7D84BD9E5495}" type="datetime1">
              <a:rPr lang="en-GB" smtClean="0"/>
              <a:t>09/08/2022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8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00C7-7401-2043-ABFD-1B6D0C14A939}" type="datetime1">
              <a:rPr lang="en-GB" smtClean="0"/>
              <a:t>09/08/2022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6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D81BA-C7F2-0B40-A790-DC184AC3389A}" type="datetime1">
              <a:rPr lang="en-GB" smtClean="0"/>
              <a:t>09/08/2022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5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1075-7890-E24B-882C-3B1ED4ED0F8F}" type="datetime1">
              <a:rPr lang="en-GB" smtClean="0"/>
              <a:t>09/08/2022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6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AD34-3FF9-BA4F-B6CE-27D76A46E574}" type="datetime1">
              <a:rPr lang="en-GB" smtClean="0"/>
              <a:t>09/08/2022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6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7A6F6-A579-634D-95B6-C9BC5F1E9520}" type="datetime1">
              <a:rPr lang="en-GB" smtClean="0"/>
              <a:t>09/08/2022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2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FDAEA-6D88-5A4C-855C-68A188B0067B}" type="datetime1">
              <a:rPr lang="en-GB" smtClean="0"/>
              <a:t>09/08/2022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0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C67C-29D1-5447-8A98-821FAEF42175}" type="datetime1">
              <a:rPr lang="en-GB" smtClean="0"/>
              <a:t>09/08/2022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1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853369"/>
            <a:ext cx="10363200" cy="30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5DCDE56-8B35-4D40-AAC0-DD67AB6955F6}" type="datetime1">
              <a:rPr lang="en-GB" smtClean="0"/>
              <a:t>09/08/2022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38C08-47C7-4847-B0BE-B9D8DEEB3D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99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67F6E327-CEE4-4494-B7C5-499B694F528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250"/>
          <a:stretch/>
        </p:blipFill>
        <p:spPr>
          <a:xfrm>
            <a:off x="-406" y="0"/>
            <a:ext cx="12191979" cy="6857989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9BD78BA5-2579-4D62-B68F-2289D39BF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06" y="0"/>
            <a:ext cx="8543515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58000">
                <a:srgbClr val="000000">
                  <a:alpha val="55000"/>
                </a:srgbClr>
              </a:gs>
              <a:gs pos="93000">
                <a:srgbClr val="000000">
                  <a:alpha val="64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0025D7-12E5-134B-8768-08B1381D3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77" y="211015"/>
            <a:ext cx="4511710" cy="4079631"/>
          </a:xfrm>
        </p:spPr>
        <p:txBody>
          <a:bodyPr anchor="t">
            <a:normAutofit/>
          </a:bodyPr>
          <a:lstStyle/>
          <a:p>
            <a: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Learning from the impact of individual identities on staff’s experiences during Covid-19: </a:t>
            </a:r>
            <a:b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thically implementing new styles of working</a:t>
            </a:r>
            <a:b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4E663-E116-6549-9991-485624E76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5290" y="5253051"/>
            <a:ext cx="4892948" cy="812923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1700" dirty="0">
                <a:solidFill>
                  <a:srgbClr val="FFFFFF"/>
                </a:solidFill>
              </a:rPr>
              <a:t>Jenny </a:t>
            </a:r>
            <a:r>
              <a:rPr lang="en-GB" sz="1700" dirty="0" err="1">
                <a:solidFill>
                  <a:srgbClr val="FFFFFF"/>
                </a:solidFill>
              </a:rPr>
              <a:t>Zike</a:t>
            </a:r>
            <a:endParaRPr lang="en-GB" sz="1700" dirty="0">
              <a:solidFill>
                <a:srgbClr val="FFFFFF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1700" dirty="0">
                <a:solidFill>
                  <a:srgbClr val="FFFFFF"/>
                </a:solidFill>
              </a:rPr>
              <a:t>Sam Illingworth</a:t>
            </a:r>
          </a:p>
        </p:txBody>
      </p:sp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97CC2FE6-3AD0-4131-B4BC-1F4D65E25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7529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774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A7BE-78BC-4ADD-B7B1-E01AE2D77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Self-efficacy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C91F7-DEF6-4119-A59A-AE63CD434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41749"/>
            <a:ext cx="10363200" cy="3500080"/>
          </a:xfrm>
        </p:spPr>
        <p:txBody>
          <a:bodyPr>
            <a:normAutofit fontScale="77500" lnSpcReduction="20000"/>
          </a:bodyPr>
          <a:lstStyle/>
          <a:p>
            <a:r>
              <a:rPr lang="en-GB" sz="2400" dirty="0"/>
              <a:t>Participants’ beliefs about their ability to accomplish tasks/goals related to their professional role and their ability to ‘exercise control over events that affect their lives’ (Bandura, 1990, p 128).</a:t>
            </a:r>
          </a:p>
          <a:p>
            <a:r>
              <a:rPr lang="en-GB" sz="2400" dirty="0"/>
              <a:t>Responses in this category were also nuanced:</a:t>
            </a:r>
          </a:p>
          <a:p>
            <a:pPr lvl="1"/>
            <a:r>
              <a:rPr lang="en-US" sz="2100" i="1" dirty="0"/>
              <a:t>“Increased flexibility in working hours and pattern has made a huge difference to my ability to do my job well and balance my childcare/caring responsibilities.”</a:t>
            </a:r>
            <a:r>
              <a:rPr lang="en-US" sz="2100" dirty="0"/>
              <a:t> (Participant 70)</a:t>
            </a:r>
          </a:p>
          <a:p>
            <a:pPr lvl="1"/>
            <a:r>
              <a:rPr lang="en-GB" sz="2100" i="1" dirty="0"/>
              <a:t>“Nothing was done despite absence of school/nursery for nearly a year for some of us. Overall, the quality of my work was negatively affected but also had direct effect on my relationship with partner and children and my physical health.”</a:t>
            </a:r>
            <a:r>
              <a:rPr lang="en-GB" sz="2100" dirty="0"/>
              <a:t> (Participant, 75)</a:t>
            </a:r>
          </a:p>
          <a:p>
            <a:r>
              <a:rPr lang="en-GB" sz="2400" dirty="0"/>
              <a:t>Participants’ social, physical, and psychological resources had an impact on their feeling of control and ability to address the challenges that emerged during the pandemic.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1E7B7-0E09-F0E7-2712-56CE8766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66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8A7BE-78BC-4ADD-B7B1-E01AE2D77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</p:spPr>
        <p:txBody>
          <a:bodyPr>
            <a:normAutofit/>
          </a:bodyPr>
          <a:lstStyle/>
          <a:p>
            <a:r>
              <a:rPr lang="en-GB"/>
              <a:t>Recommendations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41AC3B5B-68AE-D381-4D53-E5D013520A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644703"/>
              </p:ext>
            </p:extLst>
          </p:nvPr>
        </p:nvGraphicFramePr>
        <p:xfrm>
          <a:off x="914400" y="2852738"/>
          <a:ext cx="10363200" cy="3089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D79E8-3215-643C-1A19-BE093E58A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33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74D126-3CFA-69F7-09A2-8D6CA0F70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480312"/>
            <a:ext cx="4819290" cy="300195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/>
              <a:t>A Poetic Turn</a:t>
            </a:r>
            <a:br>
              <a:rPr lang="en-US" sz="2200"/>
            </a:br>
            <a:br>
              <a:rPr lang="en-US" sz="2200"/>
            </a:br>
            <a:r>
              <a:rPr lang="en-US" sz="2200"/>
              <a:t>*This poem was created using verbatim responses to the Equality Impact Assessment (EIA) survey for the Digital Support ​Partnership (DSP) Project. </a:t>
            </a:r>
            <a:br>
              <a:rPr lang="en-US" sz="2200"/>
            </a:br>
            <a:endParaRPr lang="en-US" sz="220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50527CE-FCD0-40C8-B37A-39331C2A4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583125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6" descr="Text, letter&#10;&#10;Description automatically generated">
            <a:extLst>
              <a:ext uri="{FF2B5EF4-FFF2-40B4-BE49-F238E27FC236}">
                <a16:creationId xmlns:a16="http://schemas.microsoft.com/office/drawing/2014/main" id="{8B41E870-02B6-7C29-2F94-970FF5D493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2914" y="643467"/>
            <a:ext cx="4234008" cy="5571066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3E1F89-754A-CF2B-50DB-0013E0CAD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51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453528-DF6A-8E45-8211-8B51EE168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70750"/>
            <a:ext cx="10110857" cy="1387934"/>
          </a:xfrm>
        </p:spPr>
        <p:txBody>
          <a:bodyPr anchor="b">
            <a:normAutofit/>
          </a:bodyPr>
          <a:lstStyle/>
          <a:p>
            <a:r>
              <a:rPr lang="en-GB" dirty="0"/>
              <a:t>Discussion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022904-8CB1-01AE-B407-C3EFCAFC47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866877"/>
              </p:ext>
            </p:extLst>
          </p:nvPr>
        </p:nvGraphicFramePr>
        <p:xfrm>
          <a:off x="914400" y="2852738"/>
          <a:ext cx="10363200" cy="3089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FC36FA-B254-49DE-385A-C70B1B2BE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5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6B9231A-B34B-4A29-A6AC-532E1EE81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Yellow question mark">
            <a:extLst>
              <a:ext uri="{FF2B5EF4-FFF2-40B4-BE49-F238E27FC236}">
                <a16:creationId xmlns:a16="http://schemas.microsoft.com/office/drawing/2014/main" id="{22B1D0B8-BE4B-B8B5-85FF-A99FF499A4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252"/>
          <a:stretch/>
        </p:blipFill>
        <p:spPr>
          <a:xfrm>
            <a:off x="20" y="152"/>
            <a:ext cx="12191980" cy="68578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DDC98D-2D80-4D59-BF39-8CD96A403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371600"/>
            <a:ext cx="5758628" cy="269686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Questions?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CE0765-E93C-4D37-9D5F-D464EFB10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CFFE48-168D-C20D-59C7-A47C8D60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9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67F6E327-CEE4-4494-B7C5-499B694F528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250"/>
          <a:stretch/>
        </p:blipFill>
        <p:spPr>
          <a:xfrm>
            <a:off x="-406" y="0"/>
            <a:ext cx="12191979" cy="6857989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9BD78BA5-2579-4D62-B68F-2289D39BF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06" y="0"/>
            <a:ext cx="8543515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58000">
                <a:srgbClr val="000000">
                  <a:alpha val="55000"/>
                </a:srgbClr>
              </a:gs>
              <a:gs pos="93000">
                <a:srgbClr val="000000">
                  <a:alpha val="64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0025D7-12E5-134B-8768-08B1381D3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77" y="211015"/>
            <a:ext cx="4511710" cy="4079631"/>
          </a:xfrm>
        </p:spPr>
        <p:txBody>
          <a:bodyPr anchor="t">
            <a:normAutofit/>
          </a:bodyPr>
          <a:lstStyle/>
          <a:p>
            <a: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Learning from the impact of individual identities on staff’s experiences during Covid-19: </a:t>
            </a:r>
            <a:b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thically implementing new styles of working</a:t>
            </a:r>
            <a:b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4E663-E116-6549-9991-485624E76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5290" y="5253051"/>
            <a:ext cx="4892948" cy="812923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1700" dirty="0">
                <a:solidFill>
                  <a:srgbClr val="FFFFFF"/>
                </a:solidFill>
              </a:rPr>
              <a:t>Jenny </a:t>
            </a:r>
            <a:r>
              <a:rPr lang="en-GB" sz="1700" dirty="0" err="1">
                <a:solidFill>
                  <a:srgbClr val="FFFFFF"/>
                </a:solidFill>
              </a:rPr>
              <a:t>Zike</a:t>
            </a:r>
            <a:endParaRPr lang="en-GB" sz="1700" dirty="0">
              <a:solidFill>
                <a:srgbClr val="FFFFFF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1700" dirty="0">
                <a:solidFill>
                  <a:srgbClr val="FFFFFF"/>
                </a:solidFill>
              </a:rPr>
              <a:t>Sam Illingworth</a:t>
            </a:r>
          </a:p>
        </p:txBody>
      </p:sp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97CC2FE6-3AD0-4131-B4BC-1F4D65E25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7529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3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D2C83-2F1E-9B4E-876E-878C7F812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7200E-D3F5-9640-8411-6FFDD8EF8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Bef>
                <a:spcPts val="1800"/>
              </a:spcBef>
              <a:buNone/>
            </a:pPr>
            <a:r>
              <a:rPr lang="en-GB" b="1" dirty="0">
                <a:effectLst/>
                <a:ea typeface="Times New Roman" panose="02020603050405020304" pitchFamily="18" charset="0"/>
              </a:rPr>
              <a:t>RQ1: </a:t>
            </a:r>
            <a:r>
              <a:rPr lang="en-GB" dirty="0">
                <a:effectLst/>
                <a:ea typeface="Times New Roman" panose="02020603050405020304" pitchFamily="18" charset="0"/>
              </a:rPr>
              <a:t>In what ways did participants feel their protected characteristics impacted their experiences of learning and teaching during Covid-19?</a:t>
            </a:r>
          </a:p>
          <a:p>
            <a:pPr marL="0" indent="0">
              <a:lnSpc>
                <a:spcPct val="200000"/>
              </a:lnSpc>
              <a:spcBef>
                <a:spcPts val="1800"/>
              </a:spcBef>
              <a:buNone/>
            </a:pPr>
            <a:r>
              <a:rPr lang="en-GB" b="1" dirty="0">
                <a:effectLst/>
                <a:ea typeface="Times New Roman" panose="02020603050405020304" pitchFamily="18" charset="0"/>
              </a:rPr>
              <a:t>RQ2: </a:t>
            </a:r>
            <a:r>
              <a:rPr lang="en-GB" dirty="0">
                <a:effectLst/>
                <a:ea typeface="Times New Roman" panose="02020603050405020304" pitchFamily="18" charset="0"/>
              </a:rPr>
              <a:t>Is there evidence that digital learning and teaching resulted in more/less equal experiences for staff during Covid-19?</a:t>
            </a:r>
          </a:p>
          <a:p>
            <a:pPr marL="45720" lvl="1"/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1D8A6-2EDC-0773-3674-381B2BB1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1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928B-9610-2348-AC1C-976D52E4C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148B3-409B-1E4B-8FF3-E510FE99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Survey sent to staff and students across the University – open from 7 May until 1 July 2021. </a:t>
            </a:r>
          </a:p>
          <a:p>
            <a:r>
              <a:rPr lang="en-GB" dirty="0"/>
              <a:t>173 responses (50 students, 123 staff).</a:t>
            </a:r>
          </a:p>
          <a:p>
            <a:r>
              <a:rPr lang="en-GB" dirty="0"/>
              <a:t>Asked a range of questions about their experiences of remote working due to Covid-19, in relation to protected characteristics. </a:t>
            </a:r>
          </a:p>
          <a:p>
            <a:r>
              <a:rPr lang="en-GB" dirty="0"/>
              <a:t>Data was ‘cleaned’ to remove students and any duplicate data. Left with 118 responses. </a:t>
            </a:r>
          </a:p>
          <a:p>
            <a:r>
              <a:rPr lang="en-GB" dirty="0"/>
              <a:t>Responses were analysed using thematic content </a:t>
            </a:r>
            <a:r>
              <a:rPr lang="en-GB" sz="2100" dirty="0"/>
              <a:t>analysis (Hsieh &amp; Shannon, 2005) to </a:t>
            </a:r>
            <a:r>
              <a:rPr lang="en-GB" dirty="0"/>
              <a:t>look for emergent narratives in response to RQs.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2E135-D946-4F4F-D359-7A368E71B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69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A009-5139-6345-868E-A08867D9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Quantitative Snapshot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01240FA-25F4-4E17-96E3-A192CE0E10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9729949"/>
              </p:ext>
            </p:extLst>
          </p:nvPr>
        </p:nvGraphicFramePr>
        <p:xfrm>
          <a:off x="509116" y="2686043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A2F1F5B-BEC2-42FC-852A-31EE73E675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7903510"/>
              </p:ext>
            </p:extLst>
          </p:nvPr>
        </p:nvGraphicFramePr>
        <p:xfrm>
          <a:off x="5995516" y="2686043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B4B621-404C-09BA-9D82-DC8FDF86C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F654E-8D41-5F42-ADA1-980537BD1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Codebook</a:t>
            </a:r>
          </a:p>
        </p:txBody>
      </p:sp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3C73EE15-A359-A340-ACB5-FBBE59B05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92358"/>
            <a:ext cx="6794500" cy="37592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295F6B-BC91-CE72-5FDB-B4C08DCC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8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2B3FCC-8C35-134E-B671-54231AE05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70750"/>
            <a:ext cx="10110857" cy="1387934"/>
          </a:xfrm>
        </p:spPr>
        <p:txBody>
          <a:bodyPr anchor="b">
            <a:normAutofit/>
          </a:bodyPr>
          <a:lstStyle/>
          <a:p>
            <a:r>
              <a:rPr lang="en-GB" dirty="0"/>
              <a:t>Emergent Categories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7D0DE08-971C-426E-9540-8B3998ED07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260235"/>
              </p:ext>
            </p:extLst>
          </p:nvPr>
        </p:nvGraphicFramePr>
        <p:xfrm>
          <a:off x="914400" y="2852738"/>
          <a:ext cx="10363200" cy="3089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B26456-87D3-AD65-BAA8-D8596080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1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A7BE-78BC-4ADD-B7B1-E01AE2D77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C91F7-DEF6-4119-A59A-AE63CD434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41749"/>
            <a:ext cx="10363200" cy="3500080"/>
          </a:xfrm>
        </p:spPr>
        <p:txBody>
          <a:bodyPr>
            <a:normAutofit/>
          </a:bodyPr>
          <a:lstStyle/>
          <a:p>
            <a:r>
              <a:rPr lang="en-GB" dirty="0"/>
              <a:t>Almost universally experienced as a loss of community regardless of protected characteristics:</a:t>
            </a:r>
          </a:p>
          <a:p>
            <a:pPr lvl="1"/>
            <a:r>
              <a:rPr lang="en-GB" sz="1600" i="1" dirty="0"/>
              <a:t>“</a:t>
            </a:r>
            <a:r>
              <a:rPr lang="en-GB" sz="1600" i="1" dirty="0">
                <a:effectLst/>
                <a:ea typeface="Times New Roman" panose="02020603050405020304" pitchFamily="18" charset="0"/>
              </a:rPr>
              <a:t>I have found the isolation of working from home for such a prolonged period difficult, despite the online platforms. My role previously was extremely collaborative and often corridor/ library conversations would be a rich source of ideas and plans for interesting student opportunities/ engagement.  Although students have benefited greatly from the resources we have produced the remote service has returned to being reactive and supportive rather than being developmental.”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(Participant 135)</a:t>
            </a:r>
          </a:p>
          <a:p>
            <a:r>
              <a:rPr lang="en-GB" dirty="0">
                <a:effectLst/>
                <a:ea typeface="Times New Roman" panose="02020603050405020304" pitchFamily="18" charset="0"/>
              </a:rPr>
              <a:t>Informal conversations were important to staff and the communities</a:t>
            </a:r>
            <a:r>
              <a:rPr lang="en-GB" dirty="0">
                <a:ea typeface="Times New Roman" panose="02020603050405020304" pitchFamily="18" charset="0"/>
              </a:rPr>
              <a:t> they help foster are important for developing learning and teaching (Thomson &amp; </a:t>
            </a:r>
            <a:r>
              <a:rPr lang="en-GB" dirty="0" err="1">
                <a:ea typeface="Times New Roman" panose="02020603050405020304" pitchFamily="18" charset="0"/>
              </a:rPr>
              <a:t>Trigwell</a:t>
            </a:r>
            <a:r>
              <a:rPr lang="en-GB" dirty="0">
                <a:ea typeface="Times New Roman" panose="02020603050405020304" pitchFamily="18" charset="0"/>
              </a:rPr>
              <a:t>, 2018).</a:t>
            </a:r>
            <a:endParaRPr lang="en-GB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0C2E5-57C1-9EBF-ED14-B2796D356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77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A7BE-78BC-4ADD-B7B1-E01AE2D77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C91F7-DEF6-4119-A59A-AE63CD434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41749"/>
            <a:ext cx="10363200" cy="3500080"/>
          </a:xfrm>
        </p:spPr>
        <p:txBody>
          <a:bodyPr>
            <a:normAutofit fontScale="85000" lnSpcReduction="10000"/>
          </a:bodyPr>
          <a:lstStyle/>
          <a:p>
            <a:r>
              <a:rPr lang="en-GB" sz="2400" dirty="0"/>
              <a:t>Support was crucial to staff’s experiences during the pandemic and had strong overlap with the wellbeing and self-efficacy categories.</a:t>
            </a:r>
          </a:p>
          <a:p>
            <a:r>
              <a:rPr lang="en-GB" sz="2400" dirty="0"/>
              <a:t>A nuanced narrative emerged – lack of consistency and largely dependent on immediate supervisors and colleagues:</a:t>
            </a:r>
          </a:p>
          <a:p>
            <a:pPr marL="267335" marR="269875" lvl="1">
              <a:lnSpc>
                <a:spcPct val="150000"/>
              </a:lnSpc>
              <a:spcBef>
                <a:spcPts val="1200"/>
              </a:spcBef>
              <a:tabLst>
                <a:tab pos="683895" algn="l"/>
                <a:tab pos="914400" algn="l"/>
                <a:tab pos="1141095" algn="l"/>
                <a:tab pos="1368425" algn="l"/>
                <a:tab pos="1595120" algn="l"/>
              </a:tabLst>
            </a:pPr>
            <a:r>
              <a:rPr lang="en-GB" sz="1900" i="1" dirty="0">
                <a:ea typeface="Times New Roman" panose="02020603050405020304" pitchFamily="18" charset="0"/>
              </a:rPr>
              <a:t>“I think the confusion over flexible working, on the one hand being encouraged to take time out in the day if needed but policies around flexi-time/TOIL and how to track this haven't been revised at all during Covid-19 - this relies on managers discretion and can lead to differences in treatment.” </a:t>
            </a:r>
            <a:r>
              <a:rPr lang="en-GB" sz="1900" dirty="0">
                <a:ea typeface="Times New Roman" panose="02020603050405020304" pitchFamily="18" charset="0"/>
              </a:rPr>
              <a:t>(Participant 116)</a:t>
            </a:r>
          </a:p>
          <a:p>
            <a:pPr marL="267335" marR="269875" lvl="1">
              <a:lnSpc>
                <a:spcPct val="150000"/>
              </a:lnSpc>
              <a:spcAft>
                <a:spcPts val="1800"/>
              </a:spcAft>
              <a:tabLst>
                <a:tab pos="683895" algn="l"/>
                <a:tab pos="914400" algn="l"/>
                <a:tab pos="1141095" algn="l"/>
                <a:tab pos="1368425" algn="l"/>
                <a:tab pos="1595120" algn="l"/>
              </a:tabLst>
            </a:pPr>
            <a:r>
              <a:rPr lang="en-GB" sz="1900" i="1" dirty="0">
                <a:ea typeface="Times New Roman" panose="02020603050405020304" pitchFamily="18" charset="0"/>
              </a:rPr>
              <a:t>“I have struggled more with anxiety over the past year. Edinburgh Napier, and my line manager in particular, have been very supportive and helped me through these issues.”</a:t>
            </a:r>
            <a:r>
              <a:rPr lang="en-GB" sz="1900" b="1" dirty="0">
                <a:ea typeface="Times New Roman" panose="02020603050405020304" pitchFamily="18" charset="0"/>
              </a:rPr>
              <a:t> </a:t>
            </a:r>
            <a:r>
              <a:rPr lang="en-GB" sz="1900" dirty="0">
                <a:ea typeface="Times New Roman" panose="02020603050405020304" pitchFamily="18" charset="0"/>
              </a:rPr>
              <a:t>(Participant 68)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7B026-E88D-DCCA-B2D7-92DB16E21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9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A7BE-78BC-4ADD-B7B1-E01AE2D77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Wellbeing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C91F7-DEF6-4119-A59A-AE63CD434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41749"/>
            <a:ext cx="10363200" cy="3500080"/>
          </a:xfrm>
        </p:spPr>
        <p:txBody>
          <a:bodyPr>
            <a:normAutofit/>
          </a:bodyPr>
          <a:lstStyle/>
          <a:p>
            <a:r>
              <a:rPr lang="en-GB" dirty="0"/>
              <a:t>Experiences were highly dependent on individual life contexts -</a:t>
            </a:r>
            <a:r>
              <a:rPr lang="en-US" dirty="0"/>
              <a:t> ‘we are all in the same storm, but we are not all in the same boat’ (Mental Health Foundation 2020, 3). </a:t>
            </a:r>
          </a:p>
          <a:p>
            <a:r>
              <a:rPr lang="en-US" dirty="0"/>
              <a:t>Age, disability, and caring responsibilities had the most impact on experiences of wellbeing, but the impact on these groups was not straightforward:</a:t>
            </a:r>
          </a:p>
          <a:p>
            <a:pPr lvl="1"/>
            <a:r>
              <a:rPr lang="en-GB" sz="1600" i="1" dirty="0"/>
              <a:t>“Without the routine trip to work and moving about on campus, have lost further mobility”</a:t>
            </a:r>
            <a:r>
              <a:rPr lang="en-GB" sz="1600" dirty="0"/>
              <a:t> (Participant 73).</a:t>
            </a:r>
          </a:p>
          <a:p>
            <a:pPr lvl="1"/>
            <a:r>
              <a:rPr lang="en-GB" sz="1600" i="1" dirty="0"/>
              <a:t>“I have found it easier to manage my condition whilst working from home. It is easier to manage pain and fatigue and I am in a better state of mind because of it”</a:t>
            </a:r>
            <a:r>
              <a:rPr lang="en-GB" sz="1600" dirty="0"/>
              <a:t> (Participant 21).</a:t>
            </a:r>
          </a:p>
          <a:p>
            <a:pPr indent="0">
              <a:buNone/>
            </a:pPr>
            <a:endParaRPr lang="en-GB" sz="2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B9D41-0D16-5A32-78DD-DBBBAF2C5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74649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DarkSeedLeftStep">
      <a:dk1>
        <a:srgbClr val="000000"/>
      </a:dk1>
      <a:lt1>
        <a:srgbClr val="FFFFFF"/>
      </a:lt1>
      <a:dk2>
        <a:srgbClr val="2A301B"/>
      </a:dk2>
      <a:lt2>
        <a:srgbClr val="F0F3F2"/>
      </a:lt2>
      <a:accent1>
        <a:srgbClr val="C34D80"/>
      </a:accent1>
      <a:accent2>
        <a:srgbClr val="B13BA0"/>
      </a:accent2>
      <a:accent3>
        <a:srgbClr val="A34DC3"/>
      </a:accent3>
      <a:accent4>
        <a:srgbClr val="6A47B6"/>
      </a:accent4>
      <a:accent5>
        <a:srgbClr val="4D59C3"/>
      </a:accent5>
      <a:accent6>
        <a:srgbClr val="3B78B1"/>
      </a:accent6>
      <a:hlink>
        <a:srgbClr val="483FBF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42B0E7C6-1071-483F-A575-9AF7EE1B96AC}" vid="{E18014FF-B132-4F63-9D72-5B85E99D64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936</Words>
  <Application>Microsoft Office PowerPoint</Application>
  <PresentationFormat>Widescreen</PresentationFormat>
  <Paragraphs>73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Grandview Display</vt:lpstr>
      <vt:lpstr>DashVTI</vt:lpstr>
      <vt:lpstr>Learning from the impact of individual identities on staff’s experiences during Covid-19:  Ethically implementing new styles of working </vt:lpstr>
      <vt:lpstr>Research Questions</vt:lpstr>
      <vt:lpstr>Methods </vt:lpstr>
      <vt:lpstr>A Quantitative Snapshot</vt:lpstr>
      <vt:lpstr>Example of Codebook</vt:lpstr>
      <vt:lpstr>Emergent Categories </vt:lpstr>
      <vt:lpstr>Community</vt:lpstr>
      <vt:lpstr>Support</vt:lpstr>
      <vt:lpstr>Wellbeing</vt:lpstr>
      <vt:lpstr>Self-efficacy</vt:lpstr>
      <vt:lpstr>Recommendations</vt:lpstr>
      <vt:lpstr>A Poetic Turn  *This poem was created using verbatim responses to the Equality Impact Assessment (EIA) survey for the Digital Support ​Partnership (DSP) Project.  </vt:lpstr>
      <vt:lpstr>Discussion</vt:lpstr>
      <vt:lpstr>Questions?</vt:lpstr>
      <vt:lpstr>Learning from the impact of individual identities on staff’s experiences during Covid-19:  Ethically implementing new styles of working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from the impact of individual identities on staff’s experiences during Covid-19 Moving toward ethically implementing new styles of working</dc:title>
  <dc:creator/>
  <cp:lastModifiedBy/>
  <cp:revision>1</cp:revision>
  <dcterms:created xsi:type="dcterms:W3CDTF">2022-08-09T09:44:48Z</dcterms:created>
  <dcterms:modified xsi:type="dcterms:W3CDTF">2022-08-09T09:48:00Z</dcterms:modified>
</cp:coreProperties>
</file>