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05" r:id="rId1"/>
  </p:sldMasterIdLst>
  <p:notesMasterIdLst>
    <p:notesMasterId r:id="rId17"/>
  </p:notesMasterIdLst>
  <p:handoutMasterIdLst>
    <p:handoutMasterId r:id="rId18"/>
  </p:handoutMasterIdLst>
  <p:sldIdLst>
    <p:sldId id="286" r:id="rId2"/>
    <p:sldId id="417" r:id="rId3"/>
    <p:sldId id="424" r:id="rId4"/>
    <p:sldId id="432" r:id="rId5"/>
    <p:sldId id="416" r:id="rId6"/>
    <p:sldId id="433" r:id="rId7"/>
    <p:sldId id="446" r:id="rId8"/>
    <p:sldId id="413" r:id="rId9"/>
    <p:sldId id="441" r:id="rId10"/>
    <p:sldId id="442" r:id="rId11"/>
    <p:sldId id="418" r:id="rId12"/>
    <p:sldId id="439" r:id="rId13"/>
    <p:sldId id="423" r:id="rId14"/>
    <p:sldId id="445" r:id="rId15"/>
    <p:sldId id="404" r:id="rId16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lance" id="{705054ED-DB56-FA4C-BB16-D35BDEFFF4C1}">
          <p14:sldIdLst>
            <p14:sldId id="286"/>
            <p14:sldId id="417"/>
            <p14:sldId id="424"/>
            <p14:sldId id="432"/>
            <p14:sldId id="416"/>
            <p14:sldId id="433"/>
            <p14:sldId id="446"/>
            <p14:sldId id="413"/>
            <p14:sldId id="441"/>
            <p14:sldId id="442"/>
            <p14:sldId id="418"/>
            <p14:sldId id="439"/>
            <p14:sldId id="423"/>
            <p14:sldId id="445"/>
            <p14:sldId id="4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92240"/>
    <a:srgbClr val="F8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F382C-353D-44D9-AEDC-43B275A8B77D}" v="332" dt="2022-06-05T22:15:14.673"/>
    <p1510:client id="{12B70B57-F7C9-411C-B82B-024FD2B1BD42}" v="235" dt="2022-05-31T08:56:42.554"/>
    <p1510:client id="{1FADC2FA-56BA-473E-A8F8-2693AA436143}" v="463" dt="2022-06-01T09:34:21.583"/>
    <p1510:client id="{25AF173A-5E17-02AA-5AEB-70DB344EC65D}" v="641" dt="2022-05-30T18:29:02.233"/>
    <p1510:client id="{51F0F6F6-BF34-4C58-81D6-409E4F3D7641}" v="58" dt="2022-05-30T14:08:22.745"/>
    <p1510:client id="{6AB465F7-88B5-4EBF-9BDE-8FA5533CF09E}" v="363" dt="2022-06-05T23:45:53.024"/>
    <p1510:client id="{77E6C038-BE6A-BFBF-0D5F-95415421607D}" v="31" dt="2022-05-30T18:34:18.350"/>
    <p1510:client id="{8FE75DE0-A45D-4888-B530-6D6029F52971}" v="305" dt="2022-06-06T08:04:30.293"/>
    <p1510:client id="{947A5FD9-4F87-498E-AA5B-4578EBBFE383}" v="60" dt="2022-05-31T08:59:38.837"/>
    <p1510:client id="{971A18F7-4D8B-47E4-972C-E51F4784C36A}" v="25" dt="2022-06-06T00:39:13.986"/>
    <p1510:client id="{DA1C17E6-BC8A-40B3-86C9-9EEC7FC7EC32}" v="328" dt="2022-06-06T00:36:00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3"/>
    <p:restoredTop sz="96327"/>
  </p:normalViewPr>
  <p:slideViewPr>
    <p:cSldViewPr snapToGrid="0" snapToObjects="1">
      <p:cViewPr varScale="1">
        <p:scale>
          <a:sx n="122" d="100"/>
          <a:sy n="122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534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A641A-FC50-3840-A830-42D90553FE8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96355-3DDC-9949-861F-AD0908BFC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843520" y="1"/>
            <a:ext cx="434848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5570220" cy="138738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5570220" cy="405073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5082EFB-1114-FE47-B838-2915F2B9B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3520" y="3444241"/>
            <a:ext cx="4348481" cy="341375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1092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8593373" y="1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8593373" y="2289977"/>
            <a:ext cx="3598627" cy="228997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593373" y="4573989"/>
            <a:ext cx="3598627" cy="228401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5D61D25-2C22-8E45-A9B3-AAB911B76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6129020" cy="1459697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712658E-CB5A-AF48-A644-353403DB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6129020" cy="42618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645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1" y="156173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22839" y="1561736"/>
            <a:ext cx="2385785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778777" y="1561736"/>
            <a:ext cx="4841723" cy="312783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67AA0B1-6033-2F4D-A765-7D17EAA02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64931"/>
            <a:ext cx="9753600" cy="726990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59E27A-E0B3-884A-B625-74AD7AB9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859381"/>
            <a:ext cx="9753600" cy="17866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1607819"/>
            <a:ext cx="9753600" cy="481105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662482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62432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0269"/>
            <a:ext cx="6414052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3667761"/>
            <a:ext cx="4229100" cy="29782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207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62432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7763118-0811-A045-907D-A37A39B47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249" y="664745"/>
            <a:ext cx="4560751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C4E96E-0DBC-9741-978E-351DF7CF4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249" y="2526750"/>
            <a:ext cx="4560751" cy="367085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235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56768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5206448" y="990269"/>
            <a:ext cx="6414052" cy="2438731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443B03-7CB5-694C-A06A-B8D051D07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0" y="3667761"/>
            <a:ext cx="4508500" cy="29782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05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6531429" y="664745"/>
            <a:ext cx="5089071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53C0E3-CA06-FF4E-9268-38C763A24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9" y="2526750"/>
            <a:ext cx="5089071" cy="36708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3987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112014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371547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A2D389-5092-B541-B85C-948DD9C9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480" y="3715470"/>
            <a:ext cx="5240020" cy="293057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806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866900" y="3429000"/>
            <a:ext cx="10325101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91324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4CFFCC-3559-F84D-A042-1BAFB259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480" y="691325"/>
            <a:ext cx="5240020" cy="22855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666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" name="Номер слайда 21"/>
          <p:cNvSpPr txBox="1">
            <a:spLocks/>
          </p:cNvSpPr>
          <p:nvPr userDrawn="1"/>
        </p:nvSpPr>
        <p:spPr>
          <a:xfrm>
            <a:off x="388273" y="65712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30" rtl="0" eaLnBrk="1" latinLnBrk="0" hangingPunct="1">
              <a:defRPr sz="1000" b="0" i="0" kern="1200">
                <a:solidFill>
                  <a:schemeClr val="tx1">
                    <a:alpha val="70000"/>
                  </a:schemeClr>
                </a:solidFill>
                <a:latin typeface="Montserrat Medium" charset="0"/>
                <a:ea typeface="Montserrat Medium" charset="0"/>
                <a:cs typeface="Montserrat Medium" charset="0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899" y="4246128"/>
            <a:ext cx="8046357" cy="243873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910E763-4396-F74C-8903-82D9802B2D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9701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94BA5C2-38F4-E14F-AA9C-C3DFC99975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92502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A9FCD912-C26A-6644-A093-938CD0712E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43700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B2E5B3A-B4B2-BD4F-AB85-BFF95E3A2A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394898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C35ADD1-35FD-C44E-BAE2-21F1D63D4DE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046096" y="190862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A064768-5B8B-5740-B764-CCD1215AD7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66900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8ACE225-1838-3544-957D-AACCA7BE3A1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79701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D0641E4-640F-8D4E-8C69-BFEE014364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92502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DBFC0DE-039B-2F4E-BFBC-2E3DA036434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743700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25EA1B11-E5B8-9149-BBE6-13ADFB08F8B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394898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ECDDA7D5-E29D-2F4F-9BBE-E4BC874FC1D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46096" y="296526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D39CEE3D-7E7A-494C-B8D1-6A561A1F8C6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6900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2F2FBF1-42C4-084B-9B8F-8A6BB412FDF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479701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99001851-0A29-5945-8461-09C32A1DF56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092502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DC1D8B20-1A51-9C4A-ABDD-DD48B5D1C27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43700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5AA24CC2-0B66-B34D-A228-6AE40A8DE75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94898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5FA8BDB8-5757-C142-AC90-BC8AD95844D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046096" y="402190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65AA2FDC-1BAC-F24E-85E0-00EBEC7473C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866900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72982FDD-C863-2C47-A976-BFBF4777637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701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1D2AA8B1-2C53-7940-A97F-72E577896EC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092502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B695AF4D-D6DC-0944-98EC-F2C964A6D13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743700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002E033C-4E61-6B4F-B553-C83E76F94D8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94898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50A9437-CEAD-0741-8012-DFC58613492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046096" y="5078547"/>
            <a:ext cx="1425919" cy="91585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611979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86690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F1E9CA4-55FC-8A40-824F-09EDA9DCB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107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B69879B-EE95-2340-855D-A9E3FF45B3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6690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81755F83-CEE1-CA4F-9CB2-AD8AF9461F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6690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34924851-6C37-C84F-A630-EA87C879C7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9674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1591A003-2C51-8747-8121-A00901B695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2658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5FC3E9F-0D6F-1A4B-9B98-7EEBF5AEAD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56420" y="163896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CEC3CD0E-BFD8-D741-B22E-22F2F41C4F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74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0460D3CE-95FD-684A-91A1-6CCB6968556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2658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B8B8D087-5B4B-8141-8DB9-81770800BD1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56420" y="332552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BB5C1B6D-1803-8645-8E13-7DE2A58DE4D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9674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285C2B50-7632-3747-84F1-900493205C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2658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B105B2B0-0C44-D34D-837F-9F695FD218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56420" y="5012086"/>
            <a:ext cx="2367114" cy="152037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240515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0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5244737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8622575" y="1634553"/>
            <a:ext cx="2997925" cy="299792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745"/>
            <a:ext cx="9753600" cy="757655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F39EDD-56E0-DB41-A5F7-71248102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844631"/>
            <a:ext cx="9753600" cy="180141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43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7086600" y="0"/>
            <a:ext cx="51054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1181100"/>
            <a:ext cx="1406070" cy="1406070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448707" y="762906"/>
            <a:ext cx="2242457" cy="2242457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47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0"/>
            <a:ext cx="112014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060350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745"/>
            <a:ext cx="751078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8669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9433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01980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8096251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10172700" y="4838700"/>
            <a:ext cx="2019300" cy="20193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54585"/>
            <a:ext cx="593598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8669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9433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01980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8096251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0172700" y="2770416"/>
            <a:ext cx="2019300" cy="40875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2618190"/>
            <a:ext cx="474726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996124"/>
            <a:ext cx="4229100" cy="162161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71005"/>
            <a:ext cx="9753600" cy="745212"/>
          </a:xfrm>
        </p:spPr>
        <p:txBody>
          <a:bodyPr>
            <a:noAutofit/>
          </a:bodyPr>
          <a:lstStyle>
            <a:lvl1pPr algn="l"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7C995C6-BBB5-3B4F-9763-5F55B3916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661159"/>
            <a:ext cx="9753600" cy="47577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1181100"/>
            <a:ext cx="69723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3927944"/>
            <a:ext cx="11201400" cy="293005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4986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4055602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4055602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4055602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41411"/>
            <a:ext cx="9753600" cy="810810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1493520"/>
            <a:ext cx="9753600" cy="2286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66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990600" y="1349951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38977" y="1349951"/>
            <a:ext cx="3748377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87355" y="1349951"/>
            <a:ext cx="3704646" cy="279886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441411"/>
            <a:ext cx="9753600" cy="81081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4500542"/>
            <a:ext cx="9753600" cy="205041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44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843520" y="0"/>
            <a:ext cx="4348481" cy="685446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 hasCustomPrompt="1"/>
          </p:nvPr>
        </p:nvSpPr>
        <p:spPr>
          <a:xfrm>
            <a:off x="1866900" y="664930"/>
            <a:ext cx="5570220" cy="1387389"/>
          </a:xfrm>
        </p:spPr>
        <p:txBody>
          <a:bodyPr/>
          <a:lstStyle>
            <a:lvl1pPr>
              <a:defRPr sz="36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294FF8-6963-C348-83CE-28D3491B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900" y="2157025"/>
            <a:ext cx="5570220" cy="405073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10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994934"/>
            <a:ext cx="9753600" cy="1487862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>
                    <a:alpha val="7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866900" y="2514600"/>
            <a:ext cx="9753600" cy="31104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8548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5E9AFA-5FE4-944B-BC1C-BFB852B88888}"/>
              </a:ext>
            </a:extLst>
          </p:cNvPr>
          <p:cNvSpPr txBox="1"/>
          <p:nvPr userDrawn="1"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200" spc="300" dirty="0">
                <a:latin typeface="Arial" panose="020B0604020202020204" pitchFamily="34" charset="0"/>
                <a:cs typeface="Arial" panose="020B0604020202020204" pitchFamily="34" charset="0"/>
              </a:rPr>
              <a:t>   THE UNIVERSITY OF STRATHCLYDE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35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73" r:id="rId8"/>
    <p:sldLayoutId id="2147484074" r:id="rId9"/>
    <p:sldLayoutId id="2147484076" r:id="rId10"/>
    <p:sldLayoutId id="2147484016" r:id="rId11"/>
    <p:sldLayoutId id="2147484048" r:id="rId12"/>
    <p:sldLayoutId id="2147484024" r:id="rId13"/>
    <p:sldLayoutId id="2147484078" r:id="rId14"/>
    <p:sldLayoutId id="2147484029" r:id="rId15"/>
    <p:sldLayoutId id="2147484075" r:id="rId16"/>
    <p:sldLayoutId id="2147484040" r:id="rId17"/>
    <p:sldLayoutId id="2147484030" r:id="rId18"/>
    <p:sldLayoutId id="2147484031" r:id="rId19"/>
    <p:sldLayoutId id="2147484032" r:id="rId20"/>
    <p:sldLayoutId id="2147484077" r:id="rId21"/>
    <p:sldLayoutId id="2147484036" r:id="rId22"/>
    <p:sldLayoutId id="2147484044" r:id="rId23"/>
    <p:sldLayoutId id="2147484045" r:id="rId24"/>
    <p:sldLayoutId id="2147484046" r:id="rId25"/>
    <p:sldLayoutId id="2147484049" r:id="rId26"/>
    <p:sldLayoutId id="2147484050" r:id="rId27"/>
  </p:sldLayoutIdLst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kern="1200" spc="-1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20000"/>
        </a:lnSpc>
        <a:spcBef>
          <a:spcPts val="1000"/>
        </a:spcBef>
        <a:buClr>
          <a:srgbClr val="002060"/>
        </a:buClr>
        <a:buFont typeface="Wingdings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20000"/>
        </a:lnSpc>
        <a:spcBef>
          <a:spcPts val="499"/>
        </a:spcBef>
        <a:buClr>
          <a:srgbClr val="002060"/>
        </a:buClr>
        <a:buFont typeface="Wingdings" pitchFamily="2" charset="2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8" pos="624" userDrawn="1">
          <p15:clr>
            <a:srgbClr val="F26B43"/>
          </p15:clr>
        </p15:guide>
        <p15:guide id="29" pos="7320" userDrawn="1">
          <p15:clr>
            <a:srgbClr val="F26B43"/>
          </p15:clr>
        </p15:guide>
        <p15:guide id="48" pos="1176" userDrawn="1">
          <p15:clr>
            <a:srgbClr val="F26B43"/>
          </p15:clr>
        </p15:guide>
        <p15:guide id="51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effield.ac.uk/polopoly_fs/1.511531!/file/Widening-Access-to-Postgraduate-Study-and-Fair-Access-to-the-Professions-f.pdf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narrow city street with cars parked on the side of a road&#10;&#10;Description automatically generated">
            <a:extLst>
              <a:ext uri="{FF2B5EF4-FFF2-40B4-BE49-F238E27FC236}">
                <a16:creationId xmlns:a16="http://schemas.microsoft.com/office/drawing/2014/main" id="{619D7341-5CAA-754C-9379-7814F0B5C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206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>
                    <a:alpha val="70000"/>
                  </a:schemeClr>
                </a:solidFill>
              </a:rPr>
              <a:pPr/>
              <a:t>1</a:t>
            </a:fld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86110" y="0"/>
            <a:ext cx="0" cy="685800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 txBox="1">
            <a:spLocks/>
          </p:cNvSpPr>
          <p:nvPr/>
        </p:nvSpPr>
        <p:spPr>
          <a:xfrm>
            <a:off x="2011864" y="1817649"/>
            <a:ext cx="7156871" cy="3221644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pc="0" dirty="0">
                <a:solidFill>
                  <a:schemeClr val="bg1"/>
                </a:solidFill>
              </a:rPr>
              <a:t>THE UNIVERSITY</a:t>
            </a:r>
          </a:p>
          <a:p>
            <a:r>
              <a:rPr lang="en-US" sz="6000" spc="0" dirty="0">
                <a:solidFill>
                  <a:schemeClr val="bg1"/>
                </a:solidFill>
              </a:rPr>
              <a:t>OF STRATHCLYDE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7621" y="5150296"/>
            <a:ext cx="5693627" cy="4355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www.strath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.ac.uk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26385C-432A-3144-9F69-E71B7958A415}"/>
              </a:ext>
            </a:extLst>
          </p:cNvPr>
          <p:cNvSpPr txBox="1"/>
          <p:nvPr/>
        </p:nvSpPr>
        <p:spPr>
          <a:xfrm rot="5400000">
            <a:off x="-2107580" y="2687443"/>
            <a:ext cx="5185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  <a:latin typeface="Montserrat" pitchFamily="2" charset="77"/>
              </a:rPr>
              <a:t>X</a:t>
            </a:r>
            <a:r>
              <a:rPr lang="en-US" sz="1200" spc="300" dirty="0"/>
              <a:t>  </a:t>
            </a:r>
            <a:r>
              <a:rPr lang="en-US" sz="1200" spc="300" dirty="0">
                <a:solidFill>
                  <a:schemeClr val="bg1"/>
                </a:solidFill>
              </a:rPr>
              <a:t> THE PLACE OF USEFUL LEARNING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781222-DB4E-4541-BEB5-CEB6BFF74A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581" y="511630"/>
            <a:ext cx="1865573" cy="134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02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5B6B3-94F9-2A0B-C506-13D0410208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C9C4D5-F2CF-263D-6CC5-42EEC539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13" y="348065"/>
            <a:ext cx="9755822" cy="1232682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Quick Wins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C9C49-3091-1652-0F90-7761C00CCD3A}"/>
              </a:ext>
            </a:extLst>
          </p:cNvPr>
          <p:cNvSpPr txBox="1"/>
          <p:nvPr/>
        </p:nvSpPr>
        <p:spPr>
          <a:xfrm>
            <a:off x="1122609" y="1212973"/>
            <a:ext cx="10464553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2800" b="1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What can universities do to widen access to postgraduate study?</a:t>
            </a:r>
          </a:p>
          <a:p>
            <a:pPr algn="just"/>
            <a:endParaRPr lang="en-GB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First Generation Society</a:t>
            </a:r>
          </a:p>
          <a:p>
            <a:pPr marL="342900" indent="-342900" algn="just">
              <a:buFont typeface="Arial"/>
              <a:buChar char="•"/>
            </a:pPr>
            <a:endParaRPr lang="en-GB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Better information on applying to postgrad - both online &amp; in person (e.g., sessions for UG students on applying for PG)</a:t>
            </a:r>
          </a:p>
          <a:p>
            <a:pPr marL="342900" indent="-342900" algn="just">
              <a:buFont typeface="Arial"/>
              <a:buChar char="•"/>
            </a:pPr>
            <a:endParaRPr lang="en-GB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Create a sense of community from early on, even for part-time and distance learners</a:t>
            </a:r>
          </a:p>
          <a:p>
            <a:pPr algn="just"/>
            <a:endParaRPr lang="en-GB" sz="2400" dirty="0">
              <a:solidFill>
                <a:srgbClr val="000000"/>
              </a:solidFill>
              <a:latin typeface="Calibri"/>
              <a:ea typeface="Source Sans Pro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Honesty (e.g., from course leaders, from current/past students)</a:t>
            </a:r>
          </a:p>
          <a:p>
            <a:pPr algn="just"/>
            <a:endParaRPr lang="en-GB" sz="2000" dirty="0">
              <a:solidFill>
                <a:srgbClr val="000000"/>
              </a:solidFill>
              <a:latin typeface="Calibri"/>
              <a:ea typeface="Source Sans Pro"/>
              <a:cs typeface="Calibri"/>
            </a:endParaRPr>
          </a:p>
          <a:p>
            <a:pPr algn="just"/>
            <a:r>
              <a:rPr lang="en-GB" sz="2800" b="1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This led us to apply for QAA Resilient Learning Community Funding.</a:t>
            </a:r>
          </a:p>
        </p:txBody>
      </p:sp>
    </p:spTree>
    <p:extLst>
      <p:ext uri="{BB962C8B-B14F-4D97-AF65-F5344CB8AC3E}">
        <p14:creationId xmlns:p14="http://schemas.microsoft.com/office/powerpoint/2010/main" val="87338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DCDB34-5F7E-D843-ABEC-32F0572A8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</p:spPr>
        <p:txBody>
          <a:bodyPr anchor="ctr">
            <a:normAutofit/>
          </a:bodyPr>
          <a:lstStyle/>
          <a:p>
            <a:pPr marL="0" marR="0" lvl="0" indent="0" defTabSz="91433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8D877B3-D348-4611-9BDB-C5374591D951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33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4AD7AB3-E8F2-1646-89DF-C64B2AFB635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3373" y="1"/>
            <a:ext cx="3598627" cy="2289976"/>
          </a:xfrm>
          <a:noFill/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B9F792B-A891-4A42-A5DE-62DAFEB80B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3373" y="2289977"/>
            <a:ext cx="3598627" cy="2289976"/>
          </a:xfrm>
          <a:prstGeom prst="rect">
            <a:avLst/>
          </a:prstGeom>
          <a:noFill/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5576869D-BF6A-B343-BCB3-0C8D6A1299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3373" y="4573989"/>
            <a:ext cx="3598627" cy="2284011"/>
          </a:xfr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E18E88C-B238-CB46-B5D8-76D5299E8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994" y="381396"/>
            <a:ext cx="6642926" cy="910348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Overview of Project </a:t>
            </a:r>
            <a:r>
              <a:rPr lang="en-US" b="1" dirty="0">
                <a:solidFill>
                  <a:srgbClr val="000000"/>
                </a:solidFill>
              </a:rPr>
              <a:t> </a:t>
            </a:r>
            <a:r>
              <a:rPr lang="en-US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DD85F6-A87E-8C40-BDA0-52F3997A7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5832" y="1049669"/>
            <a:ext cx="7162442" cy="5493344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Calibri"/>
                <a:cs typeface="Arial"/>
              </a:rPr>
              <a:t>Successfully achieved QAA Resilient Learning Community funding (</a:t>
            </a:r>
            <a:r>
              <a:rPr lang="en-GB" sz="2200" dirty="0" err="1">
                <a:solidFill>
                  <a:srgbClr val="000000"/>
                </a:solidFill>
                <a:latin typeface="Calibri"/>
                <a:cs typeface="Arial"/>
              </a:rPr>
              <a:t>HaSS</a:t>
            </a:r>
            <a:r>
              <a:rPr lang="en-GB" sz="2200" dirty="0">
                <a:solidFill>
                  <a:srgbClr val="000000"/>
                </a:solidFill>
                <a:latin typeface="Calibri"/>
                <a:cs typeface="Arial"/>
              </a:rPr>
              <a:t> Faculty, Widening Access and Careers)</a:t>
            </a:r>
            <a:endParaRPr lang="en-US" sz="22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GB" sz="2200" dirty="0">
                <a:solidFill>
                  <a:srgbClr val="000000"/>
                </a:solidFill>
                <a:latin typeface="Calibri"/>
                <a:cs typeface="Arial"/>
              </a:rPr>
              <a:t>Hired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a PGT student to support project</a:t>
            </a:r>
          </a:p>
          <a:p>
            <a:endParaRPr lang="en-GB" sz="2400" b="1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r>
              <a:rPr lang="en-GB" sz="2400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Outputs</a:t>
            </a:r>
            <a:endParaRPr lang="en-GB" sz="2400" dirty="0">
              <a:cs typeface="Arial"/>
            </a:endParaRPr>
          </a:p>
          <a:p>
            <a:r>
              <a:rPr lang="en-GB" sz="22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Collection of resources – academic and support service resources (from across UK)  </a:t>
            </a:r>
          </a:p>
          <a:p>
            <a:r>
              <a:rPr lang="en-GB" sz="22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Redevelopment of PGT pages </a:t>
            </a:r>
          </a:p>
          <a:p>
            <a:r>
              <a:rPr lang="en-GB" sz="22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Creation of PGT WA strategy with Associate Principal for Social Inclusion (targeted funding, employability activities, tailored Careers support, new online info)</a:t>
            </a:r>
            <a:endParaRPr lang="en-GB" sz="2200" dirty="0" err="1">
              <a:solidFill>
                <a:srgbClr val="000000"/>
              </a:solidFill>
              <a:latin typeface="Calibri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45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34C351-86CE-47B5-8ECA-46629BFC1C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8D877B3-D348-4611-9BDB-C5374591D951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25E53A-21F0-454F-807B-789FC166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141" y="260682"/>
            <a:ext cx="10456359" cy="1001321"/>
          </a:xfrm>
        </p:spPr>
        <p:txBody>
          <a:bodyPr vert="horz" lIns="0" tIns="192024" rIns="0" bIns="0" rtlCol="0" anchor="t" anchorCtr="0"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Ideas for Changes to PGT Webpages – draft versions only! </a:t>
            </a:r>
            <a:endParaRPr lang="en-US" dirty="0"/>
          </a:p>
        </p:txBody>
      </p:sp>
      <p:pic>
        <p:nvPicPr>
          <p:cNvPr id="10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E042951-6E7A-2922-899C-9C85E50BE4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11"/>
          <a:stretch/>
        </p:blipFill>
        <p:spPr>
          <a:xfrm>
            <a:off x="8190953" y="4327872"/>
            <a:ext cx="3947824" cy="2296217"/>
          </a:xfrm>
          <a:prstGeom prst="rect">
            <a:avLst/>
          </a:prstGeom>
        </p:spPr>
      </p:pic>
      <p:pic>
        <p:nvPicPr>
          <p:cNvPr id="11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4FDC324-BF24-B77C-3A3F-FBC340A223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0" b="7391"/>
          <a:stretch/>
        </p:blipFill>
        <p:spPr>
          <a:xfrm>
            <a:off x="1136547" y="1131445"/>
            <a:ext cx="3478633" cy="1759626"/>
          </a:xfrm>
          <a:prstGeom prst="rect">
            <a:avLst/>
          </a:prstGeom>
        </p:spPr>
      </p:pic>
      <p:pic>
        <p:nvPicPr>
          <p:cNvPr id="12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4ADF4230-8508-D982-1147-BDD6459429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437" y="2933996"/>
            <a:ext cx="3381153" cy="1179454"/>
          </a:xfrm>
          <a:prstGeom prst="rect">
            <a:avLst/>
          </a:prstGeom>
        </p:spPr>
      </p:pic>
      <p:pic>
        <p:nvPicPr>
          <p:cNvPr id="15" name="Picture 1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F3B99BD-5A0D-7184-A10C-BF4E64EBAA2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542" y="2256799"/>
            <a:ext cx="3768271" cy="267097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5C3F0D7-99DE-05A6-CCFA-5FE9FDBE13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533" y="5012890"/>
            <a:ext cx="2404534" cy="121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32983A-82B8-F442-89AA-737DB4CDAF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ECCF7-CD22-5F4D-8730-D985D04FA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640" y="310512"/>
            <a:ext cx="6134480" cy="934450"/>
          </a:xfrm>
        </p:spPr>
        <p:txBody>
          <a:bodyPr/>
          <a:lstStyle/>
          <a:p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Key Drivers Behind Project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689706-BD6C-9F46-AF97-911575B21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640" y="1249883"/>
            <a:ext cx="6273817" cy="5037706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GB" sz="26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University KPIs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  </a:t>
            </a:r>
            <a:br>
              <a:rPr lang="en-GB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j-ea"/>
                <a:cs typeface="+mj-cs"/>
              </a:rPr>
            </a:b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Recruitment tool </a:t>
            </a:r>
            <a:br>
              <a:rPr lang="en-GB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j-ea"/>
                <a:cs typeface="+mj-cs"/>
              </a:rPr>
            </a:b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Highlighting reality of PGT study </a:t>
            </a:r>
            <a:r>
              <a:rPr lang="en-GB" sz="26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 </a:t>
            </a:r>
            <a:br>
              <a:rPr lang="en-GB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j-ea"/>
                <a:cs typeface="+mj-cs"/>
              </a:rPr>
            </a:b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Showcase excellent support services that aren’t always utilised</a:t>
            </a:r>
            <a:r>
              <a:rPr lang="en-GB" sz="26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 (for example Careers Service)</a:t>
            </a:r>
            <a:br>
              <a:rPr lang="en-GB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j-ea"/>
                <a:cs typeface="+mj-cs"/>
              </a:rPr>
            </a:b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Increasing retention</a:t>
            </a:r>
            <a:endParaRPr lang="en-US" sz="2600" dirty="0">
              <a:solidFill>
                <a:srgbClr val="2B2B2B"/>
              </a:solidFill>
              <a:latin typeface="Arial" panose="020B0604020202020204"/>
              <a:ea typeface="+mj-ea"/>
              <a:cs typeface="Arial" panose="020B0604020202020204"/>
            </a:endParaRPr>
          </a:p>
          <a:p>
            <a:r>
              <a:rPr lang="en-GB" sz="26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Contribution to institutional PGT WA strategy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 </a:t>
            </a:r>
            <a:endParaRPr lang="en-US" sz="2600" dirty="0">
              <a:latin typeface="Arial"/>
              <a:cs typeface="Arial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BBD9533-B8AB-7945-930B-C5B25F5F11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50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1C686-6A50-F499-5304-F22967A7B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106909-6A27-03C3-36DE-A6E83BF58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400" y="206132"/>
            <a:ext cx="10452100" cy="1210085"/>
          </a:xfrm>
        </p:spPr>
        <p:txBody>
          <a:bodyPr/>
          <a:lstStyle/>
          <a:p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8779C-261D-408A-CFC2-FD56B9D32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166949"/>
            <a:ext cx="10522131" cy="5484919"/>
          </a:xfrm>
        </p:spPr>
        <p:txBody>
          <a:bodyPr vert="horz" lIns="0" tIns="45720" rIns="0" bIns="45720" rtlCol="0" anchor="t">
            <a:noAutofit/>
          </a:bodyPr>
          <a:lstStyle/>
          <a:p>
            <a:pPr marL="342900" indent="-342900">
              <a:buFont typeface="Arial" pitchFamily="2" charset="2"/>
              <a:buChar char="•"/>
            </a:pPr>
            <a:r>
              <a:rPr lang="en-GB" sz="1600" dirty="0">
                <a:latin typeface="Calibri"/>
                <a:ea typeface="+mn-lt"/>
                <a:cs typeface="+mn-lt"/>
              </a:rPr>
              <a:t>T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homas, L. and Quinn, J. (2007) </a:t>
            </a:r>
            <a:r>
              <a:rPr lang="en-GB" sz="1600" i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First Generation Entry to Higher Education: an International Study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. Buckingham: SRHE and Open University Press.</a:t>
            </a:r>
            <a:endParaRPr lang="en-GB" dirty="0">
              <a:solidFill>
                <a:srgbClr val="000000"/>
              </a:solidFill>
              <a:latin typeface="Calibri"/>
              <a:cs typeface="Arial" panose="020B0604020202020204"/>
            </a:endParaRPr>
          </a:p>
          <a:p>
            <a:pPr marL="342900" indent="-342900">
              <a:buFont typeface="Arial" pitchFamily="2" charset="2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Tobbell J., O’Donnell V. and Zammit M (2010), ‘Exploring Transition to Postgraduate Study: Shifting Identities in Interaction with Communities, Practice and Participation’,  </a:t>
            </a:r>
            <a:r>
              <a:rPr lang="en-GB" sz="1600" i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British Educational Research Journal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, 36 (2), 261-278 </a:t>
            </a:r>
          </a:p>
          <a:p>
            <a:pPr marL="342900" indent="-342900">
              <a:buFont typeface="Arial" pitchFamily="2" charset="2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Widening Access to Postgraduate Study and the Professions, HEFCE, 2014-2015 </a:t>
            </a:r>
            <a:r>
              <a:rPr lang="en-GB" sz="1600" dirty="0">
                <a:solidFill>
                  <a:srgbClr val="0070C0"/>
                </a:solidFill>
                <a:latin typeface="Calibri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https://www.sheffield.ac.uk/polopoly_fs/1.511531!/file/Widening-Access-to-Postgraduate-Study-and-Fair-Access-to-the-Professions-f.pdf</a:t>
            </a:r>
            <a:r>
              <a:rPr lang="en-GB" sz="1600" dirty="0">
                <a:solidFill>
                  <a:srgbClr val="0070C0"/>
                </a:solidFill>
                <a:latin typeface="Calibri"/>
                <a:ea typeface="+mn-lt"/>
                <a:cs typeface="+mn-lt"/>
              </a:rPr>
              <a:t> </a:t>
            </a:r>
            <a:endParaRPr lang="en-GB" sz="1600" dirty="0">
              <a:solidFill>
                <a:srgbClr val="0070C0"/>
              </a:solidFill>
              <a:latin typeface="Calibri"/>
              <a:cs typeface="Arial"/>
            </a:endParaRPr>
          </a:p>
          <a:p>
            <a:pPr marL="342900" indent="-342900">
              <a:buFont typeface="Arial,Sans-Serif" pitchFamily="2" charset="2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Wakeling, P. (2005). 'La noblesse d’état anglaise? Social class and progression to postgraduate study', </a:t>
            </a:r>
            <a:r>
              <a:rPr lang="en-GB" sz="1600" i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British Journal of Sociology of Education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, 26(4), 505–522.</a:t>
            </a:r>
            <a:endParaRPr lang="en-US" sz="1600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342900" indent="-342900">
              <a:buFont typeface="Arial,Sans-Serif" pitchFamily="2" charset="2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Wakeling, P. (2009). 'Are ethnic minorities underrepresented in UK postgraduate study?', </a:t>
            </a:r>
            <a:r>
              <a:rPr lang="en-GB" sz="1600" i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Higher Education Quarterly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, 63(1), 86–111.</a:t>
            </a:r>
            <a:endParaRPr lang="en-US" sz="1600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342900" indent="-342900">
              <a:buFont typeface="Arial" pitchFamily="2" charset="2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Wakeling, P., &amp; Hampden-Thompson, G. (2013). </a:t>
            </a:r>
            <a:r>
              <a:rPr lang="en-GB" sz="1600" i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Transition to Higher Degrees across the UK: An analysis of national, institutional and individual differences.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York: Higher Education Academy. </a:t>
            </a:r>
            <a:endParaRPr lang="en-US" sz="1600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342900" indent="-342900">
              <a:buFont typeface="Arial" pitchFamily="2" charset="2"/>
              <a:buChar char="•"/>
            </a:pPr>
            <a:r>
              <a:rPr lang="en-GB" sz="16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Wakeling, P., &amp; </a:t>
            </a:r>
            <a:r>
              <a:rPr lang="en-GB" sz="1600" dirty="0" err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Laurison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, D. (2017). 'Are postgraduate qualifications the ‘new frontier of social mobility’?', </a:t>
            </a:r>
            <a:r>
              <a:rPr lang="en-GB" sz="1600" i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British Journal of Sociology</a:t>
            </a:r>
            <a:r>
              <a:rPr lang="en-GB" sz="16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, 68(3), 533–555. </a:t>
            </a:r>
            <a:endParaRPr lang="en-US" sz="1600" dirty="0">
              <a:solidFill>
                <a:srgbClr val="000000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127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9E88C8-78BF-B546-BB17-09D0DF319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0" y="2585084"/>
            <a:ext cx="10126980" cy="20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A536AF-A138-CB4A-908C-B48336A0BB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C45B9-47A3-C340-B9F8-9E5EA1AC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54" y="3715470"/>
            <a:ext cx="5024846" cy="1621619"/>
          </a:xfrm>
        </p:spPr>
        <p:txBody>
          <a:bodyPr/>
          <a:lstStyle/>
          <a:p>
            <a:r>
              <a:rPr lang="en-GB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Facilitating Widening Access Students </a:t>
            </a:r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GB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ransition into </a:t>
            </a:r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en-GB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ostgraduate Studies</a:t>
            </a:r>
            <a:br>
              <a:rPr lang="en-GB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88AF04-C635-094C-929D-B59185826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Dr Manuela Williams</a:t>
            </a:r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 – Senior Teaching Fellow in History </a:t>
            </a:r>
            <a:endParaRPr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Nicola Sutherland</a:t>
            </a:r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  - Senior Careers and Employability Consultant </a:t>
            </a:r>
            <a:endParaRPr lang="en-GB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318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Tx/>
              <a:buFont typeface="Wingdings" pitchFamily="2" charset="2"/>
              <a:buNone/>
              <a:tabLst/>
              <a:defRPr/>
            </a:pPr>
            <a:endParaRPr 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8A8E8EE-3A5B-454D-95D9-A33D089369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0"/>
            <a:ext cx="1120140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4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9F18A1-B799-914B-A2B0-B48C34640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FB6C18-785B-234B-902E-5AEFBB0A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Session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9E6503-5FEC-2C4D-83E3-30B06E697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179" y="1669501"/>
            <a:ext cx="5184321" cy="4528099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Calibri"/>
                <a:cs typeface="Calibri"/>
              </a:rPr>
              <a:t>What do we know about Widening Access students' transition into PGT studies? The wider research context that has influenced our work</a:t>
            </a:r>
            <a:endParaRPr lang="en-US" sz="1800" dirty="0">
              <a:latin typeface="Calibri"/>
              <a:cs typeface="Calibri"/>
            </a:endParaRPr>
          </a:p>
          <a:p>
            <a:endParaRPr lang="en-GB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GB" sz="1800" dirty="0">
                <a:solidFill>
                  <a:srgbClr val="000000"/>
                </a:solidFill>
                <a:latin typeface="Calibri"/>
                <a:cs typeface="Calibri"/>
              </a:rPr>
              <a:t>Exploration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of findings of our research on </a:t>
            </a:r>
            <a:r>
              <a:rPr lang="en-GB" sz="1800" dirty="0">
                <a:solidFill>
                  <a:srgbClr val="000000"/>
                </a:solidFill>
                <a:latin typeface="Calibri"/>
                <a:cs typeface="Calibri"/>
              </a:rPr>
              <a:t>Widening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</a:t>
            </a:r>
            <a:r>
              <a:rPr lang="en-GB" sz="1800" dirty="0">
                <a:solidFill>
                  <a:srgbClr val="000000"/>
                </a:solidFill>
                <a:latin typeface="Calibri"/>
                <a:cs typeface="Calibri"/>
              </a:rPr>
              <a:t>Access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students’ transition into postgraduate studies conducted in </a:t>
            </a:r>
            <a:r>
              <a:rPr lang="en-GB" sz="1800" dirty="0">
                <a:solidFill>
                  <a:srgbClr val="000000"/>
                </a:solidFill>
                <a:latin typeface="Calibri"/>
                <a:cs typeface="Calibri"/>
              </a:rPr>
              <a:t>2015 and 2019</a:t>
            </a:r>
            <a:endParaRPr lang="en-GB" sz="1800">
              <a:latin typeface="Calibri"/>
              <a:cs typeface="Calibri"/>
            </a:endParaRPr>
          </a:p>
          <a:p>
            <a:endParaRPr lang="en-GB" sz="18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GB" sz="1800" dirty="0">
                <a:solidFill>
                  <a:srgbClr val="000000"/>
                </a:solidFill>
                <a:latin typeface="Calibri"/>
                <a:cs typeface="Calibri"/>
              </a:rPr>
              <a:t>Overview of application of 2019 findings -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creation of a set of online resources designed to support </a:t>
            </a:r>
            <a:r>
              <a:rPr lang="en-GB" sz="1800" dirty="0">
                <a:solidFill>
                  <a:srgbClr val="000000"/>
                </a:solidFill>
                <a:latin typeface="Calibri"/>
                <a:cs typeface="Calibri"/>
              </a:rPr>
              <a:t>future PGT 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students’ choices and enhance their </a:t>
            </a:r>
            <a:r>
              <a:rPr lang="en-GB" sz="1800" dirty="0">
                <a:solidFill>
                  <a:srgbClr val="000000"/>
                </a:solidFill>
                <a:latin typeface="Calibri"/>
                <a:cs typeface="Calibri"/>
              </a:rPr>
              <a:t>experience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03CD863-C71C-7F41-BB7E-C624C447A2B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8271A1-3217-4002-B0B7-A56D930C6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3975B2-F1C9-4C40-89B9-8A94902B1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525" y="440817"/>
            <a:ext cx="10340975" cy="975400"/>
          </a:xfrm>
        </p:spPr>
        <p:txBody>
          <a:bodyPr/>
          <a:lstStyle/>
          <a:p>
            <a:r>
              <a:rPr lang="en-GB" sz="36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Research on PGT </a:t>
            </a:r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50EAD-D250-4F5D-31C9-2B46D6C5B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776" y="1470659"/>
            <a:ext cx="10372724" cy="4940280"/>
          </a:xfrm>
        </p:spPr>
        <p:txBody>
          <a:bodyPr vert="horz" lIns="0" tIns="45720" rIns="0" bIns="45720" rtlCol="0" anchor="t">
            <a:noAutofit/>
          </a:bodyPr>
          <a:lstStyle/>
          <a:p>
            <a:pPr marL="342900" indent="-342900">
              <a:buFont typeface="Arial" pitchFamily="2" charset="2"/>
              <a:buChar char="•"/>
            </a:pPr>
            <a:r>
              <a:rPr lang="en-GB" sz="2200" dirty="0">
                <a:solidFill>
                  <a:srgbClr val="000000"/>
                </a:solidFill>
                <a:latin typeface="Calibri"/>
                <a:cs typeface="Arial"/>
              </a:rPr>
              <a:t>WA students' transition into postgraduate studies is a growing area </a:t>
            </a:r>
            <a:endParaRPr lang="en-US" sz="2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Arial" pitchFamily="2" charset="2"/>
              <a:buChar char="•"/>
            </a:pPr>
            <a:r>
              <a:rPr lang="en-GB" sz="22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Wakeling (2005), (2009), Wakeling and Hampden-Thompson (2013) - Differences in progression to higher degrees by social class, gender and ethnicity</a:t>
            </a:r>
          </a:p>
          <a:p>
            <a:pPr marL="342900" indent="-342900">
              <a:buFont typeface="Arial" pitchFamily="2" charset="2"/>
              <a:buChar char="•"/>
            </a:pPr>
            <a:r>
              <a:rPr lang="en-GB" sz="2200" dirty="0">
                <a:solidFill>
                  <a:srgbClr val="000000"/>
                </a:solidFill>
                <a:latin typeface="Calibri"/>
                <a:cs typeface="Arial"/>
              </a:rPr>
              <a:t>2014-2015 </a:t>
            </a:r>
            <a:r>
              <a:rPr lang="en-GB" sz="22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'Widening Access to Postgraduate Study and Fair Access to the Professions' - HEFCE funded project – six Russell Group universities – Financial; Academic Innovation; Information, Advice and Guidance; Understanding Students</a:t>
            </a:r>
            <a:endParaRPr lang="en-GB" sz="2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Arial" pitchFamily="2" charset="2"/>
              <a:buChar char="•"/>
            </a:pPr>
            <a:r>
              <a:rPr lang="en-GB" sz="2200" dirty="0">
                <a:solidFill>
                  <a:srgbClr val="000000"/>
                </a:solidFill>
                <a:latin typeface="Calibri"/>
                <a:cs typeface="Arial"/>
              </a:rPr>
              <a:t>Importance of signposting information and resources and creating clear scholarship schemes</a:t>
            </a:r>
          </a:p>
          <a:p>
            <a:pPr marL="342900" indent="-342900">
              <a:buFont typeface="Arial" pitchFamily="2" charset="2"/>
              <a:buChar char="•"/>
            </a:pPr>
            <a:r>
              <a:rPr lang="en-GB" sz="2200" dirty="0">
                <a:solidFill>
                  <a:srgbClr val="000000"/>
                </a:solidFill>
                <a:latin typeface="Calibri"/>
                <a:cs typeface="Arial"/>
              </a:rPr>
              <a:t>Wakeling and </a:t>
            </a:r>
            <a:r>
              <a:rPr lang="en-GB" sz="2200" dirty="0" err="1">
                <a:solidFill>
                  <a:srgbClr val="000000"/>
                </a:solidFill>
                <a:latin typeface="Calibri"/>
                <a:cs typeface="Arial"/>
              </a:rPr>
              <a:t>Laurison</a:t>
            </a:r>
            <a:r>
              <a:rPr lang="en-GB" sz="2200" dirty="0">
                <a:solidFill>
                  <a:srgbClr val="000000"/>
                </a:solidFill>
                <a:latin typeface="Calibri"/>
                <a:cs typeface="Arial"/>
              </a:rPr>
              <a:t> (2017) - investigation into the relationship between social origins, postgraduate attainments and occupational outcomes</a:t>
            </a:r>
          </a:p>
          <a:p>
            <a:pPr marL="342900" indent="-342900">
              <a:buFont typeface="Arial" pitchFamily="2" charset="2"/>
              <a:buChar char="•"/>
            </a:pPr>
            <a:endParaRPr lang="en-GB" sz="2000" dirty="0">
              <a:cs typeface="Arial"/>
            </a:endParaRPr>
          </a:p>
          <a:p>
            <a:endParaRPr lang="en-GB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99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A6FD08-FBAD-3D41-AB35-AF5262D4D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8D877B3-D348-4611-9BDB-C5374591D951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9B6A2A5B-5160-9ADB-53F1-B1929361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381" y="422025"/>
            <a:ext cx="10378740" cy="2634694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Also important to our research - negotiating identities</a:t>
            </a:r>
            <a:b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GB" sz="2400" dirty="0">
                <a:solidFill>
                  <a:srgbClr val="000000"/>
                </a:solidFill>
                <a:latin typeface="Calibri"/>
                <a:cs typeface="Arial"/>
              </a:rPr>
              <a:t>Tobbell J., O’Donnell V. and Zammit M (2010)</a:t>
            </a:r>
            <a:br>
              <a:rPr lang="en-GB" sz="2400" dirty="0">
                <a:solidFill>
                  <a:srgbClr val="000000"/>
                </a:solidFill>
                <a:latin typeface="Calibri"/>
                <a:cs typeface="Arial"/>
              </a:rPr>
            </a:br>
            <a:br>
              <a:rPr lang="en-GB" sz="2400" dirty="0">
                <a:solidFill>
                  <a:srgbClr val="000000"/>
                </a:solidFill>
                <a:latin typeface="Calibri"/>
                <a:cs typeface="Arial"/>
              </a:rPr>
            </a:br>
            <a:r>
              <a:rPr lang="en-GB" sz="2400" dirty="0">
                <a:solidFill>
                  <a:srgbClr val="000000"/>
                </a:solidFill>
                <a:latin typeface="Calibri"/>
                <a:cs typeface="Arial"/>
              </a:rPr>
              <a:t>Shifting identities during transition to different levels of education as a result of interaction between students' personal experiences, learning and academic environment</a:t>
            </a:r>
            <a:br>
              <a:rPr lang="en-GB" sz="2400" dirty="0">
                <a:solidFill>
                  <a:srgbClr val="000000"/>
                </a:solidFill>
                <a:latin typeface="Calibri"/>
                <a:cs typeface="Arial"/>
              </a:rPr>
            </a:br>
            <a:br>
              <a:rPr lang="en-GB" sz="2400" dirty="0">
                <a:solidFill>
                  <a:srgbClr val="000000"/>
                </a:solidFill>
                <a:latin typeface="Calibri"/>
                <a:cs typeface="Arial"/>
              </a:rPr>
            </a:br>
            <a:r>
              <a:rPr lang="en-GB" sz="2400" dirty="0">
                <a:solidFill>
                  <a:srgbClr val="000000"/>
                </a:solidFill>
                <a:latin typeface="Calibri"/>
                <a:cs typeface="Arial"/>
              </a:rPr>
              <a:t>This is particularly relevant to WA students</a:t>
            </a:r>
            <a:br>
              <a:rPr lang="en-US" sz="2400" dirty="0">
                <a:solidFill>
                  <a:srgbClr val="000000"/>
                </a:solidFill>
                <a:latin typeface="Calibri"/>
              </a:rPr>
            </a:br>
            <a:br>
              <a:rPr lang="en-US" dirty="0">
                <a:latin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91589A1-C0D9-AA43-8896-03DC5AB99B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" y="3433312"/>
            <a:ext cx="11201400" cy="2930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451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AFED99-0673-4057-B268-ED2C406C2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67B2DB-2628-4C5B-8D40-DAC1BED37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522" y="374711"/>
            <a:ext cx="9300754" cy="803139"/>
          </a:xfrm>
        </p:spPr>
        <p:txBody>
          <a:bodyPr/>
          <a:lstStyle/>
          <a:p>
            <a:r>
              <a:rPr lang="en-GB" b="1" dirty="0">
                <a:solidFill>
                  <a:srgbClr val="000000"/>
                </a:solidFill>
                <a:latin typeface="Calibri"/>
                <a:cs typeface="Calibri"/>
              </a:rPr>
              <a:t>Our Research - 2015 </a:t>
            </a:r>
            <a:endParaRPr lang="en-GB" b="1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895029-E66D-43F2-A29A-0C8BF15C7CAB}"/>
              </a:ext>
            </a:extLst>
          </p:cNvPr>
          <p:cNvSpPr txBox="1"/>
          <p:nvPr/>
        </p:nvSpPr>
        <p:spPr>
          <a:xfrm>
            <a:off x="1389516" y="1471839"/>
            <a:ext cx="9017227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+mj-ea"/>
                <a:cs typeface="Calibri"/>
              </a:rPr>
              <a:t>2015-2016 'Widening Access students transition through university' - funded by QAA Transition Enhancement theme – we employed 2 UG interns</a:t>
            </a:r>
            <a:endParaRPr lang="en-US" sz="2400">
              <a:latin typeface="Calibri"/>
              <a:ea typeface="+mj-ea"/>
              <a:cs typeface="Calibri"/>
            </a:endParaRPr>
          </a:p>
          <a:p>
            <a:endParaRPr lang="en-GB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  <a:t>Focussed on History UG students</a:t>
            </a:r>
          </a:p>
          <a:p>
            <a:endParaRPr lang="en-GB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/>
                <a:cs typeface="Calibri"/>
              </a:rPr>
              <a:t>Key findings: </a:t>
            </a:r>
          </a:p>
          <a:p>
            <a:pPr marL="913765" lvl="1" indent="-45720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  <a:latin typeface="Calibri"/>
                <a:cs typeface="Calibri"/>
              </a:rPr>
              <a:t>need for more information and better access to student services; </a:t>
            </a:r>
            <a:endParaRPr lang="en-GB" sz="2200">
              <a:solidFill>
                <a:srgbClr val="2B2B2B"/>
              </a:solidFill>
              <a:latin typeface="Arial"/>
              <a:cs typeface="Arial"/>
            </a:endParaRPr>
          </a:p>
          <a:p>
            <a:pPr marL="913765" lvl="1" indent="-45720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  <a:latin typeface="Calibri"/>
                <a:cs typeface="Calibri"/>
              </a:rPr>
              <a:t>lack of confidence in academic skills; </a:t>
            </a:r>
            <a:endParaRPr lang="en-GB" sz="2200">
              <a:solidFill>
                <a:srgbClr val="2B2B2B"/>
              </a:solidFill>
              <a:latin typeface="Arial" panose="020B0604020202020204"/>
              <a:cs typeface="Arial"/>
            </a:endParaRPr>
          </a:p>
          <a:p>
            <a:pPr marL="913765" lvl="1" indent="-45720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  <a:latin typeface="Calibri"/>
                <a:cs typeface="Calibri"/>
              </a:rPr>
              <a:t>limited opportunities for work experience and international studies; </a:t>
            </a:r>
            <a:endParaRPr lang="en-GB" sz="2200">
              <a:solidFill>
                <a:srgbClr val="2B2B2B"/>
              </a:solidFill>
              <a:latin typeface="Arial" panose="020B0604020202020204"/>
              <a:cs typeface="Arial"/>
            </a:endParaRPr>
          </a:p>
          <a:p>
            <a:pPr marL="913765" lvl="1" indent="-457200">
              <a:buFont typeface="Arial"/>
              <a:buChar char="•"/>
            </a:pPr>
            <a:r>
              <a:rPr lang="en-GB" sz="2200" dirty="0">
                <a:solidFill>
                  <a:srgbClr val="000000"/>
                </a:solidFill>
                <a:latin typeface="Calibri"/>
                <a:cs typeface="Calibri"/>
              </a:rPr>
              <a:t>limited engagement with Careers Service and notion of employability</a:t>
            </a:r>
            <a:endParaRPr lang="en-GB" sz="2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58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2D671-5ED8-1E9F-EC86-3495AFDB1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EC0710-5F4E-E374-C8EB-119C9816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7" y="393193"/>
            <a:ext cx="10285413" cy="1023024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alibri"/>
                <a:ea typeface="+mj-lt"/>
                <a:cs typeface="+mj-lt"/>
              </a:rPr>
              <a:t>Our Research – 2019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0FDD9-7FB0-4620-BDB0-10C3CCE6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713" y="1359534"/>
            <a:ext cx="10364787" cy="5051405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Faculty of Humanities and Social Sciences (</a:t>
            </a:r>
            <a:r>
              <a:rPr lang="en-GB" sz="2000" dirty="0" err="1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HaSS</a:t>
            </a:r>
            <a:r>
              <a:rPr lang="en-GB" sz="20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) funded project – Widening Access students transition into postgraduate studies. One researcher for six months. Survey, interviews and 1 focus group.</a:t>
            </a:r>
            <a:endParaRPr lang="en-US" sz="2000" dirty="0">
              <a:solidFill>
                <a:srgbClr val="000000"/>
              </a:solidFill>
              <a:latin typeface="Arial" panose="020B0604020202020204"/>
              <a:ea typeface="+mn-lt"/>
              <a:cs typeface="Arial" panose="020B0604020202020204"/>
            </a:endParaRPr>
          </a:p>
          <a:p>
            <a:endParaRPr lang="en-GB" sz="2000" dirty="0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r>
              <a:rPr lang="en-GB" sz="20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107 students took part in the survey, with an average age of 32; 66% were female, 34% were male; 6% were BAME, 33% identified themselves as LGBTQ+; 2% had experienced care, 11% were estranged, 15% were from low progression schools, 60% were first generation to attend university and 74% were first generation to progress into PG studies.</a:t>
            </a:r>
            <a:br>
              <a:rPr lang="en-GB" sz="20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</a:br>
            <a:endParaRPr lang="en-GB" sz="2000" dirty="0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r>
              <a:rPr lang="en-GB" sz="2000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22 one-to-one interviews and 1 focus group also took place. Of the participants, 46% were female and 56% male, and with an average age of 34; 15% were BAME and 6% had experienced care; 12% were estranged, 54% were first generation to attend university</a:t>
            </a:r>
            <a:endParaRPr lang="en-GB" sz="20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GB" sz="2400" dirty="0">
              <a:latin typeface="Calibri"/>
              <a:ea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570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EF0E8E-9A33-664E-8E51-3232384911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5873" y="6418877"/>
            <a:ext cx="513735" cy="227164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8D877B3-D348-4611-9BDB-C5374591D951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9" name="Picture Placeholder 8" descr="A large brick building&#10;&#10;Description automatically generated">
            <a:extLst>
              <a:ext uri="{FF2B5EF4-FFF2-40B4-BE49-F238E27FC236}">
                <a16:creationId xmlns:a16="http://schemas.microsoft.com/office/drawing/2014/main" id="{A258870E-1C56-0242-B78C-3147438906D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6637" y="4454803"/>
            <a:ext cx="2457437" cy="2184223"/>
          </a:xfrm>
          <a:prstGeom prst="ellipse">
            <a:avLst/>
          </a:prstGeom>
          <a:noFill/>
        </p:spPr>
      </p:pic>
      <p:pic>
        <p:nvPicPr>
          <p:cNvPr id="8" name="Picture Placeholder 7" descr="A person sitting in a room&#10;&#10;Description automatically generated">
            <a:extLst>
              <a:ext uri="{FF2B5EF4-FFF2-40B4-BE49-F238E27FC236}">
                <a16:creationId xmlns:a16="http://schemas.microsoft.com/office/drawing/2014/main" id="{B99DD4C5-D17B-264B-AABA-447B727DF32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1591" y="4456096"/>
            <a:ext cx="2377693" cy="2285738"/>
          </a:xfrm>
          <a:prstGeom prst="ellipse">
            <a:avLst/>
          </a:prstGeom>
          <a:noFill/>
        </p:spPr>
      </p:pic>
      <p:pic>
        <p:nvPicPr>
          <p:cNvPr id="10" name="Picture Placeholder 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860907D8-773E-394B-ABF3-738EC293916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7760" y="4452501"/>
            <a:ext cx="2315670" cy="2241436"/>
          </a:xfrm>
          <a:prstGeom prst="ellipse">
            <a:avLst/>
          </a:prstGeom>
          <a:noFill/>
        </p:spPr>
      </p:pic>
      <p:sp>
        <p:nvSpPr>
          <p:cNvPr id="15" name="Title 5">
            <a:extLst>
              <a:ext uri="{FF2B5EF4-FFF2-40B4-BE49-F238E27FC236}">
                <a16:creationId xmlns:a16="http://schemas.microsoft.com/office/drawing/2014/main" id="{F8D130AF-3BA1-4E93-B436-C0386950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86" y="278675"/>
            <a:ext cx="10366314" cy="870856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Leaky Pipeline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70AEE-74CD-6902-7203-D7EF8BFE3CB2}"/>
              </a:ext>
            </a:extLst>
          </p:cNvPr>
          <p:cNvSpPr txBox="1"/>
          <p:nvPr/>
        </p:nvSpPr>
        <p:spPr>
          <a:xfrm>
            <a:off x="1398587" y="1009650"/>
            <a:ext cx="919638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en-GB" sz="1400" dirty="0">
              <a:solidFill>
                <a:srgbClr val="2F3848"/>
              </a:solidFill>
              <a:latin typeface="Calibri"/>
              <a:ea typeface="Source Sans Pro"/>
              <a:cs typeface="Calibri"/>
            </a:endParaRPr>
          </a:p>
          <a:p>
            <a:pPr algn="just"/>
            <a:r>
              <a:rPr lang="en-GB" sz="1400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“They’ve changed the whole structure, and so some people just don’t have that information […] so </a:t>
            </a:r>
            <a:r>
              <a:rPr lang="en-GB" sz="1400" b="1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I think that lack of information is a challenge to certain people</a:t>
            </a:r>
            <a:r>
              <a:rPr lang="en-GB" sz="1400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, especially those who aren’t in their undergrad just now, people like myself who left and moved away.” </a:t>
            </a:r>
            <a:r>
              <a:rPr lang="en-GB" sz="1100" i="1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– Ben, 26 year-old MSc student (first generation) - </a:t>
            </a:r>
            <a:r>
              <a:rPr lang="en-GB" sz="1100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Wakeling and Hampden-Thompson noted in 2013 that further research was needed on students returning more than one year after completing their undergraduate degree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algn="just"/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just"/>
            <a:r>
              <a:rPr lang="en-GB" sz="1400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“I think that the </a:t>
            </a:r>
            <a:r>
              <a:rPr lang="en-GB" sz="1400" dirty="0" err="1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uni</a:t>
            </a:r>
            <a:r>
              <a:rPr lang="en-GB" sz="1400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 has a lot of things to give, but I think </a:t>
            </a:r>
            <a:r>
              <a:rPr lang="en-GB" sz="1400" b="1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for postgrads we need to have a better understanding of how to get that message across</a:t>
            </a:r>
            <a:r>
              <a:rPr lang="en-GB" sz="1400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.” </a:t>
            </a:r>
            <a:r>
              <a:rPr lang="en-GB" sz="1100" i="1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– Elena, 27 year-old PhD student</a:t>
            </a:r>
          </a:p>
          <a:p>
            <a:pPr algn="just"/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just"/>
            <a:r>
              <a:rPr lang="en-GB" sz="1400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“</a:t>
            </a:r>
            <a:r>
              <a:rPr lang="en-GB" sz="1400" b="1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Better signposting at the start would be helpful</a:t>
            </a:r>
            <a:r>
              <a:rPr lang="en-GB" sz="1400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. To know if you’re having an issue, if you don’t know who in your course to turn to, it’s this person. Right from the bat.” </a:t>
            </a:r>
            <a:r>
              <a:rPr lang="en-GB" sz="1100" i="1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– Ben, 26 year-old MSc student (first generation)</a:t>
            </a:r>
          </a:p>
          <a:p>
            <a:pPr algn="just"/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just"/>
            <a:r>
              <a:rPr lang="en-GB" sz="1400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“It’s been a strange cycle. Sometimes the help and support is there and it’s very nice. And sometimes it’s abundant. </a:t>
            </a:r>
            <a:r>
              <a:rPr lang="en-GB" sz="1400" b="1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But other times it’s non-existent and just shying away and just unreachable</a:t>
            </a:r>
            <a:r>
              <a:rPr lang="en-GB" sz="1400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.” 		</a:t>
            </a:r>
            <a:r>
              <a:rPr lang="en-GB" sz="1100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– </a:t>
            </a:r>
            <a:r>
              <a:rPr lang="en-GB" sz="1100" i="1" dirty="0">
                <a:solidFill>
                  <a:srgbClr val="000000"/>
                </a:solidFill>
                <a:latin typeface="Calibri"/>
                <a:ea typeface="Source Sans Pro"/>
                <a:cs typeface="Calibri"/>
              </a:rPr>
              <a:t>Henry, 28 year-old MSc student (first generation, estranged)</a:t>
            </a:r>
          </a:p>
        </p:txBody>
      </p:sp>
    </p:spTree>
    <p:extLst>
      <p:ext uri="{BB962C8B-B14F-4D97-AF65-F5344CB8AC3E}">
        <p14:creationId xmlns:p14="http://schemas.microsoft.com/office/powerpoint/2010/main" val="279680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0F6F1D-A3C5-1B22-980D-8FCA41E6C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773FFA-3FDD-6CF7-6E54-9AF5EE44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029" y="142108"/>
            <a:ext cx="11033759" cy="748494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Key Takeaways from Research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F3FBE-8CB7-D86E-BB85-F3D19865E9D1}"/>
              </a:ext>
            </a:extLst>
          </p:cNvPr>
          <p:cNvSpPr txBox="1"/>
          <p:nvPr/>
        </p:nvSpPr>
        <p:spPr>
          <a:xfrm>
            <a:off x="1024214" y="1011859"/>
            <a:ext cx="10959762" cy="56477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GB" sz="1900" dirty="0">
                <a:solidFill>
                  <a:srgbClr val="000000"/>
                </a:solidFill>
                <a:latin typeface="Calibri"/>
                <a:ea typeface="Source Sans Pro"/>
                <a:cs typeface="Arial"/>
              </a:rPr>
              <a:t>Postgraduate cohorts are far more diverse than at undergraduate level, and face different barriers</a:t>
            </a:r>
            <a:endParaRPr lang="en-GB" sz="1900" b="1" dirty="0">
              <a:solidFill>
                <a:srgbClr val="000000"/>
              </a:solidFill>
              <a:latin typeface="Calibri"/>
              <a:ea typeface="Source Sans Pro"/>
              <a:cs typeface="Calibri"/>
            </a:endParaRPr>
          </a:p>
          <a:p>
            <a:pPr algn="just"/>
            <a:endParaRPr lang="en-GB" sz="1900" dirty="0">
              <a:solidFill>
                <a:srgbClr val="000000"/>
              </a:solidFill>
              <a:latin typeface="Calibri"/>
              <a:ea typeface="Source Sans Pro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en-GB" sz="1900" dirty="0">
                <a:solidFill>
                  <a:srgbClr val="000000"/>
                </a:solidFill>
                <a:latin typeface="Calibri"/>
                <a:ea typeface="Source Sans Pro"/>
                <a:cs typeface="Arial"/>
              </a:rPr>
              <a:t>Funding is important </a:t>
            </a:r>
            <a:r>
              <a:rPr lang="en-GB" sz="1900" dirty="0">
                <a:solidFill>
                  <a:srgbClr val="000000"/>
                </a:solidFill>
                <a:latin typeface="Calibri"/>
                <a:ea typeface="Source Sans Pro"/>
                <a:cs typeface="+mn-lt"/>
              </a:rPr>
              <a:t>-</a:t>
            </a:r>
            <a:r>
              <a:rPr lang="en-GB" sz="1900" i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“</a:t>
            </a:r>
            <a:r>
              <a:rPr lang="en-GB" sz="1900" i="1" u="sng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We</a:t>
            </a:r>
            <a:r>
              <a:rPr lang="en-GB" sz="1900" i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know the student loan doesn’t pay enough. </a:t>
            </a:r>
            <a:r>
              <a:rPr lang="en-GB" sz="1900" i="1" u="sng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They</a:t>
            </a:r>
            <a:r>
              <a:rPr lang="en-GB" sz="1900" i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know the student loan doesn’t pay enough. And </a:t>
            </a:r>
            <a:r>
              <a:rPr lang="en-GB" sz="1900" i="1" u="sng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you</a:t>
            </a:r>
            <a:r>
              <a:rPr lang="en-GB" sz="1900" i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know the student loan doesn’t pay enough.” </a:t>
            </a:r>
            <a:r>
              <a:rPr lang="en-GB" sz="1900" dirty="0">
                <a:solidFill>
                  <a:srgbClr val="000000"/>
                </a:solidFill>
                <a:latin typeface="Calibri"/>
                <a:ea typeface="Source Sans Pro"/>
                <a:cs typeface="Arial"/>
              </a:rPr>
              <a:t>... but there are more than just financial barriers to postgraduate study</a:t>
            </a:r>
            <a:endParaRPr lang="en-GB" sz="19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just"/>
            <a:endParaRPr lang="en-GB" sz="1900" dirty="0">
              <a:solidFill>
                <a:srgbClr val="000000"/>
              </a:solidFill>
              <a:latin typeface="Calibri"/>
              <a:ea typeface="Source Sans Pro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1900" dirty="0">
                <a:solidFill>
                  <a:srgbClr val="000000"/>
                </a:solidFill>
                <a:latin typeface="Calibri"/>
                <a:ea typeface="Source Sans Pro"/>
                <a:cs typeface="Arial"/>
              </a:rPr>
              <a:t>First generation students face similar barriers to other WA groups, and yet are often not included in widening access initiatives</a:t>
            </a:r>
          </a:p>
          <a:p>
            <a:pPr marL="285750" indent="-285750" algn="just">
              <a:buFont typeface="Arial"/>
              <a:buChar char="•"/>
            </a:pPr>
            <a:endParaRPr lang="en-GB" sz="1900" dirty="0">
              <a:solidFill>
                <a:srgbClr val="000000"/>
              </a:solidFill>
              <a:latin typeface="Calibri"/>
              <a:ea typeface="Source Sans Pro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1900" dirty="0">
                <a:solidFill>
                  <a:srgbClr val="000000"/>
                </a:solidFill>
                <a:latin typeface="Calibri"/>
                <a:ea typeface="Source Sans Pro"/>
                <a:cs typeface="Arial"/>
              </a:rPr>
              <a:t>Providing more avenues for information around postgraduate study (what to expect, how to apply, etc.) is critical for encouraging students to apply &amp; succeed in PG</a:t>
            </a:r>
          </a:p>
          <a:p>
            <a:pPr marL="285750" indent="-285750" algn="just">
              <a:buFont typeface="Arial"/>
              <a:buChar char="•"/>
            </a:pPr>
            <a:endParaRPr lang="en-GB" sz="1900" dirty="0">
              <a:solidFill>
                <a:srgbClr val="000000"/>
              </a:solidFill>
              <a:latin typeface="Calibri"/>
              <a:ea typeface="Source Sans Pro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1900" dirty="0">
                <a:solidFill>
                  <a:srgbClr val="000000"/>
                </a:solidFill>
                <a:latin typeface="Calibri"/>
                <a:ea typeface="Source Sans Pro"/>
                <a:cs typeface="Arial"/>
              </a:rPr>
              <a:t>Employability – knowledge gap and limited engagement with Careers Service - </a:t>
            </a:r>
            <a:r>
              <a:rPr lang="en-GB" sz="19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‘Everyone is now starting to ask me, “What do you want to do?” and I’m like, “What can I do?” I have no idea’ - highlighted in both 2015 and 2019 research</a:t>
            </a:r>
            <a:endParaRPr lang="en-GB" sz="1900" dirty="0">
              <a:solidFill>
                <a:srgbClr val="000000"/>
              </a:solidFill>
              <a:latin typeface="Calibri"/>
              <a:ea typeface="Source Sans Pro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endParaRPr lang="en-GB" sz="1900" dirty="0">
              <a:solidFill>
                <a:srgbClr val="000000"/>
              </a:solidFill>
              <a:latin typeface="Calibri"/>
              <a:ea typeface="Source Sans Pro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1900" dirty="0">
                <a:solidFill>
                  <a:srgbClr val="000000"/>
                </a:solidFill>
                <a:latin typeface="Calibri"/>
                <a:ea typeface="Source Sans Pro"/>
                <a:cs typeface="Arial"/>
              </a:rPr>
              <a:t>Transition into PG is not to be treated as insignificant</a:t>
            </a:r>
          </a:p>
          <a:p>
            <a:pPr marL="285750" indent="-285750" algn="just">
              <a:buFont typeface="Arial"/>
              <a:buChar char="•"/>
            </a:pPr>
            <a:endParaRPr lang="en-GB" sz="1900" dirty="0">
              <a:solidFill>
                <a:srgbClr val="000000"/>
              </a:solidFill>
              <a:latin typeface="Calibri"/>
              <a:ea typeface="Source Sans Pro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1900" dirty="0">
                <a:solidFill>
                  <a:srgbClr val="000000"/>
                </a:solidFill>
                <a:latin typeface="Calibri"/>
                <a:ea typeface="Source Sans Pro"/>
                <a:cs typeface="Arial"/>
              </a:rPr>
              <a:t>Don’t just default to supporting SIMD students  </a:t>
            </a:r>
          </a:p>
        </p:txBody>
      </p:sp>
    </p:spTree>
    <p:extLst>
      <p:ext uri="{BB962C8B-B14F-4D97-AF65-F5344CB8AC3E}">
        <p14:creationId xmlns:p14="http://schemas.microsoft.com/office/powerpoint/2010/main" val="2551848271"/>
      </p:ext>
    </p:extLst>
  </p:cSld>
  <p:clrMapOvr>
    <a:masterClrMapping/>
  </p:clrMapOvr>
</p:sld>
</file>

<file path=ppt/theme/theme1.xml><?xml version="1.0" encoding="utf-8"?>
<a:theme xmlns:a="http://schemas.openxmlformats.org/drawingml/2006/main" name="B&amp;D-Powerpoint Template_16x9">
  <a:themeElements>
    <a:clrScheme name="Custom 1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092140"/>
      </a:accent1>
      <a:accent2>
        <a:srgbClr val="092140"/>
      </a:accent2>
      <a:accent3>
        <a:srgbClr val="092140"/>
      </a:accent3>
      <a:accent4>
        <a:srgbClr val="092140"/>
      </a:accent4>
      <a:accent5>
        <a:srgbClr val="092140"/>
      </a:accent5>
      <a:accent6>
        <a:srgbClr val="092140"/>
      </a:accent6>
      <a:hlink>
        <a:srgbClr val="092140"/>
      </a:hlink>
      <a:folHlink>
        <a:srgbClr val="09214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1382</Words>
  <Application>Microsoft Office PowerPoint</Application>
  <PresentationFormat>Widescreen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Arial,Sans-Serif</vt:lpstr>
      <vt:lpstr>Calibri</vt:lpstr>
      <vt:lpstr>Montserrat</vt:lpstr>
      <vt:lpstr>Montserrat Medium</vt:lpstr>
      <vt:lpstr>Segoe UI</vt:lpstr>
      <vt:lpstr>Wingdings</vt:lpstr>
      <vt:lpstr>B&amp;D-Powerpoint Template_16x9</vt:lpstr>
      <vt:lpstr>PowerPoint Presentation</vt:lpstr>
      <vt:lpstr>Facilitating Widening Access Students Transition into Postgraduate Studies   </vt:lpstr>
      <vt:lpstr>Session Overview</vt:lpstr>
      <vt:lpstr>Research on PGT  </vt:lpstr>
      <vt:lpstr>Also important to our research - negotiating identities Tobbell J., O’Donnell V. and Zammit M (2010)  Shifting identities during transition to different levels of education as a result of interaction between students' personal experiences, learning and academic environment  This is particularly relevant to WA students  </vt:lpstr>
      <vt:lpstr>Our Research - 2015 </vt:lpstr>
      <vt:lpstr>Our Research – 2019</vt:lpstr>
      <vt:lpstr>Leaky Pipeline </vt:lpstr>
      <vt:lpstr>Key Takeaways from Research </vt:lpstr>
      <vt:lpstr>Quick Wins</vt:lpstr>
      <vt:lpstr>Overview of Project   </vt:lpstr>
      <vt:lpstr>Ideas for Changes to PGT Webpages – draft versions only! </vt:lpstr>
      <vt:lpstr>Key Drivers Behind Project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widening access students’ transition into postgraduate studies</dc:title>
  <dc:creator/>
  <cp:lastModifiedBy/>
  <cp:revision>1</cp:revision>
  <dcterms:created xsi:type="dcterms:W3CDTF">2022-08-09T09:43:48Z</dcterms:created>
  <dcterms:modified xsi:type="dcterms:W3CDTF">2022-08-09T09:47:42Z</dcterms:modified>
</cp:coreProperties>
</file>