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1"/>
  </p:sldMasterIdLst>
  <p:notesMasterIdLst>
    <p:notesMasterId r:id="rId13"/>
  </p:notesMasterIdLst>
  <p:sldIdLst>
    <p:sldId id="263" r:id="rId2"/>
    <p:sldId id="271" r:id="rId3"/>
    <p:sldId id="278" r:id="rId4"/>
    <p:sldId id="267" r:id="rId5"/>
    <p:sldId id="268" r:id="rId6"/>
    <p:sldId id="274" r:id="rId7"/>
    <p:sldId id="276" r:id="rId8"/>
    <p:sldId id="269" r:id="rId9"/>
    <p:sldId id="275" r:id="rId10"/>
    <p:sldId id="277" r:id="rId11"/>
    <p:sldId id="266" r:id="rId12"/>
  </p:sldIdLst>
  <p:sldSz cx="12192000" cy="6858000"/>
  <p:notesSz cx="6858000" cy="9144000"/>
  <p:defaultTextStyle>
    <a:lvl1pPr>
      <a:defRPr>
        <a:latin typeface="DengXian"/>
        <a:ea typeface="DengXian"/>
        <a:cs typeface="DengXian"/>
        <a:sym typeface="DengXian"/>
      </a:defRPr>
    </a:lvl1pPr>
    <a:lvl2pPr indent="457200">
      <a:defRPr>
        <a:latin typeface="DengXian"/>
        <a:ea typeface="DengXian"/>
        <a:cs typeface="DengXian"/>
        <a:sym typeface="DengXian"/>
      </a:defRPr>
    </a:lvl2pPr>
    <a:lvl3pPr indent="914400">
      <a:defRPr>
        <a:latin typeface="DengXian"/>
        <a:ea typeface="DengXian"/>
        <a:cs typeface="DengXian"/>
        <a:sym typeface="DengXian"/>
      </a:defRPr>
    </a:lvl3pPr>
    <a:lvl4pPr indent="1371600">
      <a:defRPr>
        <a:latin typeface="DengXian"/>
        <a:ea typeface="DengXian"/>
        <a:cs typeface="DengXian"/>
        <a:sym typeface="DengXian"/>
      </a:defRPr>
    </a:lvl4pPr>
    <a:lvl5pPr indent="1828800">
      <a:defRPr>
        <a:latin typeface="DengXian"/>
        <a:ea typeface="DengXian"/>
        <a:cs typeface="DengXian"/>
        <a:sym typeface="DengXian"/>
      </a:defRPr>
    </a:lvl5pPr>
    <a:lvl6pPr indent="2286000">
      <a:defRPr>
        <a:latin typeface="DengXian"/>
        <a:ea typeface="DengXian"/>
        <a:cs typeface="DengXian"/>
        <a:sym typeface="DengXian"/>
      </a:defRPr>
    </a:lvl6pPr>
    <a:lvl7pPr indent="2743200">
      <a:defRPr>
        <a:latin typeface="DengXian"/>
        <a:ea typeface="DengXian"/>
        <a:cs typeface="DengXian"/>
        <a:sym typeface="DengXian"/>
      </a:defRPr>
    </a:lvl7pPr>
    <a:lvl8pPr indent="3200400">
      <a:defRPr>
        <a:latin typeface="DengXian"/>
        <a:ea typeface="DengXian"/>
        <a:cs typeface="DengXian"/>
        <a:sym typeface="DengXian"/>
      </a:defRPr>
    </a:lvl8pPr>
    <a:lvl9pPr indent="3657600">
      <a:defRPr>
        <a:latin typeface="DengXian"/>
        <a:ea typeface="DengXian"/>
        <a:cs typeface="DengXian"/>
        <a:sym typeface="DengXian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D44"/>
    <a:srgbClr val="59585E"/>
    <a:srgbClr val="0476AC"/>
    <a:srgbClr val="9C1560"/>
    <a:srgbClr val="007196"/>
    <a:srgbClr val="535353"/>
    <a:srgbClr val="557C79"/>
    <a:srgbClr val="4C6087"/>
    <a:srgbClr val="3D3C3C"/>
    <a:srgbClr val="C054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0140E6-8C14-8FD2-5F91-4521E83C4314}" v="4" dt="2022-04-27T08:20:42.391"/>
    <p1510:client id="{D7647AE0-D1E6-4242-88E4-A6FA35CCFC6F}" v="3" dt="2021-02-18T13:10:27.315"/>
    <p1510:client id="{EFE43BC5-69D7-8760-8D96-7B68C17B7604}" v="1" dt="2021-02-18T13:09:05.428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lastRow>
    <a:firstRow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62828" autoAdjust="0"/>
  </p:normalViewPr>
  <p:slideViewPr>
    <p:cSldViewPr snapToGrid="0" snapToObjects="1">
      <p:cViewPr varScale="1">
        <p:scale>
          <a:sx n="79" d="100"/>
          <a:sy n="79" d="100"/>
        </p:scale>
        <p:origin x="17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1" d="100"/>
          <a:sy n="51" d="100"/>
        </p:scale>
        <p:origin x="2694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872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1868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192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64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839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48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012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3663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164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914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450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hyperlink" Target="mailto:ARCadmin@qaa.ac.uk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www.enhancementthemes.ac.uk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835095"/>
            <a:ext cx="10515600" cy="2308155"/>
          </a:xfrm>
        </p:spPr>
        <p:txBody>
          <a:bodyPr anchor="b"/>
          <a:lstStyle>
            <a:lvl1pPr algn="ctr">
              <a:defRPr sz="6000" b="0" i="0">
                <a:solidFill>
                  <a:srgbClr val="9C1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714751"/>
            <a:ext cx="10515600" cy="1500187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rgbClr val="53535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79E-0392-A045-9AD8-6A00A424CCC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F22-7CF2-8841-9164-EB2A60AC8AD6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A picture containing logo&#10;&#10;Description automatically generated">
            <a:extLst>
              <a:ext uri="{FF2B5EF4-FFF2-40B4-BE49-F238E27FC236}">
                <a16:creationId xmlns:a16="http://schemas.microsoft.com/office/drawing/2014/main" id="{EA2E7202-3DAB-7A5A-8B30-319ACE1433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029127"/>
            <a:ext cx="12192000" cy="1828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9229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rgbClr val="0476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D24DD3BE-F401-4843-9508-A7A2F0FF57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7250" y="1490663"/>
            <a:ext cx="10353675" cy="4160837"/>
          </a:xfrm>
        </p:spPr>
        <p:txBody>
          <a:bodyPr>
            <a:normAutofit/>
          </a:bodyPr>
          <a:lstStyle>
            <a:lvl1pPr>
              <a:defRPr sz="4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solidFill>
          <a:srgbClr val="0476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57250" y="1490663"/>
            <a:ext cx="10353675" cy="4160837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7C20A46B-A0A0-9E4E-BDB6-40FA0A2EA85F}"/>
              </a:ext>
            </a:extLst>
          </p:cNvPr>
          <p:cNvSpPr/>
          <p:nvPr userDrawn="1"/>
        </p:nvSpPr>
        <p:spPr>
          <a:xfrm>
            <a:off x="-1" y="5084956"/>
            <a:ext cx="5642517" cy="1773044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1C40C2-3CEE-E047-A73B-DE2F76E2A1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648" y="5970394"/>
            <a:ext cx="1664009" cy="56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664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solidFill>
          <a:srgbClr val="0476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57250" y="1490663"/>
            <a:ext cx="10353675" cy="4160837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7C20A46B-A0A0-9E4E-BDB6-40FA0A2EA85F}"/>
              </a:ext>
            </a:extLst>
          </p:cNvPr>
          <p:cNvSpPr/>
          <p:nvPr userDrawn="1"/>
        </p:nvSpPr>
        <p:spPr>
          <a:xfrm>
            <a:off x="-1" y="5084956"/>
            <a:ext cx="5642517" cy="1773044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A721E4-BC1E-A446-81DE-DF36861E3B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038" y="5854348"/>
            <a:ext cx="2035718" cy="81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508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9C1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Arial" charset="0"/>
                <a:ea typeface="Arial" charset="0"/>
                <a:cs typeface="Arial" charset="0"/>
              </a:defRPr>
            </a:lvl1pPr>
            <a:lvl2pPr>
              <a:defRPr b="0" i="0">
                <a:latin typeface="Arial" charset="0"/>
                <a:ea typeface="Arial" charset="0"/>
                <a:cs typeface="Arial" charset="0"/>
              </a:defRPr>
            </a:lvl2pPr>
            <a:lvl3pPr>
              <a:defRPr b="0" i="0">
                <a:latin typeface="Arial" charset="0"/>
                <a:ea typeface="Arial" charset="0"/>
                <a:cs typeface="Arial" charset="0"/>
              </a:defRPr>
            </a:lvl3pPr>
            <a:lvl4pPr>
              <a:defRPr b="0" i="0">
                <a:latin typeface="Arial" charset="0"/>
                <a:ea typeface="Arial" charset="0"/>
                <a:cs typeface="Arial" charset="0"/>
              </a:defRPr>
            </a:lvl4pPr>
            <a:lvl5pPr>
              <a:defRPr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79E-0392-A045-9AD8-6A00A424CCC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F22-7CF2-8841-9164-EB2A60AC8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14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9C1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="0" i="0">
                <a:latin typeface="Arial" charset="0"/>
                <a:ea typeface="Arial" charset="0"/>
                <a:cs typeface="Arial" charset="0"/>
              </a:defRPr>
            </a:lvl1pPr>
            <a:lvl2pPr>
              <a:defRPr b="0" i="0">
                <a:latin typeface="Arial" charset="0"/>
                <a:ea typeface="Arial" charset="0"/>
                <a:cs typeface="Arial" charset="0"/>
              </a:defRPr>
            </a:lvl2pPr>
            <a:lvl3pPr>
              <a:defRPr b="0" i="0">
                <a:latin typeface="Arial" charset="0"/>
                <a:ea typeface="Arial" charset="0"/>
                <a:cs typeface="Arial" charset="0"/>
              </a:defRPr>
            </a:lvl3pPr>
            <a:lvl4pPr>
              <a:defRPr b="0" i="0">
                <a:latin typeface="Arial" charset="0"/>
                <a:ea typeface="Arial" charset="0"/>
                <a:cs typeface="Arial" charset="0"/>
              </a:defRPr>
            </a:lvl4pPr>
            <a:lvl5pPr>
              <a:defRPr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="0" i="0">
                <a:latin typeface="Arial" charset="0"/>
                <a:ea typeface="Arial" charset="0"/>
                <a:cs typeface="Arial" charset="0"/>
              </a:defRPr>
            </a:lvl1pPr>
            <a:lvl2pPr>
              <a:defRPr b="0" i="0">
                <a:latin typeface="Arial" charset="0"/>
                <a:ea typeface="Arial" charset="0"/>
                <a:cs typeface="Arial" charset="0"/>
              </a:defRPr>
            </a:lvl2pPr>
            <a:lvl3pPr>
              <a:defRPr b="0" i="0">
                <a:latin typeface="Arial" charset="0"/>
                <a:ea typeface="Arial" charset="0"/>
                <a:cs typeface="Arial" charset="0"/>
              </a:defRPr>
            </a:lvl3pPr>
            <a:lvl4pPr>
              <a:defRPr b="0" i="0">
                <a:latin typeface="Arial" charset="0"/>
                <a:ea typeface="Arial" charset="0"/>
                <a:cs typeface="Arial" charset="0"/>
              </a:defRPr>
            </a:lvl4pPr>
            <a:lvl5pPr>
              <a:defRPr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79E-0392-A045-9AD8-6A00A424CCC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F22-7CF2-8841-9164-EB2A60AC8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93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0" i="0">
                <a:solidFill>
                  <a:srgbClr val="9C1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 i="0"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b="0" i="0">
                <a:latin typeface="Arial" charset="0"/>
                <a:ea typeface="Arial" charset="0"/>
                <a:cs typeface="Arial" charset="0"/>
              </a:defRPr>
            </a:lvl1pPr>
            <a:lvl2pPr>
              <a:defRPr b="0" i="0">
                <a:latin typeface="Arial" charset="0"/>
                <a:ea typeface="Arial" charset="0"/>
                <a:cs typeface="Arial" charset="0"/>
              </a:defRPr>
            </a:lvl2pPr>
            <a:lvl3pPr>
              <a:defRPr b="0" i="0">
                <a:latin typeface="Arial" charset="0"/>
                <a:ea typeface="Arial" charset="0"/>
                <a:cs typeface="Arial" charset="0"/>
              </a:defRPr>
            </a:lvl3pPr>
            <a:lvl4pPr>
              <a:defRPr b="0" i="0">
                <a:latin typeface="Arial" charset="0"/>
                <a:ea typeface="Arial" charset="0"/>
                <a:cs typeface="Arial" charset="0"/>
              </a:defRPr>
            </a:lvl4pPr>
            <a:lvl5pPr>
              <a:defRPr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 i="0"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b="0" i="0">
                <a:latin typeface="Arial" charset="0"/>
                <a:ea typeface="Arial" charset="0"/>
                <a:cs typeface="Arial" charset="0"/>
              </a:defRPr>
            </a:lvl1pPr>
            <a:lvl2pPr>
              <a:defRPr b="0" i="0">
                <a:latin typeface="Arial" charset="0"/>
                <a:ea typeface="Arial" charset="0"/>
                <a:cs typeface="Arial" charset="0"/>
              </a:defRPr>
            </a:lvl2pPr>
            <a:lvl3pPr>
              <a:defRPr b="0" i="0">
                <a:latin typeface="Arial" charset="0"/>
                <a:ea typeface="Arial" charset="0"/>
                <a:cs typeface="Arial" charset="0"/>
              </a:defRPr>
            </a:lvl3pPr>
            <a:lvl4pPr>
              <a:defRPr b="0" i="0">
                <a:latin typeface="Arial" charset="0"/>
                <a:ea typeface="Arial" charset="0"/>
                <a:cs typeface="Arial" charset="0"/>
              </a:defRPr>
            </a:lvl4pPr>
            <a:lvl5pPr>
              <a:defRPr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79E-0392-A045-9AD8-6A00A424CCC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F22-7CF2-8841-9164-EB2A60AC8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66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0" i="0">
                <a:solidFill>
                  <a:srgbClr val="9C1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79E-0392-A045-9AD8-6A00A424CCC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F22-7CF2-8841-9164-EB2A60AC8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53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73"/>
          <p:cNvSpPr/>
          <p:nvPr userDrawn="1"/>
        </p:nvSpPr>
        <p:spPr>
          <a:xfrm>
            <a:off x="547575" y="3685241"/>
            <a:ext cx="10515601" cy="12419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sz="1600" dirty="0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© The Quality Assurance Agency for Higher Education </a:t>
            </a:r>
            <a:r>
              <a:rPr lang="en-GB" sz="1600" dirty="0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2021</a:t>
            </a:r>
            <a:endParaRPr sz="1600" dirty="0">
              <a:solidFill>
                <a:srgbClr val="535353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lnSpc>
                <a:spcPct val="90000"/>
              </a:lnSpc>
            </a:pPr>
            <a:r>
              <a:rPr sz="1600" dirty="0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Registered charity numbers 1062746 and SC037786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2ACA1F5-B945-436C-8BCC-A6C81499FC91}"/>
              </a:ext>
            </a:extLst>
          </p:cNvPr>
          <p:cNvSpPr txBox="1">
            <a:spLocks/>
          </p:cNvSpPr>
          <p:nvPr userDrawn="1"/>
        </p:nvSpPr>
        <p:spPr>
          <a:xfrm>
            <a:off x="1159834" y="1961698"/>
            <a:ext cx="7920037" cy="1800225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baseline="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aseline="30000" dirty="0">
                <a:solidFill>
                  <a:srgbClr val="535353"/>
                </a:solidFill>
                <a:latin typeface="Arial" charset="0"/>
                <a:ea typeface="Arial" charset="0"/>
                <a:cs typeface="Arial" charset="0"/>
                <a:hlinkClick r:id="rId2"/>
              </a:rPr>
              <a:t>www.enhancementthemes.ac.uk</a:t>
            </a:r>
            <a:r>
              <a:rPr lang="en-GB" sz="3600" baseline="30000" dirty="0">
                <a:solidFill>
                  <a:srgbClr val="535353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600" baseline="30000" dirty="0">
              <a:solidFill>
                <a:srgbClr val="535353"/>
              </a:solidFill>
              <a:latin typeface="Arial" charset="0"/>
              <a:ea typeface="Arial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aseline="30000" dirty="0">
                <a:solidFill>
                  <a:srgbClr val="535353"/>
                </a:solidFill>
                <a:latin typeface="Arial" charset="0"/>
                <a:ea typeface="Arial" charset="0"/>
                <a:cs typeface="Arial" charset="0"/>
                <a:hlinkClick r:id="rId3"/>
              </a:rPr>
              <a:t>ARCadmin@qaa.ac.uk</a:t>
            </a:r>
            <a:r>
              <a:rPr lang="en-GB" sz="3600" baseline="30000" dirty="0">
                <a:solidFill>
                  <a:srgbClr val="535353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600" baseline="30000" dirty="0">
              <a:solidFill>
                <a:srgbClr val="535353"/>
              </a:solidFill>
              <a:latin typeface="Arial" charset="0"/>
              <a:ea typeface="Arial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aseline="30000" dirty="0">
                <a:solidFill>
                  <a:srgbClr val="535353"/>
                </a:solidFill>
                <a:latin typeface="Arial" charset="0"/>
                <a:ea typeface="Arial" charset="0"/>
                <a:cs typeface="Arial" charset="0"/>
              </a:rPr>
              <a:t>+44 (0) 1415 723420</a:t>
            </a:r>
          </a:p>
        </p:txBody>
      </p:sp>
      <p:pic>
        <p:nvPicPr>
          <p:cNvPr id="15" name="Picture 14" descr="Call.png">
            <a:extLst>
              <a:ext uri="{FF2B5EF4-FFF2-40B4-BE49-F238E27FC236}">
                <a16:creationId xmlns:a16="http://schemas.microsoft.com/office/drawing/2014/main" id="{014ED9D6-7E32-4FD3-9F50-80CFA44A06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7575" y="3245382"/>
            <a:ext cx="525462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Call.png">
            <a:extLst>
              <a:ext uri="{FF2B5EF4-FFF2-40B4-BE49-F238E27FC236}">
                <a16:creationId xmlns:a16="http://schemas.microsoft.com/office/drawing/2014/main" id="{13B190F5-C47C-4BF2-AA83-0CDEAC513C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7575" y="2561170"/>
            <a:ext cx="525462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 descr="Call.png">
            <a:extLst>
              <a:ext uri="{FF2B5EF4-FFF2-40B4-BE49-F238E27FC236}">
                <a16:creationId xmlns:a16="http://schemas.microsoft.com/office/drawing/2014/main" id="{043D05B1-1BE4-4E4F-9445-770044FBC28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7575" y="1878545"/>
            <a:ext cx="525462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Shape 55"/>
          <p:cNvSpPr/>
          <p:nvPr userDrawn="1"/>
        </p:nvSpPr>
        <p:spPr>
          <a:xfrm>
            <a:off x="547575" y="762095"/>
            <a:ext cx="10515601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algn="ctr">
              <a:lnSpc>
                <a:spcPct val="90000"/>
              </a:lnSpc>
              <a:defRPr sz="4400">
                <a:solidFill>
                  <a:srgbClr val="535353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GB" sz="3200" dirty="0">
                <a:solidFill>
                  <a:srgbClr val="9C1560"/>
                </a:solidFill>
              </a:rPr>
              <a:t>Thank you. Any questions please contact us on:</a:t>
            </a:r>
            <a:endParaRPr sz="3200" dirty="0">
              <a:solidFill>
                <a:srgbClr val="9C1560"/>
              </a:solidFill>
            </a:endParaRPr>
          </a:p>
        </p:txBody>
      </p:sp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:a16="http://schemas.microsoft.com/office/drawing/2014/main" id="{07FF4F75-97DB-5DAD-D00D-8FEF743AFC8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961526"/>
            <a:ext cx="12192000" cy="1828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0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9C1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79E-0392-A045-9AD8-6A00A424CCC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F22-7CF2-8841-9164-EB2A60AC8AD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hape 60"/>
          <p:cNvSpPr>
            <a:spLocks noGrp="1"/>
          </p:cNvSpPr>
          <p:nvPr>
            <p:ph type="body" idx="1"/>
          </p:nvPr>
        </p:nvSpPr>
        <p:spPr>
          <a:xfrm>
            <a:off x="838200" y="1847850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/>
            </a:pPr>
            <a:endParaRPr sz="28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251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9C1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79E-0392-A045-9AD8-6A00A424CCC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F22-7CF2-8841-9164-EB2A60AC8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2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6241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46AD6FB-4390-7148-AB82-DB4BC37AB0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21861" y="5970394"/>
            <a:ext cx="1664009" cy="56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36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79E-0392-A045-9AD8-6A00A424CCC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F22-7CF2-8841-9164-EB2A60AC8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7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rgbClr val="9C15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57250" y="1490663"/>
            <a:ext cx="10353675" cy="4160837"/>
          </a:xfrm>
        </p:spPr>
        <p:txBody>
          <a:bodyPr>
            <a:normAutofit/>
          </a:bodyPr>
          <a:lstStyle>
            <a:lvl1pPr>
              <a:defRPr sz="4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060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rgbClr val="9C15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57250" y="1490663"/>
            <a:ext cx="10353675" cy="4160837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7C20A46B-A0A0-9E4E-BDB6-40FA0A2EA85F}"/>
              </a:ext>
            </a:extLst>
          </p:cNvPr>
          <p:cNvSpPr/>
          <p:nvPr userDrawn="1"/>
        </p:nvSpPr>
        <p:spPr>
          <a:xfrm>
            <a:off x="-1" y="5084956"/>
            <a:ext cx="5642517" cy="1773044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B5C55D-6781-EF41-A866-36FC53F1D0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648" y="5970394"/>
            <a:ext cx="1664009" cy="5687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solidFill>
          <a:srgbClr val="9C15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57250" y="1490663"/>
            <a:ext cx="10353675" cy="4160837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7C20A46B-A0A0-9E4E-BDB6-40FA0A2EA85F}"/>
              </a:ext>
            </a:extLst>
          </p:cNvPr>
          <p:cNvSpPr/>
          <p:nvPr userDrawn="1"/>
        </p:nvSpPr>
        <p:spPr>
          <a:xfrm>
            <a:off x="-1" y="5084956"/>
            <a:ext cx="5642517" cy="1773044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A721E4-BC1E-A446-81DE-DF36861E3B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038" y="5854348"/>
            <a:ext cx="2035718" cy="81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585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9979E-0392-A045-9AD8-6A00A424CCC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03F22-7CF2-8841-9164-EB2A60AC8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6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7" r:id="rId2"/>
    <p:sldLayoutId id="2147483675" r:id="rId3"/>
    <p:sldLayoutId id="2147483680" r:id="rId4"/>
    <p:sldLayoutId id="2147483684" r:id="rId5"/>
    <p:sldLayoutId id="2147483668" r:id="rId6"/>
    <p:sldLayoutId id="2147483677" r:id="rId7"/>
    <p:sldLayoutId id="2147483678" r:id="rId8"/>
    <p:sldLayoutId id="2147483681" r:id="rId9"/>
    <p:sldLayoutId id="2147483679" r:id="rId10"/>
    <p:sldLayoutId id="2147483682" r:id="rId11"/>
    <p:sldLayoutId id="2147483683" r:id="rId12"/>
    <p:sldLayoutId id="2147483663" r:id="rId13"/>
    <p:sldLayoutId id="2147483665" r:id="rId14"/>
    <p:sldLayoutId id="2147483666" r:id="rId15"/>
    <p:sldLayoutId id="2147483669" r:id="rId16"/>
    <p:sldLayoutId id="214748367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vance-he.ac.uk/anti-racist-curriculum-projec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hyperlink" Target="http://www.enhancementthemes.ac.uk/resilient-learning-communities/equality-diversity-and-inclusion/anti-racist-curriculum-project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8A654-6707-4F49-BE03-740531650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35095"/>
            <a:ext cx="10515600" cy="2308155"/>
          </a:xfrm>
        </p:spPr>
        <p:txBody>
          <a:bodyPr/>
          <a:lstStyle/>
          <a:p>
            <a:r>
              <a:rPr lang="en-US" dirty="0"/>
              <a:t>The Anti-Racist</a:t>
            </a:r>
            <a:br>
              <a:rPr lang="en-US" dirty="0"/>
            </a:br>
            <a:r>
              <a:rPr lang="en-US" dirty="0"/>
              <a:t>Curriculum Project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3FB76D-0B79-D04E-B0AD-F10B009284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Khadija Mohammed, University of the West of Scotland, Project Lead</a:t>
            </a:r>
          </a:p>
          <a:p>
            <a:r>
              <a:rPr lang="en-US" dirty="0"/>
              <a:t>8 June 2022</a:t>
            </a:r>
          </a:p>
        </p:txBody>
      </p:sp>
    </p:spTree>
    <p:extLst>
      <p:ext uri="{BB962C8B-B14F-4D97-AF65-F5344CB8AC3E}">
        <p14:creationId xmlns:p14="http://schemas.microsoft.com/office/powerpoint/2010/main" val="1249385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8E534-3ECD-445A-9566-9480D9C1B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information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641EB4-F65D-4404-9161-B33E43EA26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Guide produced in Phase 1 can be found at: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www.advance-he.ac.uk/anti-racist-curriculum-project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Resources produced in Phase 2 will be found at: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4"/>
              </a:rPr>
              <a:t>www.enhancementthemes.ac.uk/resilient-learning-communities/equality-diversity-and-inclusion/anti-racist-curriculum-project</a:t>
            </a:r>
            <a:r>
              <a:rPr lang="en-GB" dirty="0"/>
              <a:t> </a:t>
            </a:r>
          </a:p>
        </p:txBody>
      </p:sp>
      <p:pic>
        <p:nvPicPr>
          <p:cNvPr id="5" name="Picture 4" descr="Qr code&#10;&#10;Description automatically generated">
            <a:extLst>
              <a:ext uri="{FF2B5EF4-FFF2-40B4-BE49-F238E27FC236}">
                <a16:creationId xmlns:a16="http://schemas.microsoft.com/office/drawing/2014/main" id="{FC12D517-3049-410D-B27A-A460A8A02EF8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3899" y="405530"/>
            <a:ext cx="2907236" cy="288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323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9348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0B4D584-2830-4EF9-B5E1-1F2C88DC98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Project aim: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dirty="0"/>
              <a:t>To support tertiary colleagues to systematically embed race equality in curricula throughout Scottish further and higher education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459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68F72686-BEC2-47AF-A012-0E21576835F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6004" y="37878"/>
            <a:ext cx="9859992" cy="6828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341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D256-DE07-4F5F-96AA-F303D8BD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Project background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5B7998B-3FC7-41C6-95B3-B409327563B5}"/>
              </a:ext>
            </a:extLst>
          </p:cNvPr>
          <p:cNvGrpSpPr/>
          <p:nvPr/>
        </p:nvGrpSpPr>
        <p:grpSpPr>
          <a:xfrm>
            <a:off x="1059596" y="1720754"/>
            <a:ext cx="10072808" cy="4434850"/>
            <a:chOff x="516825" y="555661"/>
            <a:chExt cx="16967013" cy="1257834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9A4FD12-1997-46EC-856F-7BA958E784F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13240" y="5063092"/>
              <a:ext cx="0" cy="1462702"/>
            </a:xfrm>
            <a:prstGeom prst="line">
              <a:avLst/>
            </a:prstGeom>
            <a:ln w="76200">
              <a:solidFill>
                <a:srgbClr val="2A5D9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F003AC1C-EBBF-41D4-99F6-0957D38F78C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05423" y="5025185"/>
              <a:ext cx="0" cy="1462702"/>
            </a:xfrm>
            <a:prstGeom prst="line">
              <a:avLst/>
            </a:prstGeom>
            <a:ln w="76200">
              <a:solidFill>
                <a:srgbClr val="5445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F5F3BC8C-EB76-4A79-9F9B-FBC2EE21E56D}"/>
                </a:ext>
              </a:extLst>
            </p:cNvPr>
            <p:cNvSpPr/>
            <p:nvPr/>
          </p:nvSpPr>
          <p:spPr>
            <a:xfrm>
              <a:off x="516826" y="566056"/>
              <a:ext cx="7402287" cy="4920343"/>
            </a:xfrm>
            <a:prstGeom prst="roundRect">
              <a:avLst/>
            </a:prstGeom>
            <a:solidFill>
              <a:srgbClr val="544587"/>
            </a:solidFill>
            <a:ln>
              <a:solidFill>
                <a:srgbClr val="5445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Tackling racism on campus: Raising awareness and creating the conditions for confident conversations</a:t>
              </a:r>
              <a:endParaRPr lang="en-GB" sz="2000" dirty="0"/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D1016C22-7C31-4831-BE45-5AA4102E77BF}"/>
                </a:ext>
              </a:extLst>
            </p:cNvPr>
            <p:cNvSpPr/>
            <p:nvPr/>
          </p:nvSpPr>
          <p:spPr>
            <a:xfrm>
              <a:off x="10081552" y="555661"/>
              <a:ext cx="7402286" cy="4920343"/>
            </a:xfrm>
            <a:prstGeom prst="roundRect">
              <a:avLst/>
            </a:prstGeom>
            <a:solidFill>
              <a:srgbClr val="0076AA"/>
            </a:solidFill>
            <a:ln>
              <a:solidFill>
                <a:srgbClr val="0076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/>
                <a:t>Resilient Learning Communities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98DC1706-05F9-48F9-ADB3-7571A28592CF}"/>
                </a:ext>
              </a:extLst>
            </p:cNvPr>
            <p:cNvSpPr/>
            <p:nvPr/>
          </p:nvSpPr>
          <p:spPr>
            <a:xfrm>
              <a:off x="6951956" y="6277184"/>
              <a:ext cx="4096748" cy="3481171"/>
            </a:xfrm>
            <a:prstGeom prst="roundRect">
              <a:avLst/>
            </a:prstGeom>
            <a:solidFill>
              <a:srgbClr val="465D98"/>
            </a:solidFill>
            <a:ln>
              <a:solidFill>
                <a:srgbClr val="465D9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The Anti-Racist Curriculum Project</a:t>
              </a:r>
              <a:endParaRPr lang="en-GB" sz="2000" dirty="0"/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2CB58881-A988-4A7C-8E66-9E3BA55C1819}"/>
                </a:ext>
              </a:extLst>
            </p:cNvPr>
            <p:cNvSpPr/>
            <p:nvPr/>
          </p:nvSpPr>
          <p:spPr>
            <a:xfrm>
              <a:off x="516825" y="5170329"/>
              <a:ext cx="4508255" cy="5060583"/>
            </a:xfrm>
            <a:prstGeom prst="roundRect">
              <a:avLst/>
            </a:prstGeom>
            <a:gradFill flip="none" rotWithShape="1">
              <a:gsLst>
                <a:gs pos="0">
                  <a:srgbClr val="544587">
                    <a:tint val="66000"/>
                    <a:satMod val="160000"/>
                  </a:srgbClr>
                </a:gs>
                <a:gs pos="50000">
                  <a:srgbClr val="544587">
                    <a:tint val="44500"/>
                    <a:satMod val="160000"/>
                  </a:srgbClr>
                </a:gs>
                <a:gs pos="100000">
                  <a:srgbClr val="544587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SFC-funded </a:t>
              </a:r>
              <a:r>
                <a:rPr lang="en-US" sz="1100" b="1" dirty="0">
                  <a:solidFill>
                    <a:schemeClr val="tx1"/>
                  </a:solidFill>
                </a:rPr>
                <a:t>Advance HE project </a:t>
              </a:r>
              <a:r>
                <a:rPr lang="en-US" sz="1100" dirty="0">
                  <a:solidFill>
                    <a:schemeClr val="tx1"/>
                  </a:solidFill>
                </a:rPr>
                <a:t>that spans Scotland's tertiary sector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LED BY: Khadija Mohammed, University of the West of Scotland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MANAGED BY: Advance HE</a:t>
              </a:r>
              <a:endParaRPr lang="en-GB" sz="11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540E7B33-82D0-42CA-BE6C-70411C4AE15B}"/>
                </a:ext>
              </a:extLst>
            </p:cNvPr>
            <p:cNvSpPr/>
            <p:nvPr/>
          </p:nvSpPr>
          <p:spPr>
            <a:xfrm>
              <a:off x="12975582" y="5170328"/>
              <a:ext cx="4508255" cy="5060583"/>
            </a:xfrm>
            <a:prstGeom prst="roundRect">
              <a:avLst/>
            </a:prstGeom>
            <a:gradFill flip="none" rotWithShape="1">
              <a:gsLst>
                <a:gs pos="0">
                  <a:srgbClr val="0076AA">
                    <a:tint val="66000"/>
                    <a:satMod val="160000"/>
                  </a:srgbClr>
                </a:gs>
                <a:gs pos="50000">
                  <a:srgbClr val="0076AA">
                    <a:tint val="44500"/>
                    <a:satMod val="160000"/>
                  </a:srgbClr>
                </a:gs>
                <a:gs pos="100000">
                  <a:srgbClr val="0076AA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2020-23 </a:t>
              </a:r>
              <a:r>
                <a:rPr lang="en-US" sz="1100" b="1" dirty="0">
                  <a:solidFill>
                    <a:schemeClr val="tx1"/>
                  </a:solidFill>
                </a:rPr>
                <a:t>Enhancement Theme </a:t>
              </a:r>
              <a:r>
                <a:rPr lang="en-US" sz="1100" dirty="0">
                  <a:solidFill>
                    <a:schemeClr val="tx1"/>
                  </a:solidFill>
                </a:rPr>
                <a:t>involving Scotland’s higher education institutions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LED BY: Clare Peddie, University of St Andrews; Ruth Taylor, University of Aberdeen; </a:t>
              </a:r>
              <a:r>
                <a:rPr lang="en-US" sz="1100" dirty="0" err="1">
                  <a:solidFill>
                    <a:schemeClr val="tx1"/>
                  </a:solidFill>
                </a:rPr>
                <a:t>Ondrej</a:t>
              </a:r>
              <a:r>
                <a:rPr lang="en-US" sz="1100" dirty="0">
                  <a:solidFill>
                    <a:schemeClr val="tx1"/>
                  </a:solidFill>
                </a:rPr>
                <a:t> </a:t>
              </a:r>
              <a:r>
                <a:rPr lang="en-US" sz="1100" dirty="0" err="1">
                  <a:solidFill>
                    <a:schemeClr val="tx1"/>
                  </a:solidFill>
                </a:rPr>
                <a:t>Kucerak</a:t>
              </a:r>
              <a:r>
                <a:rPr lang="en-US" sz="1100" dirty="0">
                  <a:solidFill>
                    <a:schemeClr val="tx1"/>
                  </a:solidFill>
                </a:rPr>
                <a:t>, University of Aberdeen 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MANAGED BY: QAA Scotland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2296F893-A194-4EAA-B9C2-D14ADB7D7C6D}"/>
                </a:ext>
              </a:extLst>
            </p:cNvPr>
            <p:cNvSpPr/>
            <p:nvPr/>
          </p:nvSpPr>
          <p:spPr>
            <a:xfrm>
              <a:off x="5647034" y="9465420"/>
              <a:ext cx="6706591" cy="3668584"/>
            </a:xfrm>
            <a:prstGeom prst="roundRect">
              <a:avLst/>
            </a:prstGeom>
            <a:gradFill flip="none" rotWithShape="1">
              <a:gsLst>
                <a:gs pos="0">
                  <a:srgbClr val="465D98">
                    <a:tint val="66000"/>
                    <a:satMod val="160000"/>
                  </a:srgbClr>
                </a:gs>
                <a:gs pos="50000">
                  <a:srgbClr val="465D98">
                    <a:tint val="44500"/>
                    <a:satMod val="160000"/>
                  </a:srgbClr>
                </a:gs>
                <a:gs pos="100000">
                  <a:srgbClr val="465D98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Partnership project 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LED BY: Khadija Mohammed, University of the West of Scotland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MANAGED BY: Advance HE (2020-21);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QAA Scotland (2021-22)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8002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B548F-850C-4D3A-9E51-7CC13D5E7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Phase 1 (Session 2020-21)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D935A-E9F8-417F-8587-D1E5D81804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Funded by SFC and managed by Advance HE</a:t>
            </a:r>
          </a:p>
          <a:p>
            <a:r>
              <a:rPr lang="en-GB" dirty="0"/>
              <a:t>Aim: to create a ‘Getting Started Guide’</a:t>
            </a:r>
          </a:p>
          <a:p>
            <a:r>
              <a:rPr lang="en-GB" dirty="0"/>
              <a:t>Four priority areas: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Terms of inclusion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Current and best practice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Curriculum considerations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Student and staff experience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/>
              <a:t>Working group of around 25 staff and students from a wide range of institutions</a:t>
            </a:r>
          </a:p>
        </p:txBody>
      </p:sp>
    </p:spTree>
    <p:extLst>
      <p:ext uri="{BB962C8B-B14F-4D97-AF65-F5344CB8AC3E}">
        <p14:creationId xmlns:p14="http://schemas.microsoft.com/office/powerpoint/2010/main" val="2887988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781CB-71A6-4CC3-BD92-39D4BCABB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Phase 1 (Session 2020-21):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339E1-39E7-496B-A6F7-BDB07BA78E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/>
              <a:t>Foundations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What we mean by Anti-Racist Curriculum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Mapping the History of Anti-Racist Curriculum work in tertiary education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Student Voices Film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Staff Voices Film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Facilitating Anti-Racist Curriculum Conversations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Allyship in developing an Anti-Racist Curriculum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Barriers and Enablers Sketches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Building on what's already there - Tackling Racism on Campus / Advance HE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A Brief Introduction to Critical Race Theory (CRT)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7720F-698E-416D-8E9B-EC850F29BA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b="1" dirty="0"/>
              <a:t>Reflecting and learning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10"/>
            </a:pPr>
            <a:r>
              <a:rPr lang="en-GB" dirty="0"/>
              <a:t>Language Matters Portfolio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10"/>
            </a:pPr>
            <a:r>
              <a:rPr lang="en-GB" dirty="0"/>
              <a:t>Staff Stories with Anti-Racist Curriculum Reflections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10"/>
            </a:pPr>
            <a:r>
              <a:rPr lang="en-GB" dirty="0"/>
              <a:t>Developing an Anti-Racist approach to Teaching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10"/>
            </a:pPr>
            <a:r>
              <a:rPr lang="en-GB" dirty="0"/>
              <a:t>Guide to running focus groups discussing Anti-Racist Curriculum</a:t>
            </a:r>
          </a:p>
          <a:p>
            <a:pPr>
              <a:lnSpc>
                <a:spcPct val="120000"/>
              </a:lnSpc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b="1" dirty="0"/>
              <a:t>Planning and Doing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14"/>
            </a:pPr>
            <a:r>
              <a:rPr lang="en-GB" dirty="0"/>
              <a:t>Planning an Anti-Racist Curriculum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14"/>
            </a:pPr>
            <a:r>
              <a:rPr lang="en-GB" dirty="0"/>
              <a:t>Embedding Anti-Racist Curriculum principles into the Curriculum Lifecycle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14"/>
            </a:pPr>
            <a:r>
              <a:rPr lang="en-GB" dirty="0"/>
              <a:t>Involving Students in developing an Anti-Racist Curriculum</a:t>
            </a:r>
          </a:p>
        </p:txBody>
      </p:sp>
    </p:spTree>
    <p:extLst>
      <p:ext uri="{BB962C8B-B14F-4D97-AF65-F5344CB8AC3E}">
        <p14:creationId xmlns:p14="http://schemas.microsoft.com/office/powerpoint/2010/main" val="1806369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6ECC134E-0C33-48C8-BC76-F7C101E5CF5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94519" y="3506112"/>
            <a:ext cx="4397481" cy="3351888"/>
          </a:xfrm>
          <a:custGeom>
            <a:avLst/>
            <a:gdLst/>
            <a:ahLst/>
            <a:cxnLst/>
            <a:rect l="l" t="t" r="r" b="b"/>
            <a:pathLst>
              <a:path w="4397481" h="3351888">
                <a:moveTo>
                  <a:pt x="0" y="0"/>
                </a:moveTo>
                <a:lnTo>
                  <a:pt x="4397481" y="0"/>
                </a:lnTo>
                <a:lnTo>
                  <a:pt x="4397481" y="3351888"/>
                </a:lnTo>
                <a:lnTo>
                  <a:pt x="1552363" y="3351888"/>
                </a:lnTo>
                <a:close/>
              </a:path>
            </a:pathLst>
          </a:custGeom>
        </p:spPr>
      </p:pic>
      <p:pic>
        <p:nvPicPr>
          <p:cNvPr id="3" name="Picture 2" descr="Text, calendar&#10;&#10;Description automatically generated">
            <a:extLst>
              <a:ext uri="{FF2B5EF4-FFF2-40B4-BE49-F238E27FC236}">
                <a16:creationId xmlns:a16="http://schemas.microsoft.com/office/drawing/2014/main" id="{4872B682-E302-43E9-97A8-40A96DA80EE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9154673" cy="6863475"/>
          </a:xfrm>
          <a:custGeom>
            <a:avLst/>
            <a:gdLst/>
            <a:ahLst/>
            <a:cxnLst/>
            <a:rect l="l" t="t" r="r" b="b"/>
            <a:pathLst>
              <a:path w="9154693" h="6863485">
                <a:moveTo>
                  <a:pt x="0" y="0"/>
                </a:moveTo>
                <a:lnTo>
                  <a:pt x="5976000" y="0"/>
                </a:lnTo>
                <a:lnTo>
                  <a:pt x="9154693" y="6863485"/>
                </a:lnTo>
                <a:lnTo>
                  <a:pt x="0" y="686348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7" name="Picture 6" descr="Text, whiteboard&#10;&#10;Description automatically generated">
            <a:extLst>
              <a:ext uri="{FF2B5EF4-FFF2-40B4-BE49-F238E27FC236}">
                <a16:creationId xmlns:a16="http://schemas.microsoft.com/office/drawing/2014/main" id="{38E6E925-A045-4244-A1A2-0417B28DC81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68189" y="10"/>
            <a:ext cx="6023811" cy="3346394"/>
          </a:xfrm>
          <a:custGeom>
            <a:avLst/>
            <a:gdLst/>
            <a:ahLst/>
            <a:cxnLst/>
            <a:rect l="l" t="t" r="r" b="b"/>
            <a:pathLst>
              <a:path w="6023811" h="3346404">
                <a:moveTo>
                  <a:pt x="0" y="0"/>
                </a:moveTo>
                <a:lnTo>
                  <a:pt x="6023811" y="0"/>
                </a:lnTo>
                <a:lnTo>
                  <a:pt x="6023811" y="3346404"/>
                </a:lnTo>
                <a:lnTo>
                  <a:pt x="1549824" y="3346404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13085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B548F-850C-4D3A-9E51-7CC13D5E7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Phase 2 (Session 2021-22)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D935A-E9F8-417F-8587-D1E5D81804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Managed by QAA Scotland</a:t>
            </a:r>
          </a:p>
          <a:p>
            <a:r>
              <a:rPr lang="en-GB" dirty="0"/>
              <a:t>Aims:</a:t>
            </a:r>
          </a:p>
          <a:p>
            <a:pPr lvl="1"/>
            <a:r>
              <a:rPr lang="en-US" sz="2200" dirty="0">
                <a:latin typeface="Arial"/>
                <a:cs typeface="Arial"/>
              </a:rPr>
              <a:t>to facilitate discussions about developing anti-racist curricula in particular discipline areas; </a:t>
            </a:r>
          </a:p>
          <a:p>
            <a:pPr lvl="1"/>
            <a:r>
              <a:rPr lang="en-US" sz="2200" dirty="0">
                <a:latin typeface="Arial"/>
                <a:cs typeface="Arial"/>
              </a:rPr>
              <a:t>to facilitate discussions with a network of academic developers across a range of providers; </a:t>
            </a:r>
          </a:p>
          <a:p>
            <a:pPr lvl="1"/>
            <a:r>
              <a:rPr lang="en-US" sz="2200" dirty="0">
                <a:latin typeface="Arial"/>
                <a:cs typeface="Arial"/>
              </a:rPr>
              <a:t>to share practice and develop resources based on the above discussions; </a:t>
            </a:r>
          </a:p>
          <a:p>
            <a:pPr lvl="1"/>
            <a:r>
              <a:rPr lang="en-US" sz="2200" dirty="0">
                <a:latin typeface="Arial"/>
                <a:cs typeface="Arial"/>
              </a:rPr>
              <a:t>to pilot and evaluate resources produced in Phase 1; </a:t>
            </a:r>
          </a:p>
          <a:p>
            <a:pPr lvl="1"/>
            <a:r>
              <a:rPr lang="en-US" sz="2200" dirty="0">
                <a:latin typeface="Arial"/>
                <a:cs typeface="Arial"/>
              </a:rPr>
              <a:t>to make recommendations for the continuation of the project in 2022-23.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668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B548F-850C-4D3A-9E51-7CC13D5E7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Phase 2 (Session 2021-22)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D935A-E9F8-417F-8587-D1E5D81804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Work managed by QAA Scotland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Three workshops using the Guide resources in relation to different subject areas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Publication of resources related to these workshops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/>
              <a:t>Work commissioned to Edinburgh Napier University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Events and activities for a network of academic developers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Student-produced podcasts</a:t>
            </a:r>
          </a:p>
          <a:p>
            <a:r>
              <a:rPr lang="en-GB" dirty="0"/>
              <a:t>Work commissioned to Project Associate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Piloting and evaluating the Guide resources</a:t>
            </a:r>
          </a:p>
        </p:txBody>
      </p:sp>
    </p:spTree>
    <p:extLst>
      <p:ext uri="{BB962C8B-B14F-4D97-AF65-F5344CB8AC3E}">
        <p14:creationId xmlns:p14="http://schemas.microsoft.com/office/powerpoint/2010/main" val="289606681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DengXian"/>
            <a:ea typeface="DengXian"/>
            <a:cs typeface="DengXian"/>
            <a:sym typeface="DengXi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DengXian"/>
            <a:ea typeface="DengXian"/>
            <a:cs typeface="DengXian"/>
            <a:sym typeface="DengXi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499</Words>
  <Application>Microsoft Office PowerPoint</Application>
  <PresentationFormat>Widescreen</PresentationFormat>
  <Paragraphs>81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DengXian</vt:lpstr>
      <vt:lpstr>Arial</vt:lpstr>
      <vt:lpstr>Arial Bold</vt:lpstr>
      <vt:lpstr>Avenir Roman</vt:lpstr>
      <vt:lpstr>Calibri</vt:lpstr>
      <vt:lpstr>Calibri Light</vt:lpstr>
      <vt:lpstr>Custom Design</vt:lpstr>
      <vt:lpstr>The Anti-Racist Curriculum Project</vt:lpstr>
      <vt:lpstr>PowerPoint Presentation</vt:lpstr>
      <vt:lpstr>PowerPoint Presentation</vt:lpstr>
      <vt:lpstr>Project background</vt:lpstr>
      <vt:lpstr>Phase 1 (Session 2020-21)</vt:lpstr>
      <vt:lpstr>Phase 1 (Session 2020-21): Outputs</vt:lpstr>
      <vt:lpstr>PowerPoint Presentation</vt:lpstr>
      <vt:lpstr>Phase 2 (Session 2021-22)</vt:lpstr>
      <vt:lpstr>Phase 2 (Session 2021-22)</vt:lpstr>
      <vt:lpstr>Further information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Anti-Racist Curriculum Project continuing the conversation and making the change</dc:title>
  <dc:creator/>
  <cp:lastModifiedBy/>
  <cp:revision>1</cp:revision>
  <dcterms:modified xsi:type="dcterms:W3CDTF">2022-08-09T09:47:24Z</dcterms:modified>
</cp:coreProperties>
</file>