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48" r:id="rId1"/>
    <p:sldMasterId id="2147483672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EXC08mY8nHW7uh01aV7TUoE4ra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3" name="Google Shape;60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04" name="Google Shape;60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Google Shape;82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7" name="Google Shape;82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28" name="Google Shape;828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54" name="Google Shape;85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g12d29a961c5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4" name="Google Shape;864;g12d29a961c5_0_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g12d29a961c5_0_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g125c9341f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2" name="Google Shape;872;g125c9341f10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73" name="Google Shape;873;g125c9341f10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g12d29a961c5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0" name="Google Shape;880;g12d29a961c5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g12d29a961c5_0_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8" name="Google Shape;888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9" name="Google Shape;889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9" name="Google Shape;65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0" name="Google Shape;66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g125c9341f1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68" name="Google Shape;668;g125c9341f10_0_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69" name="Google Shape;669;g125c9341f10_0_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8" name="Google Shape;67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9" name="Google Shape;679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680" name="Google Shape;680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03" name="Google Shape;70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9" name="Google Shape;70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0" name="Google Shape;7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17" name="Google Shape;71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Google Shape;7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7" name="Google Shape;73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38" name="Google Shape;73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8" name="Google Shape;798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799" name="Google Shape;799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>
            <a:spLocks noGrp="1"/>
          </p:cNvSpPr>
          <p:nvPr>
            <p:ph type="ctrTitle"/>
          </p:nvPr>
        </p:nvSpPr>
        <p:spPr>
          <a:xfrm>
            <a:off x="4686300" y="2726872"/>
            <a:ext cx="7233557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 cap="none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0"/>
          <p:cNvSpPr txBox="1"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9" name="Google Shape;19;p20"/>
          <p:cNvCxnSpPr/>
          <p:nvPr/>
        </p:nvCxnSpPr>
        <p:spPr>
          <a:xfrm>
            <a:off x="4827813" y="4082142"/>
            <a:ext cx="148862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0" name="Google Shape;20;p20"/>
          <p:cNvGrpSpPr/>
          <p:nvPr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21" name="Google Shape;21;p20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2" name="Google Shape;22;p20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3" name="Google Shape;23;p20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4" name="Google Shape;24;p20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5" name="Google Shape;25;p20"/>
          <p:cNvSpPr>
            <a:spLocks noGrp="1"/>
          </p:cNvSpPr>
          <p:nvPr>
            <p:ph type="pic" idx="2"/>
          </p:nvPr>
        </p:nvSpPr>
        <p:spPr>
          <a:xfrm>
            <a:off x="0" y="1"/>
            <a:ext cx="4424363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sp>
      <p:sp>
        <p:nvSpPr>
          <p:cNvPr id="26" name="Google Shape;26;p20"/>
          <p:cNvSpPr/>
          <p:nvPr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" name="Google Shape;27;p20"/>
          <p:cNvSpPr/>
          <p:nvPr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Three Photos">
  <p:cSld name="Title, Content, and Three Photos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30"/>
          <p:cNvSpPr txBox="1">
            <a:spLocks noGrp="1"/>
          </p:cNvSpPr>
          <p:nvPr>
            <p:ph type="title"/>
          </p:nvPr>
        </p:nvSpPr>
        <p:spPr>
          <a:xfrm>
            <a:off x="363416" y="1046163"/>
            <a:ext cx="5445369" cy="1114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30"/>
          <p:cNvSpPr txBox="1">
            <a:spLocks noGrp="1"/>
          </p:cNvSpPr>
          <p:nvPr>
            <p:ph type="body" idx="1"/>
          </p:nvPr>
        </p:nvSpPr>
        <p:spPr>
          <a:xfrm>
            <a:off x="363416" y="2506662"/>
            <a:ext cx="5445370" cy="3454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433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 sz="1800"/>
            </a:lvl1pPr>
            <a:lvl2pPr marL="914400" lvl="1" indent="-34036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760"/>
              <a:buChar char="▪"/>
              <a:defRPr sz="1600"/>
            </a:lvl2pPr>
            <a:lvl3pPr marL="1371600" lvl="2" indent="-32638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540"/>
              <a:buChar char="▪"/>
              <a:defRPr sz="1400"/>
            </a:lvl3pPr>
            <a:lvl4pPr marL="1828800" lvl="3" indent="-31241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20"/>
              <a:buChar char="▪"/>
              <a:defRPr sz="1200"/>
            </a:lvl4pPr>
            <a:lvl5pPr marL="2286000" lvl="4" indent="-31242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320"/>
              <a:buChar char="▪"/>
              <a:defRPr sz="1200"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23" name="Google Shape;223;p30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24" name="Google Shape;224;p30"/>
          <p:cNvSpPr txBox="1">
            <a:spLocks noGrp="1"/>
          </p:cNvSpPr>
          <p:nvPr>
            <p:ph type="body" idx="2"/>
          </p:nvPr>
        </p:nvSpPr>
        <p:spPr>
          <a:xfrm>
            <a:off x="363416" y="6462713"/>
            <a:ext cx="2262187" cy="249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540"/>
              <a:buNone/>
              <a:defRPr sz="1400" b="1" cap="none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25" name="Google Shape;225;p30"/>
          <p:cNvSpPr>
            <a:spLocks noGrp="1"/>
          </p:cNvSpPr>
          <p:nvPr>
            <p:ph type="pic" idx="3"/>
          </p:nvPr>
        </p:nvSpPr>
        <p:spPr>
          <a:xfrm>
            <a:off x="5919755" y="1"/>
            <a:ext cx="3430408" cy="4091942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226" name="Google Shape;226;p30"/>
          <p:cNvCxnSpPr/>
          <p:nvPr/>
        </p:nvCxnSpPr>
        <p:spPr>
          <a:xfrm>
            <a:off x="-24055" y="2286312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27" name="Google Shape;227;p30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228" name="Google Shape;228;p30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32" name="Google Shape;232;p30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234" name="Google Shape;234;p30"/>
          <p:cNvCxnSpPr/>
          <p:nvPr/>
        </p:nvCxnSpPr>
        <p:spPr>
          <a:xfrm>
            <a:off x="1804745" y="2286312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35" name="Google Shape;235;p30"/>
          <p:cNvSpPr>
            <a:spLocks noGrp="1"/>
          </p:cNvSpPr>
          <p:nvPr>
            <p:ph type="pic" idx="4"/>
          </p:nvPr>
        </p:nvSpPr>
        <p:spPr>
          <a:xfrm>
            <a:off x="9542186" y="555157"/>
            <a:ext cx="2649814" cy="429819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236" name="Google Shape;236;p30"/>
          <p:cNvSpPr>
            <a:spLocks noGrp="1"/>
          </p:cNvSpPr>
          <p:nvPr>
            <p:ph type="pic" idx="5"/>
          </p:nvPr>
        </p:nvSpPr>
        <p:spPr>
          <a:xfrm>
            <a:off x="5919754" y="4289110"/>
            <a:ext cx="3430407" cy="1672075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3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39" name="Google Shape;239;p32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0" name="Google Shape;240;p32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1" name="Google Shape;241;p32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32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3" name="Google Shape;243;p32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4" name="Google Shape;244;p32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5" name="Google Shape;245;p32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6" name="Google Shape;246;p32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32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32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32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32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1" name="Google Shape;251;p32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2" name="Google Shape;252;p32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32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32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5" name="Google Shape;255;p32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6" name="Google Shape;256;p32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7" name="Google Shape;257;p32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58" name="Google Shape;258;p32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59" name="Google Shape;259;p32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0" name="Google Shape;260;p32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1" name="Google Shape;261;p32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2" name="Google Shape;262;p32"/>
          <p:cNvSpPr txBox="1"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  <a:defRPr sz="5400"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3" name="Google Shape;263;p32"/>
          <p:cNvSpPr txBox="1"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>
                <a:solidFill>
                  <a:srgbClr val="FFFE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264" name="Google Shape;264;p32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5" name="Google Shape;265;p32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32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267" name="Google Shape;267;p32"/>
          <p:cNvCxnSpPr/>
          <p:nvPr/>
        </p:nvCxnSpPr>
        <p:spPr>
          <a:xfrm>
            <a:off x="4827813" y="4082142"/>
            <a:ext cx="148862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68" name="Google Shape;268;p32"/>
          <p:cNvGrpSpPr/>
          <p:nvPr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269" name="Google Shape;269;p32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70" name="Google Shape;270;p32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71" name="Google Shape;271;p32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72" name="Google Shape;272;p32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73" name="Google Shape;273;p32"/>
          <p:cNvSpPr/>
          <p:nvPr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4" name="Google Shape;274;p32"/>
          <p:cNvSpPr/>
          <p:nvPr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75" name="Google Shape;275;p32"/>
          <p:cNvSpPr/>
          <p:nvPr/>
        </p:nvSpPr>
        <p:spPr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3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78" name="Google Shape;278;p33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33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0" name="Google Shape;280;p33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1" name="Google Shape;281;p33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33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3" name="Google Shape;283;p33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4" name="Google Shape;284;p33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5" name="Google Shape;285;p33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33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7" name="Google Shape;287;p33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8" name="Google Shape;288;p33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9" name="Google Shape;289;p33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0" name="Google Shape;290;p33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1" name="Google Shape;291;p33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2" name="Google Shape;292;p33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3" name="Google Shape;293;p33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4" name="Google Shape;294;p33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33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33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33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33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299" name="Google Shape;299;p3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00" name="Google Shape;300;p33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33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3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03" name="Google Shape;303;p33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4" name="Google Shape;304;p33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05" name="Google Shape;305;p33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33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7" name="Google Shape;307;p33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08" name="Google Shape;308;p33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9" name="Google Shape;309;p33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0" name="Google Shape;310;p33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311" name="Google Shape;311;p33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312" name="Google Shape;312;p33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13" name="Google Shape;313;p33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14" name="Google Shape;314;p33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15" name="Google Shape;315;p33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16" name="Google Shape;316;p33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17" name="Google Shape;317;p33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9" name="Google Shape;319;p3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20" name="Google Shape;320;p34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1" name="Google Shape;321;p34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34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3" name="Google Shape;323;p34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34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5" name="Google Shape;325;p34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6" name="Google Shape;326;p34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34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8" name="Google Shape;328;p34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9" name="Google Shape;329;p34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0" name="Google Shape;330;p34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1" name="Google Shape;331;p34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2" name="Google Shape;332;p34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3" name="Google Shape;333;p34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p34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5" name="Google Shape;335;p34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6" name="Google Shape;336;p34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7" name="Google Shape;337;p34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8" name="Google Shape;338;p34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34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0" name="Google Shape;340;p34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41" name="Google Shape;341;p34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42" name="Google Shape;342;p3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34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4" name="Google Shape;344;p3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5" name="Google Shape;345;p34"/>
          <p:cNvSpPr txBox="1"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34"/>
          <p:cNvSpPr txBox="1">
            <a:spLocks noGrp="1"/>
          </p:cNvSpPr>
          <p:nvPr>
            <p:ph type="body" idx="1"/>
          </p:nvPr>
        </p:nvSpPr>
        <p:spPr>
          <a:xfrm>
            <a:off x="5120878" y="803187"/>
            <a:ext cx="6269591" cy="238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47" name="Google Shape;347;p34"/>
          <p:cNvSpPr txBox="1">
            <a:spLocks noGrp="1"/>
          </p:cNvSpPr>
          <p:nvPr>
            <p:ph type="body" idx="2"/>
          </p:nvPr>
        </p:nvSpPr>
        <p:spPr>
          <a:xfrm>
            <a:off x="5118447" y="3672162"/>
            <a:ext cx="6272022" cy="238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48" name="Google Shape;348;p34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9" name="Google Shape;349;p34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34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51" name="Google Shape;351;p34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2" name="Google Shape;352;p34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53" name="Google Shape;353;p34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354" name="Google Shape;354;p34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355" name="Google Shape;355;p34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6" name="Google Shape;356;p34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7" name="Google Shape;357;p34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58" name="Google Shape;358;p34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359" name="Google Shape;359;p34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360" name="Google Shape;360;p34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oogle Shape;362;p35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63" name="Google Shape;363;p35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4" name="Google Shape;364;p35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5" name="Google Shape;365;p35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6" name="Google Shape;366;p35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7" name="Google Shape;367;p35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35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9" name="Google Shape;369;p35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0" name="Google Shape;370;p35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1" name="Google Shape;371;p35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2" name="Google Shape;372;p35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3" name="Google Shape;373;p35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4" name="Google Shape;374;p35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5" name="Google Shape;375;p35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6" name="Google Shape;376;p35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35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8" name="Google Shape;378;p35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9" name="Google Shape;379;p35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0" name="Google Shape;380;p35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1" name="Google Shape;381;p35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2" name="Google Shape;382;p35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3" name="Google Shape;383;p35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384" name="Google Shape;384;p35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85" name="Google Shape;385;p35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6" name="Google Shape;386;p35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35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35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9" name="Google Shape;389;p35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0" name="Google Shape;390;p35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1" name="Google Shape;391;p3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392" name="Google Shape;392;p35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3" name="Google Shape;393;p35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94" name="Google Shape;394;p35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395" name="Google Shape;395;p35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396" name="Google Shape;396;p35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97" name="Google Shape;397;p35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98" name="Google Shape;398;p35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399" name="Google Shape;399;p35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400" name="Google Shape;400;p35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401" name="Google Shape;401;p35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36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4" name="Google Shape;404;p36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5" name="Google Shape;405;p36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406" name="Google Shape;406;p36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407" name="Google Shape;407;p36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08" name="Google Shape;408;p36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09" name="Google Shape;409;p36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10" name="Google Shape;410;p36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37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13" name="Google Shape;413;p37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37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37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37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37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37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37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37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1" name="Google Shape;421;p37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37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37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37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5" name="Google Shape;425;p37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6" name="Google Shape;426;p37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7" name="Google Shape;427;p37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37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9" name="Google Shape;429;p37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37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37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32" name="Google Shape;432;p37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433" name="Google Shape;433;p37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4" name="Google Shape;434;p37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5" name="Google Shape;435;p37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6" name="Google Shape;436;p37"/>
          <p:cNvSpPr>
            <a:spLocks noGrp="1"/>
          </p:cNvSpPr>
          <p:nvPr>
            <p:ph type="pic" idx="2"/>
          </p:nvPr>
        </p:nvSpPr>
        <p:spPr>
          <a:xfrm>
            <a:off x="7543510" y="0"/>
            <a:ext cx="4648490" cy="6858000"/>
          </a:xfrm>
          <a:prstGeom prst="rect">
            <a:avLst/>
          </a:prstGeom>
          <a:solidFill>
            <a:srgbClr val="FEFEFE"/>
          </a:solidFill>
          <a:ln>
            <a:noFill/>
          </a:ln>
        </p:spPr>
      </p:sp>
      <p:sp>
        <p:nvSpPr>
          <p:cNvPr id="437" name="Google Shape;437;p37"/>
          <p:cNvSpPr txBox="1"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600"/>
              <a:buFont typeface="Calibri"/>
              <a:buNone/>
              <a:defRPr sz="3600"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8" name="Google Shape;438;p37"/>
          <p:cNvSpPr txBox="1">
            <a:spLocks noGrp="1"/>
          </p:cNvSpPr>
          <p:nvPr>
            <p:ph type="body" idx="1"/>
          </p:nvPr>
        </p:nvSpPr>
        <p:spPr>
          <a:xfrm>
            <a:off x="885443" y="3545012"/>
            <a:ext cx="5776646" cy="1274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439" name="Google Shape;439;p37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0" name="Google Shape;440;p37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5942203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1" name="Google Shape;441;p37"/>
          <p:cNvSpPr txBox="1">
            <a:spLocks noGrp="1"/>
          </p:cNvSpPr>
          <p:nvPr>
            <p:ph type="sldNum" idx="12"/>
          </p:nvPr>
        </p:nvSpPr>
        <p:spPr>
          <a:xfrm>
            <a:off x="5828377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442" name="Google Shape;442;p37"/>
          <p:cNvCxnSpPr/>
          <p:nvPr/>
        </p:nvCxnSpPr>
        <p:spPr>
          <a:xfrm>
            <a:off x="5351690" y="3748188"/>
            <a:ext cx="1488621" cy="0"/>
          </a:xfrm>
          <a:prstGeom prst="straightConnector1">
            <a:avLst/>
          </a:prstGeom>
          <a:noFill/>
          <a:ln w="139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443" name="Google Shape;443;p37"/>
          <p:cNvGrpSpPr/>
          <p:nvPr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444" name="Google Shape;444;p37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45" name="Google Shape;445;p37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46" name="Google Shape;446;p37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47" name="Google Shape;447;p37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9" name="Google Shape;449;p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50" name="Google Shape;450;p38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471" name="Google Shape;471;p3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72" name="Google Shape;472;p38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38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5" name="Google Shape;475;p38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6" name="Google Shape;476;p38"/>
          <p:cNvSpPr txBox="1">
            <a:spLocks noGrp="1"/>
          </p:cNvSpPr>
          <p:nvPr>
            <p:ph type="body" idx="1"/>
          </p:nvPr>
        </p:nvSpPr>
        <p:spPr>
          <a:xfrm rot="5400000">
            <a:off x="5618955" y="285747"/>
            <a:ext cx="5257090" cy="627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477" name="Google Shape;477;p38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8" name="Google Shape;478;p38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9" name="Google Shape;479;p38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1" name="Google Shape;481;p39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482" name="Google Shape;482;p39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39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4" name="Google Shape;484;p39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5" name="Google Shape;485;p39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6" name="Google Shape;486;p39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7" name="Google Shape;487;p39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39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39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0" name="Google Shape;490;p39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1" name="Google Shape;491;p39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2" name="Google Shape;492;p39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3" name="Google Shape;493;p39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39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39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6" name="Google Shape;496;p39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7" name="Google Shape;497;p39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8" name="Google Shape;498;p39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9" name="Google Shape;499;p39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39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39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2" name="Google Shape;502;p39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03" name="Google Shape;503;p39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504" name="Google Shape;504;p3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5" name="Google Shape;505;p39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6" name="Google Shape;506;p3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7" name="Google Shape;507;p39"/>
          <p:cNvSpPr txBox="1">
            <a:spLocks noGrp="1"/>
          </p:cNvSpPr>
          <p:nvPr>
            <p:ph type="title"/>
          </p:nvPr>
        </p:nvSpPr>
        <p:spPr>
          <a:xfrm rot="5400000">
            <a:off x="8329814" y="1827549"/>
            <a:ext cx="2456442" cy="3501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8" name="Google Shape;508;p39"/>
          <p:cNvSpPr txBox="1">
            <a:spLocks noGrp="1"/>
          </p:cNvSpPr>
          <p:nvPr>
            <p:ph type="body" idx="1"/>
          </p:nvPr>
        </p:nvSpPr>
        <p:spPr>
          <a:xfrm rot="5400000">
            <a:off x="1308407" y="292785"/>
            <a:ext cx="5257303" cy="626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09" name="Google Shape;509;p39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0" name="Google Shape;510;p39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1" name="Google Shape;511;p39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40"/>
          <p:cNvSpPr txBox="1">
            <a:spLocks noGrp="1"/>
          </p:cNvSpPr>
          <p:nvPr>
            <p:ph type="ctrTitle"/>
          </p:nvPr>
        </p:nvSpPr>
        <p:spPr>
          <a:xfrm>
            <a:off x="4686300" y="2726872"/>
            <a:ext cx="7233557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 b="1" cap="none">
                <a:solidFill>
                  <a:schemeClr val="dk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4" name="Google Shape;514;p40"/>
          <p:cNvSpPr txBox="1">
            <a:spLocks noGrp="1"/>
          </p:cNvSpPr>
          <p:nvPr>
            <p:ph type="subTitle" idx="1"/>
          </p:nvPr>
        </p:nvSpPr>
        <p:spPr>
          <a:xfrm>
            <a:off x="4686300" y="3569380"/>
            <a:ext cx="723355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515" name="Google Shape;515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16" name="Google Shape;516;p40"/>
          <p:cNvCxnSpPr/>
          <p:nvPr/>
        </p:nvCxnSpPr>
        <p:spPr>
          <a:xfrm>
            <a:off x="4827813" y="4082142"/>
            <a:ext cx="148862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17" name="Google Shape;517;p40"/>
          <p:cNvGrpSpPr/>
          <p:nvPr/>
        </p:nvGrpSpPr>
        <p:grpSpPr>
          <a:xfrm>
            <a:off x="4793474" y="2475187"/>
            <a:ext cx="748798" cy="134113"/>
            <a:chOff x="4827813" y="2534636"/>
            <a:chExt cx="996651" cy="178504"/>
          </a:xfrm>
        </p:grpSpPr>
        <p:sp>
          <p:nvSpPr>
            <p:cNvPr id="518" name="Google Shape;518;p40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19" name="Google Shape;519;p40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0" name="Google Shape;520;p40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21" name="Google Shape;521;p40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22" name="Google Shape;522;p40"/>
          <p:cNvSpPr/>
          <p:nvPr/>
        </p:nvSpPr>
        <p:spPr>
          <a:xfrm>
            <a:off x="8621485" y="4408714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23" name="Google Shape;523;p40"/>
          <p:cNvSpPr/>
          <p:nvPr/>
        </p:nvSpPr>
        <p:spPr>
          <a:xfrm>
            <a:off x="8303078" y="4184310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24" name="Google Shape;524;p40"/>
          <p:cNvSpPr/>
          <p:nvPr/>
        </p:nvSpPr>
        <p:spPr>
          <a:xfrm>
            <a:off x="0" y="0"/>
            <a:ext cx="4424363" cy="6857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21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0" name="Google Shape;30;p21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1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21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1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21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" name="Google Shape;35;p21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21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21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" name="Google Shape;38;p21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" name="Google Shape;39;p21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" name="Google Shape;40;p21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1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1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1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1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1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21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21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21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21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" name="Google Shape;50;p21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51" name="Google Shape;51;p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52" name="Google Shape;52;p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21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2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5" name="Google Shape;55;p21"/>
          <p:cNvSpPr txBox="1"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200"/>
              <a:buFont typeface="Calibri"/>
              <a:buNone/>
              <a:defRPr sz="3200"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1"/>
          <p:cNvSpPr txBox="1">
            <a:spLocks noGrp="1"/>
          </p:cNvSpPr>
          <p:nvPr>
            <p:ph type="body" idx="1"/>
          </p:nvPr>
        </p:nvSpPr>
        <p:spPr>
          <a:xfrm>
            <a:off x="5109983" y="802809"/>
            <a:ext cx="6275035" cy="5249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7" name="Google Shape;57;p21"/>
          <p:cNvSpPr txBox="1">
            <a:spLocks noGrp="1"/>
          </p:cNvSpPr>
          <p:nvPr>
            <p:ph type="body" idx="2"/>
          </p:nvPr>
        </p:nvSpPr>
        <p:spPr>
          <a:xfrm>
            <a:off x="888631" y="3580186"/>
            <a:ext cx="3501197" cy="122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1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1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1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1" name="Google Shape;61;p21"/>
          <p:cNvSpPr/>
          <p:nvPr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2" name="Google Shape;62;p21"/>
          <p:cNvSpPr/>
          <p:nvPr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DDD9C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63" name="Google Shape;63;p21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64" name="Google Shape;64;p21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" name="Google Shape;65;p21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6" name="Google Shape;66;p21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7" name="Google Shape;67;p21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ection Header">
  <p:cSld name="1_Section Header"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41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27" name="Google Shape;527;p41"/>
          <p:cNvCxnSpPr/>
          <p:nvPr/>
        </p:nvCxnSpPr>
        <p:spPr>
          <a:xfrm>
            <a:off x="5679220" y="2286312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28" name="Google Shape;528;p41"/>
          <p:cNvGrpSpPr/>
          <p:nvPr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529" name="Google Shape;529;p41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0" name="Google Shape;530;p41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1" name="Google Shape;531;p41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32" name="Google Shape;532;p41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33" name="Google Shape;533;p41"/>
          <p:cNvSpPr/>
          <p:nvPr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34" name="Google Shape;534;p41"/>
          <p:cNvSpPr/>
          <p:nvPr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535" name="Google Shape;535;p41"/>
          <p:cNvCxnSpPr/>
          <p:nvPr/>
        </p:nvCxnSpPr>
        <p:spPr>
          <a:xfrm>
            <a:off x="7508020" y="2286312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6" name="Google Shape;536;p41"/>
          <p:cNvSpPr/>
          <p:nvPr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537" name="Google Shape;537;p41"/>
          <p:cNvCxnSpPr/>
          <p:nvPr/>
        </p:nvCxnSpPr>
        <p:spPr>
          <a:xfrm>
            <a:off x="1001746" y="1290512"/>
            <a:ext cx="1488621" cy="0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38" name="Google Shape;538;p41"/>
          <p:cNvSpPr txBox="1">
            <a:spLocks noGrp="1"/>
          </p:cNvSpPr>
          <p:nvPr>
            <p:ph type="title"/>
          </p:nvPr>
        </p:nvSpPr>
        <p:spPr>
          <a:xfrm>
            <a:off x="915466" y="1276857"/>
            <a:ext cx="4097778" cy="1255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sz="3600" b="1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9" name="Google Shape;539;p41"/>
          <p:cNvSpPr txBox="1">
            <a:spLocks noGrp="1"/>
          </p:cNvSpPr>
          <p:nvPr>
            <p:ph type="body" idx="1"/>
          </p:nvPr>
        </p:nvSpPr>
        <p:spPr>
          <a:xfrm>
            <a:off x="915467" y="2620651"/>
            <a:ext cx="4097778" cy="1933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 b="0" cap="none">
                <a:solidFill>
                  <a:schemeClr val="lt1"/>
                </a:solidFill>
              </a:defRPr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wo Content">
  <p:cSld name="1_Two Content"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42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2" name="Google Shape;542;p42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43" name="Google Shape;543;p42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44" name="Google Shape;544;p42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45" name="Google Shape;545;p42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46" name="Google Shape;546;p42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47" name="Google Shape;547;p42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8" name="Google Shape;548;p42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9" name="Google Shape;549;p42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50" name="Google Shape;550;p42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51" name="Google Shape;551;p42"/>
          <p:cNvSpPr txBox="1">
            <a:spLocks noGrp="1"/>
          </p:cNvSpPr>
          <p:nvPr>
            <p:ph type="body" idx="1"/>
          </p:nvPr>
        </p:nvSpPr>
        <p:spPr>
          <a:xfrm>
            <a:off x="6347381" y="1825625"/>
            <a:ext cx="548120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52" name="Google Shape;552;p42"/>
          <p:cNvSpPr txBox="1">
            <a:spLocks noGrp="1"/>
          </p:cNvSpPr>
          <p:nvPr>
            <p:ph type="body" idx="2"/>
          </p:nvPr>
        </p:nvSpPr>
        <p:spPr>
          <a:xfrm>
            <a:off x="363416" y="1825625"/>
            <a:ext cx="548120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53" name="Google Shape;553;p42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54" name="Google Shape;554;p42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43"/>
          <p:cNvSpPr txBox="1">
            <a:spLocks noGrp="1"/>
          </p:cNvSpPr>
          <p:nvPr>
            <p:ph type="title"/>
          </p:nvPr>
        </p:nvSpPr>
        <p:spPr>
          <a:xfrm>
            <a:off x="831850" y="3794663"/>
            <a:ext cx="10515600" cy="823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7" name="Google Shape;557;p43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58" name="Google Shape;558;p43"/>
          <p:cNvCxnSpPr/>
          <p:nvPr/>
        </p:nvCxnSpPr>
        <p:spPr>
          <a:xfrm>
            <a:off x="5351690" y="3748188"/>
            <a:ext cx="1488621" cy="0"/>
          </a:xfrm>
          <a:prstGeom prst="straightConnector1">
            <a:avLst/>
          </a:prstGeom>
          <a:noFill/>
          <a:ln w="1397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59" name="Google Shape;559;p43"/>
          <p:cNvGrpSpPr/>
          <p:nvPr/>
        </p:nvGrpSpPr>
        <p:grpSpPr>
          <a:xfrm>
            <a:off x="5721601" y="4594679"/>
            <a:ext cx="748798" cy="134113"/>
            <a:chOff x="4827813" y="2534636"/>
            <a:chExt cx="996651" cy="178504"/>
          </a:xfrm>
        </p:grpSpPr>
        <p:sp>
          <p:nvSpPr>
            <p:cNvPr id="560" name="Google Shape;560;p43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61" name="Google Shape;561;p43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62" name="Google Shape;562;p43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63" name="Google Shape;563;p43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64" name="Google Shape;564;p43"/>
          <p:cNvSpPr txBox="1">
            <a:spLocks noGrp="1"/>
          </p:cNvSpPr>
          <p:nvPr>
            <p:ph type="body" idx="1"/>
          </p:nvPr>
        </p:nvSpPr>
        <p:spPr>
          <a:xfrm>
            <a:off x="839788" y="4839679"/>
            <a:ext cx="10507662" cy="1305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b="0" cap="none"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65" name="Google Shape;565;p43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371301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with Caption">
  <p:cSld name="1_Content with Caption"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p44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3206261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8" name="Google Shape;568;p44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69" name="Google Shape;569;p44"/>
          <p:cNvSpPr/>
          <p:nvPr/>
        </p:nvSpPr>
        <p:spPr>
          <a:xfrm>
            <a:off x="10251393" y="555158"/>
            <a:ext cx="3298372" cy="3298372"/>
          </a:xfrm>
          <a:prstGeom prst="ellipse">
            <a:avLst/>
          </a:prstGeom>
          <a:noFill/>
          <a:ln w="9525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0" name="Google Shape;570;p44"/>
          <p:cNvSpPr/>
          <p:nvPr/>
        </p:nvSpPr>
        <p:spPr>
          <a:xfrm>
            <a:off x="9932986" y="330754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DDD9C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71" name="Google Shape;571;p44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72" name="Google Shape;572;p44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73" name="Google Shape;573;p44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74" name="Google Shape;574;p44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75" name="Google Shape;575;p44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76" name="Google Shape;576;p44"/>
          <p:cNvSpPr txBox="1">
            <a:spLocks noGrp="1"/>
          </p:cNvSpPr>
          <p:nvPr>
            <p:ph type="body" idx="1"/>
          </p:nvPr>
        </p:nvSpPr>
        <p:spPr>
          <a:xfrm>
            <a:off x="363416" y="2057400"/>
            <a:ext cx="3206261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76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577" name="Google Shape;577;p44"/>
          <p:cNvSpPr txBox="1">
            <a:spLocks noGrp="1"/>
          </p:cNvSpPr>
          <p:nvPr>
            <p:ph type="body" idx="2"/>
          </p:nvPr>
        </p:nvSpPr>
        <p:spPr>
          <a:xfrm>
            <a:off x="3888084" y="246187"/>
            <a:ext cx="7467304" cy="5614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683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00"/>
              <a:buChar char="▪"/>
              <a:defRPr sz="2000"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 sz="1800"/>
            </a:lvl2pPr>
            <a:lvl3pPr marL="1371600" lvl="2" indent="-34036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Char char="▪"/>
              <a:defRPr sz="1600"/>
            </a:lvl3pPr>
            <a:lvl4pPr marL="1828800" lvl="3" indent="-32638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Char char="▪"/>
              <a:defRPr sz="1400"/>
            </a:lvl4pPr>
            <a:lvl5pPr marL="2286000" lvl="4" indent="-32638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Char char="▪"/>
              <a:defRPr sz="1400"/>
            </a:lvl5pPr>
            <a:lvl6pPr marL="2743200" lvl="5" indent="-3683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Char char="▪"/>
              <a:defRPr sz="2000"/>
            </a:lvl6pPr>
            <a:lvl7pPr marL="3200400" lvl="6" indent="-3683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Char char="▪"/>
              <a:defRPr sz="2000"/>
            </a:lvl7pPr>
            <a:lvl8pPr marL="3657600" lvl="7" indent="-3683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Char char="▪"/>
              <a:defRPr sz="2000"/>
            </a:lvl8pPr>
            <a:lvl9pPr marL="4114800" lvl="8" indent="-3683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Char char="▪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" name="Google Shape;585;p27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6" name="Google Shape;586;p27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587" name="Google Shape;587;p27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8" name="Google Shape;588;p27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89" name="Google Shape;589;p27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590" name="Google Shape;590;p27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591" name="Google Shape;591;p27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2" name="Google Shape;592;p27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3" name="Google Shape;593;p27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94" name="Google Shape;594;p27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595" name="Google Shape;595;p27"/>
          <p:cNvSpPr txBox="1">
            <a:spLocks noGrp="1"/>
          </p:cNvSpPr>
          <p:nvPr>
            <p:ph type="body" idx="1"/>
          </p:nvPr>
        </p:nvSpPr>
        <p:spPr>
          <a:xfrm>
            <a:off x="6347380" y="1681163"/>
            <a:ext cx="548120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596" name="Google Shape;596;p27"/>
          <p:cNvSpPr txBox="1">
            <a:spLocks noGrp="1"/>
          </p:cNvSpPr>
          <p:nvPr>
            <p:ph type="body" idx="2"/>
          </p:nvPr>
        </p:nvSpPr>
        <p:spPr>
          <a:xfrm>
            <a:off x="6347379" y="2586215"/>
            <a:ext cx="5481203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97" name="Google Shape;597;p27"/>
          <p:cNvSpPr txBox="1">
            <a:spLocks noGrp="1"/>
          </p:cNvSpPr>
          <p:nvPr>
            <p:ph type="body" idx="3"/>
          </p:nvPr>
        </p:nvSpPr>
        <p:spPr>
          <a:xfrm>
            <a:off x="363416" y="1681163"/>
            <a:ext cx="54812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598" name="Google Shape;598;p27"/>
          <p:cNvSpPr txBox="1">
            <a:spLocks noGrp="1"/>
          </p:cNvSpPr>
          <p:nvPr>
            <p:ph type="body" idx="4"/>
          </p:nvPr>
        </p:nvSpPr>
        <p:spPr>
          <a:xfrm>
            <a:off x="363416" y="2586215"/>
            <a:ext cx="5481202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599" name="Google Shape;599;p27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00" name="Google Shape;600;p27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2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70" name="Google Shape;70;p22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1" name="Google Shape;71;p22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72" name="Google Shape;72;p22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73" name="Google Shape;73;p22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74" name="Google Shape;74;p22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5" name="Google Shape;75;p22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" name="Google Shape;76;p22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" name="Google Shape;77;p22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78" name="Google Shape;78;p22"/>
          <p:cNvSpPr txBox="1">
            <a:spLocks noGrp="1"/>
          </p:cNvSpPr>
          <p:nvPr>
            <p:ph type="body" idx="1"/>
          </p:nvPr>
        </p:nvSpPr>
        <p:spPr>
          <a:xfrm>
            <a:off x="363416" y="1825625"/>
            <a:ext cx="11465168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1" name="Google Shape;81;p22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3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84" name="Google Shape;84;p23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85" name="Google Shape;85;p23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6" name="Google Shape;86;p23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7" name="Google Shape;87;p23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88" name="Google Shape;88;p23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ison">
  <p:cSld name="1_Comparison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6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6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92" name="Google Shape;92;p26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3" name="Google Shape;93;p26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94" name="Google Shape;94;p26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95" name="Google Shape;95;p26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96" name="Google Shape;96;p26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97" name="Google Shape;97;p26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98" name="Google Shape;98;p26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99" name="Google Shape;99;p26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00" name="Google Shape;100;p26"/>
          <p:cNvSpPr txBox="1">
            <a:spLocks noGrp="1"/>
          </p:cNvSpPr>
          <p:nvPr>
            <p:ph type="body" idx="1"/>
          </p:nvPr>
        </p:nvSpPr>
        <p:spPr>
          <a:xfrm>
            <a:off x="6347380" y="1681163"/>
            <a:ext cx="548120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01" name="Google Shape;101;p26"/>
          <p:cNvSpPr txBox="1">
            <a:spLocks noGrp="1"/>
          </p:cNvSpPr>
          <p:nvPr>
            <p:ph type="body" idx="2"/>
          </p:nvPr>
        </p:nvSpPr>
        <p:spPr>
          <a:xfrm>
            <a:off x="6347379" y="2586215"/>
            <a:ext cx="5481203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body" idx="3"/>
          </p:nvPr>
        </p:nvSpPr>
        <p:spPr>
          <a:xfrm>
            <a:off x="363416" y="1681163"/>
            <a:ext cx="54812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640"/>
              <a:buNone/>
              <a:defRPr sz="2400" b="1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body" idx="4"/>
          </p:nvPr>
        </p:nvSpPr>
        <p:spPr>
          <a:xfrm>
            <a:off x="363416" y="2586215"/>
            <a:ext cx="5481202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5" name="Google Shape;105;p26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2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08" name="Google Shape;108;p24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4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4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4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4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4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4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4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4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24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4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4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4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4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4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24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24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4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4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4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4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9" name="Google Shape;129;p24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30" name="Google Shape;130;p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4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3" name="Google Shape;133;p24"/>
          <p:cNvSpPr txBox="1"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4"/>
          <p:cNvSpPr txBox="1"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35" name="Google Shape;135;p24"/>
          <p:cNvSpPr txBox="1">
            <a:spLocks noGrp="1"/>
          </p:cNvSpPr>
          <p:nvPr>
            <p:ph type="body" idx="2"/>
          </p:nvPr>
        </p:nvSpPr>
        <p:spPr>
          <a:xfrm>
            <a:off x="5125305" y="1488985"/>
            <a:ext cx="6264350" cy="169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36" name="Google Shape;136;p24"/>
          <p:cNvSpPr txBox="1">
            <a:spLocks noGrp="1"/>
          </p:cNvSpPr>
          <p:nvPr>
            <p:ph type="body" idx="3"/>
          </p:nvPr>
        </p:nvSpPr>
        <p:spPr>
          <a:xfrm>
            <a:off x="5118653" y="3665887"/>
            <a:ext cx="626441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137" name="Google Shape;137;p24"/>
          <p:cNvSpPr txBox="1">
            <a:spLocks noGrp="1"/>
          </p:cNvSpPr>
          <p:nvPr>
            <p:ph type="body" idx="4"/>
          </p:nvPr>
        </p:nvSpPr>
        <p:spPr>
          <a:xfrm>
            <a:off x="5118447" y="4351687"/>
            <a:ext cx="6265588" cy="170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41" name="Google Shape;141;p24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2" name="Google Shape;142;p24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3" name="Google Shape;143;p24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44" name="Google Shape;144;p24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45" name="Google Shape;145;p24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46" name="Google Shape;146;p24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47" name="Google Shape;147;p24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48" name="Google Shape;148;p24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49" name="Google Shape;149;p24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50" name="Google Shape;150;p24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8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8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4" name="Google Shape;154;p28"/>
          <p:cNvCxnSpPr/>
          <p:nvPr/>
        </p:nvCxnSpPr>
        <p:spPr>
          <a:xfrm>
            <a:off x="-24055" y="1452565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5" name="Google Shape;155;p28"/>
          <p:cNvCxnSpPr/>
          <p:nvPr/>
        </p:nvCxnSpPr>
        <p:spPr>
          <a:xfrm>
            <a:off x="1804745" y="1452565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6" name="Google Shape;156;p28"/>
          <p:cNvCxnSpPr/>
          <p:nvPr/>
        </p:nvCxnSpPr>
        <p:spPr>
          <a:xfrm rot="10800000" flipH="1">
            <a:off x="2454442" y="1429119"/>
            <a:ext cx="9737558" cy="15383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57" name="Google Shape;157;p28"/>
          <p:cNvGrpSpPr/>
          <p:nvPr/>
        </p:nvGrpSpPr>
        <p:grpSpPr>
          <a:xfrm>
            <a:off x="363416" y="421045"/>
            <a:ext cx="748798" cy="134113"/>
            <a:chOff x="4827813" y="2534636"/>
            <a:chExt cx="996651" cy="178504"/>
          </a:xfrm>
        </p:grpSpPr>
        <p:sp>
          <p:nvSpPr>
            <p:cNvPr id="158" name="Google Shape;158;p28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59" name="Google Shape;159;p28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0" name="Google Shape;160;p28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61" name="Google Shape;161;p28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162" name="Google Shape;162;p28"/>
          <p:cNvSpPr/>
          <p:nvPr/>
        </p:nvSpPr>
        <p:spPr>
          <a:xfrm>
            <a:off x="4608159" y="4718683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63" name="Google Shape;163;p28"/>
          <p:cNvSpPr/>
          <p:nvPr/>
        </p:nvSpPr>
        <p:spPr>
          <a:xfrm>
            <a:off x="4289752" y="4494279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5" name="Google Shape;165;p3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66" name="Google Shape;166;p3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3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3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3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3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3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3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3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3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3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3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7" name="Google Shape;177;p3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3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3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0" name="Google Shape;180;p3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3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3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3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3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85" name="Google Shape;185;p31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186" name="Google Shape;186;p31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3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31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9" name="Google Shape;189;p31"/>
          <p:cNvSpPr txBox="1"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  <a:defRPr sz="4400">
                <a:solidFill>
                  <a:srgbClr val="FFFEF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1"/>
          <p:cNvSpPr txBox="1"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91" name="Google Shape;191;p31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31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31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4" name="Google Shape;194;p31"/>
          <p:cNvCxnSpPr/>
          <p:nvPr/>
        </p:nvCxnSpPr>
        <p:spPr>
          <a:xfrm>
            <a:off x="5679220" y="2286312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195" name="Google Shape;195;p31"/>
          <p:cNvGrpSpPr/>
          <p:nvPr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196" name="Google Shape;196;p31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97" name="Google Shape;197;p31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98" name="Google Shape;198;p31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199" name="Google Shape;199;p31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00" name="Google Shape;200;p31"/>
          <p:cNvSpPr/>
          <p:nvPr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01" name="Google Shape;201;p31"/>
          <p:cNvSpPr/>
          <p:nvPr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202" name="Google Shape;202;p31"/>
          <p:cNvCxnSpPr/>
          <p:nvPr/>
        </p:nvCxnSpPr>
        <p:spPr>
          <a:xfrm>
            <a:off x="7508020" y="2286312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3" name="Google Shape;203;p31"/>
          <p:cNvSpPr/>
          <p:nvPr/>
        </p:nvSpPr>
        <p:spPr>
          <a:xfrm>
            <a:off x="469044" y="1"/>
            <a:ext cx="5210176" cy="59610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204" name="Google Shape;204;p31"/>
          <p:cNvCxnSpPr/>
          <p:nvPr/>
        </p:nvCxnSpPr>
        <p:spPr>
          <a:xfrm>
            <a:off x="1001746" y="1290512"/>
            <a:ext cx="1488621" cy="0"/>
          </a:xfrm>
          <a:prstGeom prst="straightConnector1">
            <a:avLst/>
          </a:prstGeom>
          <a:noFill/>
          <a:ln w="571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Content, and Large Photo">
  <p:cSld name="Title, Content, and Large Photo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9"/>
          <p:cNvSpPr txBox="1">
            <a:spLocks noGrp="1"/>
          </p:cNvSpPr>
          <p:nvPr>
            <p:ph type="title"/>
          </p:nvPr>
        </p:nvSpPr>
        <p:spPr>
          <a:xfrm>
            <a:off x="5908430" y="1046163"/>
            <a:ext cx="5445369" cy="1114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29"/>
          <p:cNvSpPr txBox="1">
            <a:spLocks noGrp="1"/>
          </p:cNvSpPr>
          <p:nvPr>
            <p:ph type="body" idx="1"/>
          </p:nvPr>
        </p:nvSpPr>
        <p:spPr>
          <a:xfrm>
            <a:off x="5908430" y="2506662"/>
            <a:ext cx="5445370" cy="34545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433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Char char="▪"/>
              <a:defRPr sz="1800"/>
            </a:lvl1pPr>
            <a:lvl2pPr marL="914400" lvl="1" indent="-34036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Char char="▪"/>
              <a:defRPr sz="1600"/>
            </a:lvl2pPr>
            <a:lvl3pPr marL="1371600" lvl="2" indent="-32638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Char char="▪"/>
              <a:defRPr sz="1400"/>
            </a:lvl3pPr>
            <a:lvl4pPr marL="1828800" lvl="3" indent="-312419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Char char="▪"/>
              <a:defRPr sz="1200"/>
            </a:lvl4pPr>
            <a:lvl5pPr marL="2286000" lvl="4" indent="-31242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Char char="▪"/>
              <a:defRPr sz="1200"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08" name="Google Shape;208;p29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3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9" name="Google Shape;209;p29"/>
          <p:cNvSpPr txBox="1">
            <a:spLocks noGrp="1"/>
          </p:cNvSpPr>
          <p:nvPr>
            <p:ph type="body" idx="2"/>
          </p:nvPr>
        </p:nvSpPr>
        <p:spPr>
          <a:xfrm>
            <a:off x="363416" y="6462713"/>
            <a:ext cx="2262187" cy="249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540"/>
              <a:buNone/>
              <a:defRPr sz="1400" b="1" cap="none">
                <a:solidFill>
                  <a:srgbClr val="7F7F7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10" name="Google Shape;210;p29"/>
          <p:cNvSpPr>
            <a:spLocks noGrp="1"/>
          </p:cNvSpPr>
          <p:nvPr>
            <p:ph type="pic" idx="3"/>
          </p:nvPr>
        </p:nvSpPr>
        <p:spPr>
          <a:xfrm>
            <a:off x="469045" y="0"/>
            <a:ext cx="5210175" cy="5961063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211" name="Google Shape;211;p29"/>
          <p:cNvCxnSpPr/>
          <p:nvPr/>
        </p:nvCxnSpPr>
        <p:spPr>
          <a:xfrm>
            <a:off x="5679220" y="2286312"/>
            <a:ext cx="1717831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  <p:grpSp>
        <p:nvGrpSpPr>
          <p:cNvPr id="212" name="Google Shape;212;p29"/>
          <p:cNvGrpSpPr/>
          <p:nvPr/>
        </p:nvGrpSpPr>
        <p:grpSpPr>
          <a:xfrm>
            <a:off x="11079786" y="421045"/>
            <a:ext cx="748798" cy="134113"/>
            <a:chOff x="4827813" y="2534636"/>
            <a:chExt cx="996651" cy="178504"/>
          </a:xfrm>
        </p:grpSpPr>
        <p:sp>
          <p:nvSpPr>
            <p:cNvPr id="213" name="Google Shape;213;p29"/>
            <p:cNvSpPr/>
            <p:nvPr/>
          </p:nvSpPr>
          <p:spPr>
            <a:xfrm>
              <a:off x="4827813" y="2534636"/>
              <a:ext cx="178504" cy="17850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14" name="Google Shape;214;p29"/>
            <p:cNvSpPr/>
            <p:nvPr/>
          </p:nvSpPr>
          <p:spPr>
            <a:xfrm>
              <a:off x="5092508" y="2534636"/>
              <a:ext cx="178504" cy="178504"/>
            </a:xfrm>
            <a:prstGeom prst="ellipse">
              <a:avLst/>
            </a:prstGeom>
            <a:solidFill>
              <a:schemeClr val="accent4">
                <a:alpha val="6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15" name="Google Shape;215;p29"/>
            <p:cNvSpPr/>
            <p:nvPr/>
          </p:nvSpPr>
          <p:spPr>
            <a:xfrm>
              <a:off x="5369234" y="2534636"/>
              <a:ext cx="178504" cy="17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216" name="Google Shape;216;p29"/>
            <p:cNvSpPr/>
            <p:nvPr/>
          </p:nvSpPr>
          <p:spPr>
            <a:xfrm>
              <a:off x="5645960" y="2534636"/>
              <a:ext cx="178504" cy="17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217" name="Google Shape;217;p29"/>
          <p:cNvSpPr/>
          <p:nvPr/>
        </p:nvSpPr>
        <p:spPr>
          <a:xfrm>
            <a:off x="10039330" y="896815"/>
            <a:ext cx="3298372" cy="3298372"/>
          </a:xfrm>
          <a:prstGeom prst="ellipse">
            <a:avLst/>
          </a:prstGeom>
          <a:noFill/>
          <a:ln w="9525" cap="flat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218" name="Google Shape;218;p29"/>
          <p:cNvSpPr/>
          <p:nvPr/>
        </p:nvSpPr>
        <p:spPr>
          <a:xfrm>
            <a:off x="9720923" y="672411"/>
            <a:ext cx="1268186" cy="1268186"/>
          </a:xfrm>
          <a:prstGeom prst="ellipse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cxnSp>
        <p:nvCxnSpPr>
          <p:cNvPr id="219" name="Google Shape;219;p29"/>
          <p:cNvCxnSpPr/>
          <p:nvPr/>
        </p:nvCxnSpPr>
        <p:spPr>
          <a:xfrm>
            <a:off x="7508020" y="2286312"/>
            <a:ext cx="545734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9"/>
          <p:cNvSpPr txBox="1"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4036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2638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241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2" name="Google Shape;12;p19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25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0" name="Google Shape;580;p25"/>
          <p:cNvSpPr txBox="1"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4036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2638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Char char="▪"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241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81" name="Google Shape;581;p25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82" name="Google Shape;582;p25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583" name="Google Shape;583;p2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ichael.s.gallagher@ed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6" name="Google Shape;606;p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07" name="Google Shape;607;p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8" name="Google Shape;608;p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9" name="Google Shape;609;p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0" name="Google Shape;610;p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1" name="Google Shape;611;p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2" name="Google Shape;612;p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3" name="Google Shape;613;p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4" name="Google Shape;614;p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5" name="Google Shape;615;p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6" name="Google Shape;616;p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7" name="Google Shape;617;p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8" name="Google Shape;618;p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9" name="Google Shape;619;p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0" name="Google Shape;620;p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1" name="Google Shape;621;p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2" name="Google Shape;622;p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3" name="Google Shape;623;p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4" name="Google Shape;624;p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26" name="Google Shape;626;p1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627" name="Google Shape;627;p1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8" name="Google Shape;628;p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9" name="Google Shape;629;p1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30" name="Google Shape;630;p1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t="-38995" b="-38994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631" name="Google Shape;631;p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32" name="Google Shape;632;p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3" name="Google Shape;633;p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4" name="Google Shape;634;p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5" name="Google Shape;635;p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6" name="Google Shape;636;p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7" name="Google Shape;637;p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8" name="Google Shape;638;p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39" name="Google Shape;639;p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0" name="Google Shape;640;p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1" name="Google Shape;641;p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2" name="Google Shape;642;p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3" name="Google Shape;643;p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4" name="Google Shape;644;p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5" name="Google Shape;645;p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6" name="Google Shape;646;p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7" name="Google Shape;647;p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8" name="Google Shape;648;p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49" name="Google Shape;649;p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0" name="Google Shape;650;p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grpSp>
        <p:nvGrpSpPr>
          <p:cNvPr id="651" name="Google Shape;651;p1"/>
          <p:cNvGrpSpPr/>
          <p:nvPr/>
        </p:nvGrpSpPr>
        <p:grpSpPr>
          <a:xfrm>
            <a:off x="2660707" y="1190033"/>
            <a:ext cx="6870587" cy="4477933"/>
            <a:chOff x="3833747" y="1186483"/>
            <a:chExt cx="4510627" cy="4477933"/>
          </a:xfrm>
        </p:grpSpPr>
        <p:sp>
          <p:nvSpPr>
            <p:cNvPr id="652" name="Google Shape;652;p1"/>
            <p:cNvSpPr/>
            <p:nvPr/>
          </p:nvSpPr>
          <p:spPr>
            <a:xfrm>
              <a:off x="3837681" y="1186483"/>
              <a:ext cx="4506693" cy="716184"/>
            </a:xfrm>
            <a:prstGeom prst="rect">
              <a:avLst/>
            </a:prstGeom>
            <a:solidFill>
              <a:schemeClr val="accent1">
                <a:alpha val="8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3" name="Google Shape;653;p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8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654" name="Google Shape;654;p1"/>
            <p:cNvSpPr/>
            <p:nvPr/>
          </p:nvSpPr>
          <p:spPr>
            <a:xfrm>
              <a:off x="3833747" y="1991156"/>
              <a:ext cx="4510180" cy="3322196"/>
            </a:xfrm>
            <a:prstGeom prst="rect">
              <a:avLst/>
            </a:prstGeom>
            <a:solidFill>
              <a:schemeClr val="accent1">
                <a:alpha val="89411"/>
              </a:scheme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655" name="Google Shape;655;p1"/>
          <p:cNvSpPr txBox="1">
            <a:spLocks noGrp="1"/>
          </p:cNvSpPr>
          <p:nvPr>
            <p:ph type="ctrTitle"/>
          </p:nvPr>
        </p:nvSpPr>
        <p:spPr>
          <a:xfrm>
            <a:off x="2702725" y="1996850"/>
            <a:ext cx="6781500" cy="281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</a:pPr>
            <a:r>
              <a:rPr lang="en-US" sz="4000" b="0">
                <a:solidFill>
                  <a:srgbClr val="FFFEFF"/>
                </a:solidFill>
                <a:latin typeface="Avenir"/>
                <a:ea typeface="Avenir"/>
                <a:cs typeface="Avenir"/>
                <a:sym typeface="Avenir"/>
              </a:rPr>
              <a:t>Foundations for all: lessons learned from a pilot designed to bridge access to higher education for refugee students in Uganda</a:t>
            </a:r>
            <a:endParaRPr sz="4000" b="0" cap="none">
              <a:solidFill>
                <a:srgbClr val="FFFE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56" name="Google Shape;656;p1"/>
          <p:cNvSpPr txBox="1">
            <a:spLocks noGrp="1"/>
          </p:cNvSpPr>
          <p:nvPr>
            <p:ph type="subTitle" idx="1"/>
          </p:nvPr>
        </p:nvSpPr>
        <p:spPr>
          <a:xfrm>
            <a:off x="3467500" y="1190025"/>
            <a:ext cx="4921500" cy="9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None/>
            </a:pPr>
            <a:r>
              <a:rPr lang="en-US">
                <a:solidFill>
                  <a:srgbClr val="FFFEFF"/>
                </a:solidFill>
                <a:latin typeface="Avenir"/>
                <a:ea typeface="Avenir"/>
                <a:cs typeface="Avenir"/>
                <a:sym typeface="Avenir"/>
              </a:rPr>
              <a:t>Sandra Nanyunja; Refugee Law Project</a:t>
            </a:r>
            <a:endParaRPr>
              <a:solidFill>
                <a:srgbClr val="FFFEFF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None/>
            </a:pPr>
            <a:r>
              <a:rPr lang="en-US">
                <a:solidFill>
                  <a:srgbClr val="FFFEFF"/>
                </a:solidFill>
                <a:latin typeface="Avenir"/>
                <a:ea typeface="Avenir"/>
                <a:cs typeface="Avenir"/>
                <a:sym typeface="Avenir"/>
              </a:rPr>
              <a:t>Michael Gallagher, University of Edinburgh</a:t>
            </a:r>
            <a:endParaRPr>
              <a:solidFill>
                <a:srgbClr val="FFFEFF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0" name="Google Shape;830;p11"/>
          <p:cNvSpPr txBox="1">
            <a:spLocks noGrp="1"/>
          </p:cNvSpPr>
          <p:nvPr>
            <p:ph type="title"/>
          </p:nvPr>
        </p:nvSpPr>
        <p:spPr>
          <a:xfrm>
            <a:off x="534104" y="419772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PROJECT IMPLEMENTATION TIMELINE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31" name="Google Shape;831;p11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  <p:grpSp>
        <p:nvGrpSpPr>
          <p:cNvPr id="832" name="Google Shape;832;p11"/>
          <p:cNvGrpSpPr/>
          <p:nvPr/>
        </p:nvGrpSpPr>
        <p:grpSpPr>
          <a:xfrm>
            <a:off x="435298" y="2376280"/>
            <a:ext cx="11393286" cy="3207655"/>
            <a:chOff x="0" y="0"/>
            <a:chExt cx="11393286" cy="3207655"/>
          </a:xfrm>
        </p:grpSpPr>
        <p:sp>
          <p:nvSpPr>
            <p:cNvPr id="833" name="Google Shape;833;p11"/>
            <p:cNvSpPr/>
            <p:nvPr/>
          </p:nvSpPr>
          <p:spPr>
            <a:xfrm>
              <a:off x="0" y="962296"/>
              <a:ext cx="11393286" cy="1283062"/>
            </a:xfrm>
            <a:prstGeom prst="notchedRightArrow">
              <a:avLst>
                <a:gd name="adj1" fmla="val 50000"/>
                <a:gd name="adj2" fmla="val 50000"/>
              </a:avLst>
            </a:prstGeom>
            <a:solidFill>
              <a:srgbClr val="F6C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4" name="Google Shape;834;p11"/>
            <p:cNvSpPr/>
            <p:nvPr/>
          </p:nvSpPr>
          <p:spPr>
            <a:xfrm>
              <a:off x="5208" y="0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5" name="Google Shape;835;p11"/>
            <p:cNvSpPr txBox="1"/>
            <p:nvPr/>
          </p:nvSpPr>
          <p:spPr>
            <a:xfrm>
              <a:off x="5208" y="0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Jan-Feb 2021: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Technology testing &amp;  review 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6" name="Google Shape;836;p11"/>
            <p:cNvSpPr/>
            <p:nvPr/>
          </p:nvSpPr>
          <p:spPr>
            <a:xfrm>
              <a:off x="776825" y="1423828"/>
              <a:ext cx="359998" cy="359998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7" name="Google Shape;837;p11"/>
            <p:cNvSpPr/>
            <p:nvPr/>
          </p:nvSpPr>
          <p:spPr>
            <a:xfrm>
              <a:off x="7825895" y="1924593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8" name="Google Shape;838;p11"/>
            <p:cNvSpPr txBox="1"/>
            <p:nvPr/>
          </p:nvSpPr>
          <p:spPr>
            <a:xfrm>
              <a:off x="7825895" y="1924593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39" name="Google Shape;839;p11"/>
            <p:cNvSpPr/>
            <p:nvPr/>
          </p:nvSpPr>
          <p:spPr>
            <a:xfrm>
              <a:off x="3062551" y="1423828"/>
              <a:ext cx="359998" cy="359998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0" name="Google Shape;840;p11"/>
            <p:cNvSpPr/>
            <p:nvPr/>
          </p:nvSpPr>
          <p:spPr>
            <a:xfrm>
              <a:off x="1815353" y="1703675"/>
              <a:ext cx="2249963" cy="15039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1" name="Google Shape;841;p11"/>
            <p:cNvSpPr txBox="1"/>
            <p:nvPr/>
          </p:nvSpPr>
          <p:spPr>
            <a:xfrm>
              <a:off x="1815353" y="1703675"/>
              <a:ext cx="2249963" cy="150398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Jan 2021: 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Student recruitment &amp; preparation of learning centres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2" name="Google Shape;842;p11"/>
            <p:cNvSpPr/>
            <p:nvPr/>
          </p:nvSpPr>
          <p:spPr>
            <a:xfrm>
              <a:off x="5049489" y="1433398"/>
              <a:ext cx="359998" cy="360001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3" name="Google Shape;843;p11"/>
            <p:cNvSpPr/>
            <p:nvPr/>
          </p:nvSpPr>
          <p:spPr>
            <a:xfrm>
              <a:off x="6347122" y="1924593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4" name="Google Shape;844;p11"/>
            <p:cNvSpPr txBox="1"/>
            <p:nvPr/>
          </p:nvSpPr>
          <p:spPr>
            <a:xfrm>
              <a:off x="6347122" y="1924593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5" name="Google Shape;845;p11"/>
            <p:cNvSpPr/>
            <p:nvPr/>
          </p:nvSpPr>
          <p:spPr>
            <a:xfrm>
              <a:off x="6958739" y="1423827"/>
              <a:ext cx="360001" cy="360001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6" name="Google Shape;846;p11"/>
            <p:cNvSpPr/>
            <p:nvPr/>
          </p:nvSpPr>
          <p:spPr>
            <a:xfrm>
              <a:off x="8345516" y="0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7" name="Google Shape;847;p11"/>
            <p:cNvSpPr txBox="1"/>
            <p:nvPr/>
          </p:nvSpPr>
          <p:spPr>
            <a:xfrm>
              <a:off x="8345516" y="0"/>
              <a:ext cx="1903232" cy="12830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July – Nov 2021: 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Semester 2 (15 weeks) 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48" name="Google Shape;848;p11"/>
            <p:cNvSpPr/>
            <p:nvPr/>
          </p:nvSpPr>
          <p:spPr>
            <a:xfrm>
              <a:off x="9117133" y="1423828"/>
              <a:ext cx="359998" cy="359998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849" name="Google Shape;849;p11"/>
          <p:cNvSpPr txBox="1"/>
          <p:nvPr/>
        </p:nvSpPr>
        <p:spPr>
          <a:xfrm>
            <a:off x="4499580" y="2415645"/>
            <a:ext cx="2330415" cy="119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775" tIns="113775" rIns="113775" bIns="11377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Feb 2021:                </a:t>
            </a: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Tutor orientation, student induction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0" name="Google Shape;850;p11"/>
          <p:cNvSpPr txBox="1"/>
          <p:nvPr/>
        </p:nvSpPr>
        <p:spPr>
          <a:xfrm>
            <a:off x="6649878" y="4226977"/>
            <a:ext cx="1970181" cy="119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775" tIns="113775" rIns="113775" bIns="113775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Feb – May 2021: </a:t>
            </a: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 Semester 1 (15 weeks)</a:t>
            </a:r>
            <a:endParaRPr sz="160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1" name="Google Shape;851;p11"/>
          <p:cNvSpPr/>
          <p:nvPr/>
        </p:nvSpPr>
        <p:spPr>
          <a:xfrm>
            <a:off x="5664788" y="6558567"/>
            <a:ext cx="1970181" cy="119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Google Shape;856;p12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/>
              <a:t>OUTCOMES</a:t>
            </a:r>
            <a:endParaRPr/>
          </a:p>
        </p:txBody>
      </p:sp>
      <p:sp>
        <p:nvSpPr>
          <p:cNvPr id="857" name="Google Shape;857;p12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858" name="Google Shape;858;p12"/>
          <p:cNvSpPr txBox="1">
            <a:spLocks noGrp="1"/>
          </p:cNvSpPr>
          <p:nvPr>
            <p:ph type="body" idx="1"/>
          </p:nvPr>
        </p:nvSpPr>
        <p:spPr>
          <a:xfrm>
            <a:off x="6347380" y="1681163"/>
            <a:ext cx="5481203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Any other pathways we should have incorporated in it?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59" name="Google Shape;859;p12"/>
          <p:cNvSpPr txBox="1">
            <a:spLocks noGrp="1"/>
          </p:cNvSpPr>
          <p:nvPr>
            <p:ph type="body" idx="2"/>
          </p:nvPr>
        </p:nvSpPr>
        <p:spPr>
          <a:xfrm>
            <a:off x="6347379" y="2586215"/>
            <a:ext cx="5481203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Making admission to university (Mature Age Exam) explicit changed the programme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Accreditation challenges preceded this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Once emphasis became Mature Entry Exam, curriculum potentially needed rethinking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Skills in different centres considerably divergent; learning engagement and outcomes divergent as well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60" name="Google Shape;860;p12"/>
          <p:cNvSpPr txBox="1">
            <a:spLocks noGrp="1"/>
          </p:cNvSpPr>
          <p:nvPr>
            <p:ph type="body" idx="3"/>
          </p:nvPr>
        </p:nvSpPr>
        <p:spPr>
          <a:xfrm>
            <a:off x="363416" y="1681163"/>
            <a:ext cx="54812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640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Were objectives right for the students?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61" name="Google Shape;861;p12"/>
          <p:cNvSpPr txBox="1">
            <a:spLocks noGrp="1"/>
          </p:cNvSpPr>
          <p:nvPr>
            <p:ph type="body" idx="4"/>
          </p:nvPr>
        </p:nvSpPr>
        <p:spPr>
          <a:xfrm>
            <a:off x="363416" y="2586215"/>
            <a:ext cx="5481202" cy="3603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Hard to tell overall as disruptions and closures forced considerable flexibility in </a:t>
            </a:r>
            <a:r>
              <a:rPr lang="en-US" i="1">
                <a:latin typeface="Avenir"/>
                <a:ea typeface="Avenir"/>
                <a:cs typeface="Avenir"/>
                <a:sym typeface="Avenir"/>
              </a:rPr>
              <a:t>how</a:t>
            </a:r>
            <a:r>
              <a:rPr lang="en-US">
                <a:latin typeface="Avenir"/>
                <a:ea typeface="Avenir"/>
                <a:cs typeface="Avenir"/>
                <a:sym typeface="Avenir"/>
              </a:rPr>
              <a:t> we did this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Explicit emphasis on psychosocial support necessary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Some evidence of self-confidence and transferable skills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Self-expression in personal and professional contexts: some suggestion this was met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Google Shape;867;g12d29a961c5_0_12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00" cy="103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Thick vs Thin Educational Models</a:t>
            </a:r>
            <a:endParaRPr/>
          </a:p>
        </p:txBody>
      </p:sp>
      <p:sp>
        <p:nvSpPr>
          <p:cNvPr id="868" name="Google Shape;868;g12d29a961c5_0_12"/>
          <p:cNvSpPr txBox="1">
            <a:spLocks noGrp="1"/>
          </p:cNvSpPr>
          <p:nvPr>
            <p:ph type="body" idx="1"/>
          </p:nvPr>
        </p:nvSpPr>
        <p:spPr>
          <a:xfrm>
            <a:off x="6347381" y="1825625"/>
            <a:ext cx="54813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4330" algn="l" rtl="0"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Tutors onsite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spcBef>
                <a:spcPts val="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High levels of support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spcBef>
                <a:spcPts val="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Self-led learning (re: MOOCs) problematic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spcBef>
                <a:spcPts val="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Blended models provide some flexibility but carry their own issues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spcBef>
                <a:spcPts val="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Significant disruptions can upend the best laid plans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spcBef>
                <a:spcPts val="0"/>
              </a:spcBef>
              <a:spcAft>
                <a:spcPts val="0"/>
              </a:spcAft>
              <a:buSzPts val="1980"/>
              <a:buFont typeface="Avenir"/>
              <a:buAutoNum type="arabicPeriod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OER useful but problematic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69" name="Google Shape;869;g12d29a961c5_0_12"/>
          <p:cNvSpPr txBox="1">
            <a:spLocks noGrp="1"/>
          </p:cNvSpPr>
          <p:nvPr>
            <p:ph type="body" idx="2"/>
          </p:nvPr>
        </p:nvSpPr>
        <p:spPr>
          <a:xfrm>
            <a:off x="363416" y="1825625"/>
            <a:ext cx="54813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100">
                <a:latin typeface="Avenir"/>
                <a:ea typeface="Avenir"/>
                <a:cs typeface="Avenir"/>
                <a:sym typeface="Avenir"/>
              </a:rPr>
              <a:t>We propose a distinction between ‘thick’ models of refugee access programmes which offer blended or online content along with substantial psychosocial support, interaction with specialist tutors, contextually-relevant content, accessible technology and financial support, along with meaningful exit pathways for students, against ‘thin’ models which offer curated online content for free to refugees without the additional support.</a:t>
            </a:r>
            <a:r>
              <a:rPr lang="en-US"/>
              <a:t>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5" name="Google Shape;875;g125c9341f10_0_0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00" cy="10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/>
              <a:t>Advocacy around Mature Age Entry Exam </a:t>
            </a:r>
            <a:endParaRPr/>
          </a:p>
        </p:txBody>
      </p:sp>
      <p:sp>
        <p:nvSpPr>
          <p:cNvPr id="876" name="Google Shape;876;g125c9341f10_0_0"/>
          <p:cNvSpPr txBox="1">
            <a:spLocks noGrp="1"/>
          </p:cNvSpPr>
          <p:nvPr>
            <p:ph type="body" idx="2"/>
          </p:nvPr>
        </p:nvSpPr>
        <p:spPr>
          <a:xfrm>
            <a:off x="6347375" y="2155701"/>
            <a:ext cx="5481300" cy="4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SzPts val="1980"/>
              <a:buNone/>
            </a:pPr>
            <a:r>
              <a:rPr lang="en-US" sz="1700" i="1">
                <a:solidFill>
                  <a:srgbClr val="629DD1"/>
                </a:solidFill>
                <a:latin typeface="Arial"/>
                <a:ea typeface="Arial"/>
                <a:cs typeface="Arial"/>
                <a:sym typeface="Arial"/>
              </a:rPr>
              <a:t>e.g. Who won the Uganda Motor Rally Championship of the year 2011. (2012)</a:t>
            </a:r>
            <a:endParaRPr sz="1700" i="1">
              <a:solidFill>
                <a:srgbClr val="629DD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28600" algn="l" rtl="0">
              <a:lnSpc>
                <a:spcPct val="10909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</a:pPr>
            <a:r>
              <a:rPr lang="en-US" sz="1700" i="1">
                <a:solidFill>
                  <a:srgbClr val="629DD1"/>
                </a:solidFill>
                <a:latin typeface="Arial"/>
                <a:ea typeface="Arial"/>
                <a:cs typeface="Arial"/>
                <a:sym typeface="Arial"/>
              </a:rPr>
              <a:t>e.g. Name the Executive Director of the Uganda Investment Authority. (2013)</a:t>
            </a:r>
            <a:endParaRPr sz="1700" i="1">
              <a:solidFill>
                <a:srgbClr val="629DD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4000" lvl="0" indent="0" algn="l" rtl="0">
              <a:lnSpc>
                <a:spcPct val="10909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</a:pPr>
            <a:r>
              <a:rPr lang="en-US" sz="1700" i="1">
                <a:solidFill>
                  <a:srgbClr val="629DD1"/>
                </a:solidFill>
                <a:latin typeface="Arial"/>
                <a:ea typeface="Arial"/>
                <a:cs typeface="Arial"/>
                <a:sym typeface="Arial"/>
              </a:rPr>
              <a:t>e.g. Name the winner of Miss Uganda 2014. (2014)</a:t>
            </a:r>
            <a:endParaRPr sz="1700" i="1">
              <a:solidFill>
                <a:srgbClr val="629DD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54000" lvl="0" indent="0" algn="l" rtl="0">
              <a:lnSpc>
                <a:spcPct val="10909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</a:pPr>
            <a:endParaRPr sz="1700" i="1">
              <a:solidFill>
                <a:srgbClr val="629DD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909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</a:pPr>
            <a:r>
              <a:rPr lang="en-US" sz="1768">
                <a:solidFill>
                  <a:srgbClr val="3476B1"/>
                </a:solidFill>
                <a:latin typeface="Calibri"/>
                <a:ea typeface="Calibri"/>
                <a:cs typeface="Calibri"/>
                <a:sym typeface="Calibri"/>
              </a:rPr>
              <a:t>e.g. (2012) The examination was…</a:t>
            </a:r>
            <a:endParaRPr sz="1768">
              <a:solidFill>
                <a:srgbClr val="3476B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0905" algn="l" rtl="0">
              <a:lnSpc>
                <a:spcPct val="109090"/>
              </a:lnSpc>
              <a:spcBef>
                <a:spcPts val="1000"/>
              </a:spcBef>
              <a:spcAft>
                <a:spcPts val="0"/>
              </a:spcAft>
              <a:buClr>
                <a:srgbClr val="3476B1"/>
              </a:buClr>
              <a:buSzPts val="1769"/>
              <a:buFont typeface="Calibri"/>
              <a:buChar char="❏"/>
            </a:pPr>
            <a:r>
              <a:rPr lang="en-US" sz="1768" b="1">
                <a:solidFill>
                  <a:srgbClr val="3476B1"/>
                </a:solidFill>
                <a:latin typeface="Calibri"/>
                <a:ea typeface="Calibri"/>
                <a:cs typeface="Calibri"/>
                <a:sym typeface="Calibri"/>
              </a:rPr>
              <a:t>Exceedingly Difficult</a:t>
            </a:r>
            <a:endParaRPr sz="1768" b="1">
              <a:solidFill>
                <a:srgbClr val="3476B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0905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3476B1"/>
              </a:buClr>
              <a:buSzPts val="1769"/>
              <a:buFont typeface="Calibri"/>
              <a:buChar char="❏"/>
            </a:pPr>
            <a:r>
              <a:rPr lang="en-US" sz="1768">
                <a:solidFill>
                  <a:srgbClr val="3476B1"/>
                </a:solidFill>
                <a:latin typeface="Calibri"/>
                <a:ea typeface="Calibri"/>
                <a:cs typeface="Calibri"/>
                <a:sym typeface="Calibri"/>
              </a:rPr>
              <a:t>Just Difficult</a:t>
            </a:r>
            <a:endParaRPr sz="1768">
              <a:solidFill>
                <a:srgbClr val="3476B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0905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3476B1"/>
              </a:buClr>
              <a:buSzPts val="1769"/>
              <a:buFont typeface="Calibri"/>
              <a:buChar char="❏"/>
            </a:pPr>
            <a:r>
              <a:rPr lang="en-US" sz="1768" b="1">
                <a:solidFill>
                  <a:srgbClr val="3476B1"/>
                </a:solidFill>
                <a:latin typeface="Calibri"/>
                <a:ea typeface="Calibri"/>
                <a:cs typeface="Calibri"/>
                <a:sym typeface="Calibri"/>
              </a:rPr>
              <a:t>Terribly Difficult</a:t>
            </a:r>
            <a:endParaRPr sz="1768" b="1">
              <a:solidFill>
                <a:srgbClr val="3476B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40905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3476B1"/>
              </a:buClr>
              <a:buSzPts val="1769"/>
              <a:buFont typeface="Calibri"/>
              <a:buChar char="❏"/>
            </a:pPr>
            <a:r>
              <a:rPr lang="en-US" sz="1768" b="1">
                <a:solidFill>
                  <a:srgbClr val="3476B1"/>
                </a:solidFill>
                <a:latin typeface="Calibri"/>
                <a:ea typeface="Calibri"/>
                <a:cs typeface="Calibri"/>
                <a:sym typeface="Calibri"/>
              </a:rPr>
              <a:t>Fairly Difficult</a:t>
            </a:r>
            <a:endParaRPr sz="1400"/>
          </a:p>
        </p:txBody>
      </p:sp>
      <p:sp>
        <p:nvSpPr>
          <p:cNvPr id="877" name="Google Shape;877;g125c9341f10_0_0"/>
          <p:cNvSpPr txBox="1">
            <a:spLocks noGrp="1"/>
          </p:cNvSpPr>
          <p:nvPr>
            <p:ph type="body" idx="4"/>
          </p:nvPr>
        </p:nvSpPr>
        <p:spPr>
          <a:xfrm>
            <a:off x="363425" y="2060951"/>
            <a:ext cx="5481300" cy="41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-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Significant barriers to registering for exam including in-person requirement, financial cost and requirement for specific forms of ID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-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Content of exam then prohibitively challenging for EAL speakers, those who did not go through education in Uganda &amp; those without work experience (who it is designed to capture) → how to prepare students for this?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-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Q. How to structure an advocacy campaign to remove barriers to registration and successful completion?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Google Shape;883;g12d29a961c5_0_21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00" cy="1037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Outputs</a:t>
            </a:r>
            <a:endParaRPr/>
          </a:p>
        </p:txBody>
      </p:sp>
      <p:sp>
        <p:nvSpPr>
          <p:cNvPr id="884" name="Google Shape;884;g12d29a961c5_0_21"/>
          <p:cNvSpPr txBox="1">
            <a:spLocks noGrp="1"/>
          </p:cNvSpPr>
          <p:nvPr>
            <p:ph type="body" idx="4"/>
          </p:nvPr>
        </p:nvSpPr>
        <p:spPr>
          <a:xfrm>
            <a:off x="363416" y="2586215"/>
            <a:ext cx="5481300" cy="360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Akello, Martha (Refugee Law Project); Atherton El-Amine, Brooke (American University of Beirut); Cole, Georgia (University of Edinburgh); Egwalu, Robert (Refugee Law Project); Gallagher, Michel (University of Edinburgh); Kompogo, Mary (Refugee Law Project); Lugala, Cosmos (Refugee Law Project); Miranda, Juan-Jose (University of Edinburgh); Mulondon, Apollo (Refugee Law Project); Nanyunja, Sandra (Refugee Law Project); Symons, Kate (Open University) (2021). Blended learning in refugee education: the case of the Foundations for All project in Kampala and Kiryandongo, Uganda. Africomm Conference 2021, Zanzibar.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85" name="Google Shape;885;g12d29a961c5_0_21"/>
          <p:cNvSpPr txBox="1">
            <a:spLocks noGrp="1"/>
          </p:cNvSpPr>
          <p:nvPr>
            <p:ph type="body" idx="4"/>
          </p:nvPr>
        </p:nvSpPr>
        <p:spPr>
          <a:xfrm>
            <a:off x="6347216" y="2586215"/>
            <a:ext cx="5481300" cy="36033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Foundations for all Toolkit: a resource for those wanting to create or undertake similar educational bridging activity with refugee populations (due 2022 July)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18"/>
          <p:cNvSpPr txBox="1">
            <a:spLocks noGrp="1"/>
          </p:cNvSpPr>
          <p:nvPr>
            <p:ph type="ctrTitle"/>
          </p:nvPr>
        </p:nvSpPr>
        <p:spPr>
          <a:xfrm>
            <a:off x="4759872" y="3012962"/>
            <a:ext cx="7233557" cy="832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b" anchorCtr="0">
            <a:normAutofit fontScale="90000"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Thank you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pic>
        <p:nvPicPr>
          <p:cNvPr id="892" name="Google Shape;892;p18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l="15423" r="15421"/>
          <a:stretch/>
        </p:blipFill>
        <p:spPr>
          <a:xfrm>
            <a:off x="0" y="1"/>
            <a:ext cx="4424363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</p:pic>
      <p:sp>
        <p:nvSpPr>
          <p:cNvPr id="893" name="Google Shape;893;p18"/>
          <p:cNvSpPr txBox="1"/>
          <p:nvPr/>
        </p:nvSpPr>
        <p:spPr>
          <a:xfrm>
            <a:off x="4759875" y="834750"/>
            <a:ext cx="68448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Sandra Nanyunja; Refugee Law Project</a:t>
            </a:r>
            <a:endParaRPr sz="1800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Michael Gallagher, University of Edinburgh (</a:t>
            </a:r>
            <a:r>
              <a:rPr lang="en-US" sz="1800" u="sng">
                <a:solidFill>
                  <a:srgbClr val="1F497D"/>
                </a:solidFill>
                <a:latin typeface="Avenir"/>
                <a:ea typeface="Avenir"/>
                <a:cs typeface="Avenir"/>
                <a:sym typeface="Avenir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michael.s.gallagher@ed.ac.uk</a:t>
            </a:r>
            <a:r>
              <a:rPr lang="en-US" sz="180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; @mseangallagher)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Google Shape;662;p4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  <p:pic>
        <p:nvPicPr>
          <p:cNvPr id="663" name="Google Shape;663;p4"/>
          <p:cNvPicPr preferRelativeResize="0"/>
          <p:nvPr/>
        </p:nvPicPr>
        <p:blipFill rotWithShape="1">
          <a:blip r:embed="rId3">
            <a:alphaModFix/>
          </a:blip>
          <a:srcRect r="3558" b="1"/>
          <a:stretch/>
        </p:blipFill>
        <p:spPr>
          <a:xfrm>
            <a:off x="20" y="227"/>
            <a:ext cx="121916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4" name="Google Shape;664;p4"/>
          <p:cNvSpPr txBox="1"/>
          <p:nvPr/>
        </p:nvSpPr>
        <p:spPr>
          <a:xfrm>
            <a:off x="0" y="-1"/>
            <a:ext cx="6096000" cy="6857773"/>
          </a:xfrm>
          <a:prstGeom prst="rect">
            <a:avLst/>
          </a:prstGeom>
          <a:solidFill>
            <a:schemeClr val="dk1">
              <a:alpha val="74509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36000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None/>
            </a:pPr>
            <a:endParaRPr sz="1400" b="1" i="0" u="none" strike="noStrike" cap="none">
              <a:solidFill>
                <a:srgbClr val="FFFFFE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65" name="Google Shape;665;p4"/>
          <p:cNvSpPr txBox="1">
            <a:spLocks noGrp="1"/>
          </p:cNvSpPr>
          <p:nvPr>
            <p:ph type="body" idx="4294967295"/>
          </p:nvPr>
        </p:nvSpPr>
        <p:spPr>
          <a:xfrm>
            <a:off x="707100" y="1172775"/>
            <a:ext cx="5005200" cy="45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716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75207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▪"/>
            </a:pPr>
            <a:r>
              <a:rPr lang="en-US" sz="2716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Bridging Programmes: An Overview</a:t>
            </a:r>
            <a:endParaRPr sz="2716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75207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▪"/>
            </a:pPr>
            <a:r>
              <a:rPr lang="en-US" sz="2716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Foundations for All : Reflections on the programme design &amp; its outcomes</a:t>
            </a:r>
            <a:endParaRPr sz="2716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457200" lvl="0" indent="-375207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Avenir"/>
              <a:buChar char="▪"/>
            </a:pPr>
            <a:r>
              <a:rPr lang="en-US" sz="2716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rPr>
              <a:t>Why this all matters in Scotland and more broadly</a:t>
            </a:r>
            <a:endParaRPr sz="2716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500">
              <a:solidFill>
                <a:schemeClr val="lt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/>
          </a:p>
          <a:p>
            <a:pPr marL="228600" lvl="0" indent="-10287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1" name="Google Shape;671;g125c9341f10_0_16"/>
          <p:cNvPicPr preferRelativeResize="0"/>
          <p:nvPr/>
        </p:nvPicPr>
        <p:blipFill rotWithShape="1">
          <a:blip r:embed="rId3">
            <a:alphaModFix/>
          </a:blip>
          <a:srcRect l="15102" t="35279" r="13758" b="38469"/>
          <a:stretch/>
        </p:blipFill>
        <p:spPr>
          <a:xfrm>
            <a:off x="3328200" y="3170925"/>
            <a:ext cx="5093150" cy="14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672" name="Google Shape;672;g125c9341f10_0_16"/>
          <p:cNvSpPr txBox="1">
            <a:spLocks noGrp="1"/>
          </p:cNvSpPr>
          <p:nvPr>
            <p:ph type="title"/>
          </p:nvPr>
        </p:nvSpPr>
        <p:spPr>
          <a:xfrm>
            <a:off x="363416" y="246186"/>
            <a:ext cx="11465100" cy="10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Why have bridging/access/foundation programmes?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3" name="Google Shape;673;g125c9341f10_0_16"/>
          <p:cNvSpPr txBox="1">
            <a:spLocks noGrp="1"/>
          </p:cNvSpPr>
          <p:nvPr>
            <p:ph type="body" idx="2"/>
          </p:nvPr>
        </p:nvSpPr>
        <p:spPr>
          <a:xfrm>
            <a:off x="613021" y="1723325"/>
            <a:ext cx="10698600" cy="367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-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Explicitly designed to assist learners in developing and accessing particular personal, professional or educational opportunities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457200" lvl="0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-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Design of the course (curriculum, mode of delivery, duration, etc.) depends on factors inc.: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</a:pP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4" name="Google Shape;674;g125c9341f10_0_16"/>
          <p:cNvSpPr txBox="1"/>
          <p:nvPr/>
        </p:nvSpPr>
        <p:spPr>
          <a:xfrm>
            <a:off x="613025" y="3296700"/>
            <a:ext cx="2523000" cy="21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Where you’re meeting learners at: Demographics, aspirations, educational gaps and strengths, context, etc.</a:t>
            </a:r>
            <a:endParaRPr sz="160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5" name="Google Shape;675;g125c9341f10_0_16"/>
          <p:cNvSpPr txBox="1"/>
          <p:nvPr/>
        </p:nvSpPr>
        <p:spPr>
          <a:xfrm>
            <a:off x="8613525" y="3296700"/>
            <a:ext cx="3000000" cy="161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Where you’re aiming to take them: Desired, realistic and accessible endpoint(s) of learners and programme designers = a balancing act</a:t>
            </a:r>
            <a:endParaRPr sz="160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676" name="Google Shape;676;g125c9341f10_0_16"/>
          <p:cNvSpPr txBox="1"/>
          <p:nvPr/>
        </p:nvSpPr>
        <p:spPr>
          <a:xfrm>
            <a:off x="3790253" y="4808900"/>
            <a:ext cx="3755700" cy="14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914400" marR="0" lvl="1" indent="-35433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-"/>
            </a:pP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Resources and capacity of team</a:t>
            </a:r>
            <a:endParaRPr sz="1600" i="0" u="none" strike="noStrike" cap="none">
              <a:solidFill>
                <a:schemeClr val="dk1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914400" marR="0" lvl="1" indent="-35433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Avenir"/>
              <a:buChar char="-"/>
            </a:pPr>
            <a:r>
              <a:rPr lang="en-US"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Structural constraints and opportunities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Google Shape;682;p9"/>
          <p:cNvSpPr txBox="1">
            <a:spLocks noGrp="1"/>
          </p:cNvSpPr>
          <p:nvPr>
            <p:ph type="title"/>
          </p:nvPr>
        </p:nvSpPr>
        <p:spPr>
          <a:xfrm>
            <a:off x="363416" y="401072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en-US" sz="4800"/>
              <a:t>PARTNERS</a:t>
            </a:r>
            <a:r>
              <a:rPr lang="en-US" sz="6000" b="0"/>
              <a:t> </a:t>
            </a:r>
            <a:endParaRPr/>
          </a:p>
        </p:txBody>
      </p:sp>
      <p:sp>
        <p:nvSpPr>
          <p:cNvPr id="683" name="Google Shape;683;p9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684" name="Google Shape;684;p9"/>
          <p:cNvSpPr/>
          <p:nvPr/>
        </p:nvSpPr>
        <p:spPr>
          <a:xfrm>
            <a:off x="249380" y="1551710"/>
            <a:ext cx="2540001" cy="1764145"/>
          </a:xfrm>
          <a:prstGeom prst="roundRect">
            <a:avLst>
              <a:gd name="adj" fmla="val 10000"/>
            </a:avLst>
          </a:prstGeom>
          <a:blipFill rotWithShape="1">
            <a:blip r:embed="rId3">
              <a:alphaModFix/>
            </a:blip>
            <a:stretch>
              <a:fillRect/>
            </a:stretch>
          </a:blipFill>
          <a:ln w="15875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85" name="Google Shape;685;p9"/>
          <p:cNvGrpSpPr/>
          <p:nvPr/>
        </p:nvGrpSpPr>
        <p:grpSpPr>
          <a:xfrm>
            <a:off x="363416" y="3429000"/>
            <a:ext cx="2365237" cy="3271721"/>
            <a:chOff x="327761" y="2097800"/>
            <a:chExt cx="2365237" cy="2563981"/>
          </a:xfrm>
        </p:grpSpPr>
        <p:sp>
          <p:nvSpPr>
            <p:cNvPr id="686" name="Google Shape;686;p9"/>
            <p:cNvSpPr/>
            <p:nvPr/>
          </p:nvSpPr>
          <p:spPr>
            <a:xfrm rot="10800000">
              <a:off x="327762" y="2097801"/>
              <a:ext cx="2365236" cy="2563980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rgbClr val="DDD9C3"/>
            </a:solidFill>
            <a:ln w="1587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9"/>
            <p:cNvSpPr txBox="1"/>
            <p:nvPr/>
          </p:nvSpPr>
          <p:spPr>
            <a:xfrm>
              <a:off x="327761" y="2097800"/>
              <a:ext cx="2219758" cy="2491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70675" tIns="170675" rIns="170675" bIns="170675" anchor="t" anchorCtr="0">
              <a:noAutofit/>
            </a:bodyPr>
            <a:lstStyle/>
            <a:p>
              <a:pPr marL="285750" marR="0" lvl="0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Funder</a:t>
              </a:r>
              <a:endParaRPr sz="17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0" marR="0" lvl="0" indent="-28575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Preparing new round of Africa scholarships (25% to refugees, and also online learners)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457200" marR="0" lvl="0" indent="-34925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rial"/>
                <a:buNone/>
              </a:pPr>
              <a:endParaRPr sz="17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sp>
        <p:nvSpPr>
          <p:cNvPr id="688" name="Google Shape;688;p9"/>
          <p:cNvSpPr/>
          <p:nvPr/>
        </p:nvSpPr>
        <p:spPr>
          <a:xfrm>
            <a:off x="3204655" y="1777467"/>
            <a:ext cx="2263272" cy="1289006"/>
          </a:xfrm>
          <a:prstGeom prst="roundRect">
            <a:avLst>
              <a:gd name="adj" fmla="val 10000"/>
            </a:avLst>
          </a:prstGeom>
          <a:blipFill rotWithShape="1">
            <a:blip r:embed="rId4">
              <a:alphaModFix/>
            </a:blip>
            <a:stretch>
              <a:fillRect/>
            </a:stretch>
          </a:blipFill>
          <a:ln w="15875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89" name="Google Shape;689;p9"/>
          <p:cNvGrpSpPr/>
          <p:nvPr/>
        </p:nvGrpSpPr>
        <p:grpSpPr>
          <a:xfrm>
            <a:off x="3157532" y="3403155"/>
            <a:ext cx="2365236" cy="3271720"/>
            <a:chOff x="2929523" y="2097801"/>
            <a:chExt cx="2365236" cy="2563980"/>
          </a:xfrm>
        </p:grpSpPr>
        <p:sp>
          <p:nvSpPr>
            <p:cNvPr id="690" name="Google Shape;690;p9"/>
            <p:cNvSpPr/>
            <p:nvPr/>
          </p:nvSpPr>
          <p:spPr>
            <a:xfrm rot="10800000">
              <a:off x="2929523" y="2097801"/>
              <a:ext cx="2365236" cy="2563980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rgbClr val="DDD9C3"/>
            </a:solidFill>
            <a:ln w="1587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1" name="Google Shape;691;p9"/>
            <p:cNvSpPr txBox="1"/>
            <p:nvPr/>
          </p:nvSpPr>
          <p:spPr>
            <a:xfrm>
              <a:off x="3002262" y="2097801"/>
              <a:ext cx="2219758" cy="24912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285750" marR="0" lvl="0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Co-designing FFA curriculum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Course Organizers: Math, Digital Skills, Study Skills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Monitoring &amp; Evaluation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Research (All aspects)</a:t>
              </a:r>
              <a:endParaRPr sz="17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692" name="Google Shape;692;p9"/>
          <p:cNvSpPr/>
          <p:nvPr/>
        </p:nvSpPr>
        <p:spPr>
          <a:xfrm>
            <a:off x="5992945" y="1777467"/>
            <a:ext cx="2365236" cy="1538388"/>
          </a:xfrm>
          <a:prstGeom prst="roundRect">
            <a:avLst>
              <a:gd name="adj" fmla="val 10000"/>
            </a:avLst>
          </a:prstGeom>
          <a:blipFill rotWithShape="1">
            <a:blip r:embed="rId5">
              <a:alphaModFix/>
            </a:blip>
            <a:stretch>
              <a:fillRect/>
            </a:stretch>
          </a:blipFill>
          <a:ln w="15875" cap="flat" cmpd="sng">
            <a:solidFill>
              <a:srgbClr val="F3F3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93" name="Google Shape;693;p9"/>
          <p:cNvGrpSpPr/>
          <p:nvPr/>
        </p:nvGrpSpPr>
        <p:grpSpPr>
          <a:xfrm>
            <a:off x="5878909" y="3466892"/>
            <a:ext cx="2588864" cy="3391110"/>
            <a:chOff x="5417247" y="2097801"/>
            <a:chExt cx="2588864" cy="2698061"/>
          </a:xfrm>
        </p:grpSpPr>
        <p:sp>
          <p:nvSpPr>
            <p:cNvPr id="694" name="Google Shape;694;p9"/>
            <p:cNvSpPr/>
            <p:nvPr/>
          </p:nvSpPr>
          <p:spPr>
            <a:xfrm rot="10800000">
              <a:off x="5531283" y="2097801"/>
              <a:ext cx="2365236" cy="2563980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rgbClr val="DDD9C3"/>
            </a:solidFill>
            <a:ln w="1587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5" name="Google Shape;695;p9"/>
            <p:cNvSpPr txBox="1"/>
            <p:nvPr/>
          </p:nvSpPr>
          <p:spPr>
            <a:xfrm>
              <a:off x="5417247" y="2097802"/>
              <a:ext cx="2588864" cy="269806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285750" marR="0" lvl="0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Co-designing FFA curriculum design (based on PADILEIA) </a:t>
              </a:r>
              <a:endParaRPr sz="17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0" marR="0" lvl="0" indent="-28575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Research (Lebanon Case Study, Scoping Tool and Transformative Education Research)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285750" marR="0" lvl="0" indent="-285750" algn="l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Intern Management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pic>
        <p:nvPicPr>
          <p:cNvPr id="696" name="Google Shape;696;p9" descr="refugee-law-project - TvT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542731" y="1452831"/>
            <a:ext cx="1368424" cy="193827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97" name="Google Shape;697;p9"/>
          <p:cNvGrpSpPr/>
          <p:nvPr/>
        </p:nvGrpSpPr>
        <p:grpSpPr>
          <a:xfrm>
            <a:off x="8787061" y="3466892"/>
            <a:ext cx="2608294" cy="3596061"/>
            <a:chOff x="8026394" y="2097801"/>
            <a:chExt cx="2483667" cy="2903488"/>
          </a:xfrm>
        </p:grpSpPr>
        <p:sp>
          <p:nvSpPr>
            <p:cNvPr id="698" name="Google Shape;698;p9"/>
            <p:cNvSpPr/>
            <p:nvPr/>
          </p:nvSpPr>
          <p:spPr>
            <a:xfrm rot="10800000">
              <a:off x="8144823" y="2097801"/>
              <a:ext cx="2365236" cy="2563980"/>
            </a:xfrm>
            <a:prstGeom prst="round2SameRect">
              <a:avLst>
                <a:gd name="adj1" fmla="val 10500"/>
                <a:gd name="adj2" fmla="val 0"/>
              </a:avLst>
            </a:prstGeom>
            <a:solidFill>
              <a:srgbClr val="DDD9C3"/>
            </a:solidFill>
            <a:ln w="15875" cap="flat" cmpd="sng">
              <a:solidFill>
                <a:srgbClr val="F3F3F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9"/>
            <p:cNvSpPr txBox="1"/>
            <p:nvPr/>
          </p:nvSpPr>
          <p:spPr>
            <a:xfrm>
              <a:off x="8026394" y="2097801"/>
              <a:ext cx="2483667" cy="290348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9550" tIns="99550" rIns="99550" bIns="99550" anchor="t" anchorCtr="0">
              <a:noAutofit/>
            </a:bodyPr>
            <a:lstStyle/>
            <a:p>
              <a:pPr marL="285750" marR="0" lvl="0" indent="-28575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700"/>
                <a:buFont typeface="Avenir"/>
                <a:buChar char="•"/>
              </a:pP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Co-designing FFA curriculum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Course Organizers: UMO, English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Lead FFA implementation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M&amp;E</a:t>
              </a:r>
              <a:b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</a:br>
              <a:r>
                <a:rPr lang="en-US" sz="17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Research (Uganda Case Study, Psychosocial aspects)</a:t>
              </a:r>
              <a:endParaRPr sz="17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pic>
        <p:nvPicPr>
          <p:cNvPr id="700" name="Google Shape;700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467773" y="2291912"/>
            <a:ext cx="1989211" cy="5094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5"/>
          <p:cNvSpPr txBox="1">
            <a:spLocks noGrp="1"/>
          </p:cNvSpPr>
          <p:nvPr>
            <p:ph type="title"/>
          </p:nvPr>
        </p:nvSpPr>
        <p:spPr>
          <a:xfrm>
            <a:off x="866597" y="2925858"/>
            <a:ext cx="3501197" cy="122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200"/>
              <a:buFont typeface="Calibri"/>
              <a:buNone/>
            </a:pPr>
            <a:r>
              <a:rPr lang="en-US" sz="3100" b="1">
                <a:latin typeface="Avenir"/>
                <a:ea typeface="Avenir"/>
                <a:cs typeface="Avenir"/>
                <a:sym typeface="Avenir"/>
              </a:rPr>
              <a:t>Foundation for All: Programme Aims </a:t>
            </a:r>
            <a:endParaRPr sz="31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06" name="Google Shape;706;p5"/>
          <p:cNvSpPr txBox="1">
            <a:spLocks noGrp="1"/>
          </p:cNvSpPr>
          <p:nvPr>
            <p:ph type="body" idx="1"/>
          </p:nvPr>
        </p:nvSpPr>
        <p:spPr>
          <a:xfrm>
            <a:off x="5169408" y="733623"/>
            <a:ext cx="6155995" cy="597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To enable students to access and thrive in higher education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To design a best-practice educational curriculum for refugee and host community learners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To provide spaces for refugee and host community learners that are inclusive, transformative, and effective (including extensive psychosocial support)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To evidence collaboratively-developed, holistic and contextually relevant higher education programmes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Font typeface="Avenir"/>
              <a:buChar char="▪"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To support calls for structural change in how institutions of higher education and host governments respond to refugee learners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889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</a:pPr>
            <a:endParaRPr sz="2000"/>
          </a:p>
        </p:txBody>
      </p:sp>
      <p:sp>
        <p:nvSpPr>
          <p:cNvPr id="707" name="Google Shape;707;p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6"/>
          <p:cNvSpPr txBox="1">
            <a:spLocks noGrp="1"/>
          </p:cNvSpPr>
          <p:nvPr>
            <p:ph type="title"/>
          </p:nvPr>
        </p:nvSpPr>
        <p:spPr>
          <a:xfrm>
            <a:off x="890614" y="2817346"/>
            <a:ext cx="3501300" cy="12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200"/>
              <a:buFont typeface="Calibri"/>
              <a:buNone/>
            </a:pPr>
            <a:r>
              <a:rPr lang="en-US" b="1">
                <a:latin typeface="Avenir"/>
                <a:ea typeface="Avenir"/>
                <a:cs typeface="Avenir"/>
                <a:sym typeface="Avenir"/>
              </a:rPr>
              <a:t>Student Learning Aims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13" name="Google Shape;713;p6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714" name="Google Shape;714;p6"/>
          <p:cNvSpPr txBox="1"/>
          <p:nvPr/>
        </p:nvSpPr>
        <p:spPr>
          <a:xfrm>
            <a:off x="5220342" y="1325354"/>
            <a:ext cx="5706738" cy="597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2349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venir"/>
              <a:buChar char="▪"/>
            </a:pPr>
            <a:r>
              <a:rPr lang="en-US" sz="19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Enhance students’ self-confidence and transferable skills </a:t>
            </a:r>
            <a:endParaRPr sz="15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28600" marR="0" lvl="0" indent="-23495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venir"/>
              <a:buChar char="▪"/>
            </a:pPr>
            <a:r>
              <a:rPr lang="en-US" sz="19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Enable students to achieve subject-specific learning outcomes </a:t>
            </a:r>
            <a:endParaRPr sz="15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28600" marR="0" lvl="0" indent="-23495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venir"/>
              <a:buChar char="▪"/>
            </a:pPr>
            <a:r>
              <a:rPr lang="en-US" sz="19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Empower students to effectively and confidently express their knowledge, needs and skills in professional and personal environments</a:t>
            </a:r>
            <a:endParaRPr sz="15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28600" marR="0" lvl="0" indent="-23495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venir"/>
              <a:buChar char="▪"/>
            </a:pPr>
            <a:r>
              <a:rPr lang="en-US" sz="19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Support positive interaction between refugees and host communities</a:t>
            </a:r>
            <a:endParaRPr sz="15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28600" marR="0" lvl="0" indent="-23495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80"/>
              <a:buFont typeface="Avenir"/>
              <a:buChar char="▪"/>
            </a:pPr>
            <a:r>
              <a:rPr lang="en-US" sz="19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Prepare students to apply for and succeed in securing scholarships and admission to university (Mature Age Exam)</a:t>
            </a:r>
            <a:endParaRPr sz="15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  <a:p>
            <a:pPr marL="228600" marR="0" lvl="0" indent="-889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228600" marR="0" lvl="0" indent="-889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</a:pPr>
            <a:endParaRPr sz="20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7"/>
          <p:cNvSpPr txBox="1"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ct val="100000"/>
              <a:buFont typeface="Rockwell"/>
              <a:buNone/>
            </a:pPr>
            <a:r>
              <a:rPr lang="en-US" sz="2000">
                <a:latin typeface="Avenir"/>
                <a:ea typeface="Avenir"/>
                <a:cs typeface="Avenir"/>
                <a:sym typeface="Avenir"/>
              </a:rPr>
              <a:t>The team are implementing a bridging education programme in Uganda for adult learners from refugee backgrounds &amp; disadvantaged members of host communities to prepare them for the mature entrance exam at Makerere University through the following courses:</a:t>
            </a:r>
            <a:endParaRPr sz="2000"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20" name="Google Shape;720;p7"/>
          <p:cNvSpPr txBox="1">
            <a:spLocks noGrp="1"/>
          </p:cNvSpPr>
          <p:nvPr>
            <p:ph type="body" idx="1"/>
          </p:nvPr>
        </p:nvSpPr>
        <p:spPr>
          <a:xfrm>
            <a:off x="5119192" y="666927"/>
            <a:ext cx="626508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80"/>
              <a:buNone/>
            </a:pPr>
            <a:r>
              <a:rPr lang="en-US" sz="2800">
                <a:solidFill>
                  <a:schemeClr val="dk1"/>
                </a:solidFill>
              </a:rPr>
              <a:t>FFA PROGRAMME STRUCTURE</a:t>
            </a:r>
            <a:endParaRPr/>
          </a:p>
        </p:txBody>
      </p:sp>
      <p:pic>
        <p:nvPicPr>
          <p:cNvPr id="721" name="Google Shape;721;p7" descr="Calculator with solid fill"/>
          <p:cNvPicPr preferRelativeResize="0">
            <a:picLocks noGrp="1"/>
          </p:cNvPicPr>
          <p:nvPr>
            <p:ph type="body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5211162" y="1687773"/>
            <a:ext cx="694286" cy="694286"/>
          </a:xfrm>
          <a:prstGeom prst="rect">
            <a:avLst/>
          </a:prstGeom>
          <a:noFill/>
          <a:ln>
            <a:noFill/>
          </a:ln>
        </p:spPr>
      </p:pic>
      <p:sp>
        <p:nvSpPr>
          <p:cNvPr id="722" name="Google Shape;722;p7"/>
          <p:cNvSpPr txBox="1">
            <a:spLocks noGrp="1"/>
          </p:cNvSpPr>
          <p:nvPr>
            <p:ph type="body" idx="3"/>
          </p:nvPr>
        </p:nvSpPr>
        <p:spPr>
          <a:xfrm>
            <a:off x="5119866" y="5348513"/>
            <a:ext cx="626441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20"/>
              <a:buNone/>
            </a:pPr>
            <a:r>
              <a:rPr lang="en-US"/>
              <a:t>EXTRACURRICULAR</a:t>
            </a:r>
            <a:endParaRPr/>
          </a:p>
        </p:txBody>
      </p:sp>
      <p:pic>
        <p:nvPicPr>
          <p:cNvPr id="723" name="Google Shape;723;p7" descr="Books with solid fill"/>
          <p:cNvPicPr preferRelativeResize="0">
            <a:picLocks noGrp="1"/>
          </p:cNvPicPr>
          <p:nvPr>
            <p:ph type="body" idx="4"/>
          </p:nvPr>
        </p:nvPicPr>
        <p:blipFill rotWithShape="1">
          <a:blip r:embed="rId4">
            <a:alphaModFix/>
          </a:blip>
          <a:srcRect/>
          <a:stretch/>
        </p:blipFill>
        <p:spPr>
          <a:xfrm>
            <a:off x="5155511" y="4613036"/>
            <a:ext cx="797100" cy="7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724" name="Google Shape;724;p7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pic>
        <p:nvPicPr>
          <p:cNvPr id="725" name="Google Shape;725;p7" descr="Head with gears with solid fill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211161" y="3868170"/>
            <a:ext cx="685801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26" name="Google Shape;726;p7" descr="Teacher with solid fill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119866" y="3087832"/>
            <a:ext cx="780338" cy="780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7" name="Google Shape;727;p7" descr="Group with solid fill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19647" y="5939807"/>
            <a:ext cx="685801" cy="685801"/>
          </a:xfrm>
          <a:prstGeom prst="rect">
            <a:avLst/>
          </a:prstGeom>
          <a:noFill/>
          <a:ln>
            <a:noFill/>
          </a:ln>
        </p:spPr>
      </p:pic>
      <p:pic>
        <p:nvPicPr>
          <p:cNvPr id="728" name="Google Shape;728;p7" descr="Questions with solid fill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238090" y="2393688"/>
            <a:ext cx="723848" cy="723848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Google Shape;729;p7"/>
          <p:cNvSpPr txBox="1"/>
          <p:nvPr/>
        </p:nvSpPr>
        <p:spPr>
          <a:xfrm>
            <a:off x="6295039" y="1802423"/>
            <a:ext cx="31348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Mathematics and Numeracy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0" name="Google Shape;730;p7"/>
          <p:cNvSpPr txBox="1"/>
          <p:nvPr/>
        </p:nvSpPr>
        <p:spPr>
          <a:xfrm>
            <a:off x="6295039" y="2558875"/>
            <a:ext cx="45368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Understanding Myself and Others (UMO)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1" name="Google Shape;731;p7"/>
          <p:cNvSpPr txBox="1"/>
          <p:nvPr/>
        </p:nvSpPr>
        <p:spPr>
          <a:xfrm>
            <a:off x="6286554" y="3315027"/>
            <a:ext cx="151035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Digital Skills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2" name="Google Shape;732;p7"/>
          <p:cNvSpPr txBox="1"/>
          <p:nvPr/>
        </p:nvSpPr>
        <p:spPr>
          <a:xfrm>
            <a:off x="6295039" y="4067960"/>
            <a:ext cx="13939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Study Skills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3" name="Google Shape;733;p7"/>
          <p:cNvSpPr txBox="1"/>
          <p:nvPr/>
        </p:nvSpPr>
        <p:spPr>
          <a:xfrm>
            <a:off x="6295039" y="4824412"/>
            <a:ext cx="9797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English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34" name="Google Shape;734;p7"/>
          <p:cNvSpPr txBox="1"/>
          <p:nvPr/>
        </p:nvSpPr>
        <p:spPr>
          <a:xfrm>
            <a:off x="6286554" y="6054323"/>
            <a:ext cx="346479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Mentorship from MCF Scholars</a:t>
            </a: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7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0" name="Google Shape;740;p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41" name="Google Shape;741;p8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2" name="Google Shape;742;p8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3" name="Google Shape;743;p8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4" name="Google Shape;744;p8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5" name="Google Shape;745;p8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6" name="Google Shape;746;p8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7" name="Google Shape;747;p8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8" name="Google Shape;748;p8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9" name="Google Shape;749;p8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0" name="Google Shape;750;p8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1" name="Google Shape;751;p8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2" name="Google Shape;752;p8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3" name="Google Shape;753;p8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4" name="Google Shape;754;p8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5" name="Google Shape;755;p8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6" name="Google Shape;756;p8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7" name="Google Shape;757;p8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8" name="Google Shape;758;p8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9" name="Google Shape;759;p8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0" name="Google Shape;760;p8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1" name="Google Shape;761;p8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62" name="Google Shape;762;p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763" name="Google Shape;763;p8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4" name="Google Shape;764;p8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5" name="Google Shape;765;p8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6" name="Google Shape;766;p8"/>
          <p:cNvSpPr/>
          <p:nvPr/>
        </p:nvSpPr>
        <p:spPr>
          <a:xfrm>
            <a:off x="0" y="0"/>
            <a:ext cx="12191695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767" name="Google Shape;767;p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8" name="Google Shape;768;p8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69" name="Google Shape;769;p8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0" name="Google Shape;770;p8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1" name="Google Shape;771;p8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2" name="Google Shape;772;p8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3" name="Google Shape;773;p8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4" name="Google Shape;774;p8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5" name="Google Shape;775;p8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6" name="Google Shape;776;p8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7" name="Google Shape;777;p8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8" name="Google Shape;778;p8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79" name="Google Shape;779;p8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0" name="Google Shape;780;p8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1" name="Google Shape;781;p8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2" name="Google Shape;782;p8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3" name="Google Shape;783;p8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4" name="Google Shape;784;p8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5" name="Google Shape;785;p8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6" name="Google Shape;786;p8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7" name="Google Shape;787;p8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788" name="Google Shape;788;p8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</p:grpSp>
      <p:pic>
        <p:nvPicPr>
          <p:cNvPr id="789" name="Google Shape;789;p8" descr="Makerere University - Wikipedia"/>
          <p:cNvPicPr preferRelativeResize="0"/>
          <p:nvPr/>
        </p:nvPicPr>
        <p:blipFill rotWithShape="1">
          <a:blip r:embed="rId3">
            <a:alphaModFix/>
          </a:blip>
          <a:srcRect l="3"/>
          <a:stretch/>
        </p:blipFill>
        <p:spPr>
          <a:xfrm>
            <a:off x="14288" y="30136"/>
            <a:ext cx="1219167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0" name="Google Shape;790;p8"/>
          <p:cNvSpPr/>
          <p:nvPr/>
        </p:nvSpPr>
        <p:spPr>
          <a:xfrm>
            <a:off x="1674042" y="1186483"/>
            <a:ext cx="8843596" cy="505416"/>
          </a:xfrm>
          <a:prstGeom prst="rect">
            <a:avLst/>
          </a:prstGeom>
          <a:solidFill>
            <a:schemeClr val="accent1">
              <a:alpha val="8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91" name="Google Shape;791;p8"/>
          <p:cNvSpPr/>
          <p:nvPr/>
        </p:nvSpPr>
        <p:spPr>
          <a:xfrm>
            <a:off x="1669293" y="1776933"/>
            <a:ext cx="8845667" cy="3536419"/>
          </a:xfrm>
          <a:prstGeom prst="rect">
            <a:avLst/>
          </a:prstGeom>
          <a:solidFill>
            <a:schemeClr val="accent1">
              <a:alpha val="8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92" name="Google Shape;792;p8"/>
          <p:cNvSpPr txBox="1">
            <a:spLocks noGrp="1"/>
          </p:cNvSpPr>
          <p:nvPr>
            <p:ph type="title"/>
          </p:nvPr>
        </p:nvSpPr>
        <p:spPr>
          <a:xfrm>
            <a:off x="2077181" y="2358391"/>
            <a:ext cx="2714952" cy="2453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 fontScale="90000"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ct val="100000"/>
              <a:buFont typeface="Calibri"/>
              <a:buNone/>
            </a:pPr>
            <a:r>
              <a:rPr lang="en-US" sz="3700" b="0" cap="none">
                <a:solidFill>
                  <a:srgbClr val="FFFEFF"/>
                </a:solidFill>
                <a:latin typeface="Avenir"/>
                <a:ea typeface="Avenir"/>
                <a:cs typeface="Avenir"/>
                <a:sym typeface="Avenir"/>
              </a:rPr>
              <a:t>Mature Age Entry Exam for Makerere University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3" name="Google Shape;793;p8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 sz="1000">
                <a:solidFill>
                  <a:srgbClr val="FFFFFE"/>
                </a:solidFill>
              </a:rPr>
              <a:t>8</a:t>
            </a:fld>
            <a:endParaRPr sz="1000">
              <a:solidFill>
                <a:srgbClr val="FFFFFE"/>
              </a:solidFill>
            </a:endParaRPr>
          </a:p>
        </p:txBody>
      </p:sp>
      <p:sp>
        <p:nvSpPr>
          <p:cNvPr id="794" name="Google Shape;794;p8"/>
          <p:cNvSpPr txBox="1">
            <a:spLocks noGrp="1"/>
          </p:cNvSpPr>
          <p:nvPr>
            <p:ph type="body" idx="4"/>
          </p:nvPr>
        </p:nvSpPr>
        <p:spPr>
          <a:xfrm>
            <a:off x="5112160" y="1862274"/>
            <a:ext cx="5315742" cy="33683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Avenir"/>
              <a:buChar char="▪"/>
            </a:pPr>
            <a:r>
              <a:rPr lang="en-US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 University entrance exams for candidates who are &gt; 25 years old 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2286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980"/>
              <a:buFont typeface="Avenir"/>
              <a:buChar char="▪"/>
            </a:pPr>
            <a:r>
              <a:rPr lang="en-US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Applicants submit two separate exams: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3429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60"/>
              <a:buChar char="▪"/>
            </a:pPr>
            <a:r>
              <a:rPr lang="en-US" sz="1600" b="1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A general aptitude paper: </a:t>
            </a:r>
            <a:r>
              <a:rPr lang="en-US" sz="1600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comprising a Maths, English and general knowledge section</a:t>
            </a:r>
            <a:endParaRPr>
              <a:latin typeface="Avenir"/>
              <a:ea typeface="Avenir"/>
              <a:cs typeface="Avenir"/>
              <a:sym typeface="Avenir"/>
            </a:endParaRPr>
          </a:p>
          <a:p>
            <a:pPr marL="342900" lvl="0" indent="-2286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60"/>
              <a:buChar char="▪"/>
            </a:pPr>
            <a:r>
              <a:rPr lang="en-US" sz="1600" b="1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Programme-specific paper (Art/Science based): </a:t>
            </a:r>
            <a:r>
              <a:rPr lang="en-US" sz="1600">
                <a:solidFill>
                  <a:srgbClr val="FFFFFE"/>
                </a:solidFill>
                <a:latin typeface="Avenir"/>
                <a:ea typeface="Avenir"/>
                <a:cs typeface="Avenir"/>
                <a:sym typeface="Avenir"/>
              </a:rPr>
              <a:t>designed to test students basic knowledge the degree programme they would like to enrol in at University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795" name="Google Shape;795;p8"/>
          <p:cNvSpPr/>
          <p:nvPr/>
        </p:nvSpPr>
        <p:spPr>
          <a:xfrm rot="10800000">
            <a:off x="5892384" y="5313353"/>
            <a:ext cx="407233" cy="351063"/>
          </a:xfrm>
          <a:prstGeom prst="triangle">
            <a:avLst>
              <a:gd name="adj" fmla="val 50000"/>
            </a:avLst>
          </a:prstGeom>
          <a:solidFill>
            <a:schemeClr val="accent1">
              <a:alpha val="89411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0"/>
          <p:cNvSpPr txBox="1">
            <a:spLocks noGrp="1"/>
          </p:cNvSpPr>
          <p:nvPr>
            <p:ph type="title"/>
          </p:nvPr>
        </p:nvSpPr>
        <p:spPr>
          <a:xfrm>
            <a:off x="363416" y="437569"/>
            <a:ext cx="11465168" cy="1037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>
                <a:latin typeface="Avenir"/>
                <a:ea typeface="Avenir"/>
                <a:cs typeface="Avenir"/>
                <a:sym typeface="Avenir"/>
              </a:rPr>
              <a:t>PROJECT DEVELOPMENT TIMELINE </a:t>
            </a:r>
            <a:endParaRPr>
              <a:latin typeface="Avenir"/>
              <a:ea typeface="Avenir"/>
              <a:cs typeface="Avenir"/>
              <a:sym typeface="Avenir"/>
            </a:endParaRPr>
          </a:p>
        </p:txBody>
      </p:sp>
      <p:sp>
        <p:nvSpPr>
          <p:cNvPr id="802" name="Google Shape;802;p10"/>
          <p:cNvSpPr txBox="1">
            <a:spLocks noGrp="1"/>
          </p:cNvSpPr>
          <p:nvPr>
            <p:ph type="sldNum" idx="12"/>
          </p:nvPr>
        </p:nvSpPr>
        <p:spPr>
          <a:xfrm>
            <a:off x="9085384" y="6463207"/>
            <a:ext cx="2743200" cy="24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grpSp>
        <p:nvGrpSpPr>
          <p:cNvPr id="803" name="Google Shape;803;p10"/>
          <p:cNvGrpSpPr/>
          <p:nvPr/>
        </p:nvGrpSpPr>
        <p:grpSpPr>
          <a:xfrm>
            <a:off x="399357" y="2317618"/>
            <a:ext cx="11393286" cy="3497965"/>
            <a:chOff x="0" y="0"/>
            <a:chExt cx="11393286" cy="3497965"/>
          </a:xfrm>
        </p:grpSpPr>
        <p:sp>
          <p:nvSpPr>
            <p:cNvPr id="804" name="Google Shape;804;p10"/>
            <p:cNvSpPr/>
            <p:nvPr/>
          </p:nvSpPr>
          <p:spPr>
            <a:xfrm>
              <a:off x="0" y="1012549"/>
              <a:ext cx="11393286" cy="1399186"/>
            </a:xfrm>
            <a:prstGeom prst="notchedRightArrow">
              <a:avLst>
                <a:gd name="adj1" fmla="val 50000"/>
                <a:gd name="adj2" fmla="val 50000"/>
              </a:avLst>
            </a:prstGeom>
            <a:solidFill>
              <a:srgbClr val="F6CE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05" name="Google Shape;805;p10"/>
            <p:cNvSpPr/>
            <p:nvPr/>
          </p:nvSpPr>
          <p:spPr>
            <a:xfrm>
              <a:off x="2593281" y="0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06" name="Google Shape;806;p10"/>
            <p:cNvSpPr txBox="1"/>
            <p:nvPr/>
          </p:nvSpPr>
          <p:spPr>
            <a:xfrm>
              <a:off x="2489867" y="699582"/>
              <a:ext cx="2407800" cy="1399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                                                  </a:t>
              </a:r>
              <a:endParaRPr sz="1600" b="1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2019: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Kampala Potential Student Survey 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Accredited course -&gt; Mature Age Exam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115000"/>
                </a:lnSpc>
                <a:spcBef>
                  <a:spcPts val="120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120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07" name="Google Shape;807;p10"/>
            <p:cNvSpPr/>
            <p:nvPr/>
          </p:nvSpPr>
          <p:spPr>
            <a:xfrm>
              <a:off x="1733963" y="1534601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08" name="Google Shape;808;p10"/>
            <p:cNvSpPr/>
            <p:nvPr/>
          </p:nvSpPr>
          <p:spPr>
            <a:xfrm>
              <a:off x="4091143" y="2098779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09" name="Google Shape;809;p10"/>
            <p:cNvSpPr txBox="1"/>
            <p:nvPr/>
          </p:nvSpPr>
          <p:spPr>
            <a:xfrm>
              <a:off x="4091143" y="2098779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Feb 2020: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Kampala workshop with EFA5 students and stakeholders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0" name="Google Shape;810;p10"/>
            <p:cNvSpPr/>
            <p:nvPr/>
          </p:nvSpPr>
          <p:spPr>
            <a:xfrm>
              <a:off x="3311782" y="1526255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1" name="Google Shape;811;p10"/>
            <p:cNvSpPr/>
            <p:nvPr/>
          </p:nvSpPr>
          <p:spPr>
            <a:xfrm>
              <a:off x="5766818" y="0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2" name="Google Shape;812;p10"/>
            <p:cNvSpPr txBox="1"/>
            <p:nvPr/>
          </p:nvSpPr>
          <p:spPr>
            <a:xfrm>
              <a:off x="5766818" y="0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Sept 2020: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Online Programme design workshop 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3" name="Google Shape;813;p10"/>
            <p:cNvSpPr/>
            <p:nvPr/>
          </p:nvSpPr>
          <p:spPr>
            <a:xfrm>
              <a:off x="4897671" y="1546169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4" name="Google Shape;814;p10"/>
            <p:cNvSpPr/>
            <p:nvPr/>
          </p:nvSpPr>
          <p:spPr>
            <a:xfrm>
              <a:off x="7258745" y="2098779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5" name="Google Shape;815;p10"/>
            <p:cNvSpPr txBox="1"/>
            <p:nvPr/>
          </p:nvSpPr>
          <p:spPr>
            <a:xfrm>
              <a:off x="7258745" y="2098779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Sept 2020: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Course-level design workshops</a:t>
              </a: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6" name="Google Shape;816;p10"/>
            <p:cNvSpPr/>
            <p:nvPr/>
          </p:nvSpPr>
          <p:spPr>
            <a:xfrm>
              <a:off x="6483137" y="1539785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7" name="Google Shape;817;p10"/>
            <p:cNvSpPr/>
            <p:nvPr/>
          </p:nvSpPr>
          <p:spPr>
            <a:xfrm>
              <a:off x="8604522" y="0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8" name="Google Shape;818;p10"/>
            <p:cNvSpPr txBox="1"/>
            <p:nvPr/>
          </p:nvSpPr>
          <p:spPr>
            <a:xfrm>
              <a:off x="8604522" y="0"/>
              <a:ext cx="1639731" cy="1399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b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Oct 2020 -  Feb 2021: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Ongoing course design meetings 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19" name="Google Shape;819;p10"/>
            <p:cNvSpPr/>
            <p:nvPr/>
          </p:nvSpPr>
          <p:spPr>
            <a:xfrm>
              <a:off x="7836509" y="1539785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20" name="Google Shape;820;p10"/>
            <p:cNvSpPr/>
            <p:nvPr/>
          </p:nvSpPr>
          <p:spPr>
            <a:xfrm>
              <a:off x="966896" y="2205887"/>
              <a:ext cx="1639731" cy="9453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21" name="Google Shape;821;p10"/>
            <p:cNvSpPr txBox="1"/>
            <p:nvPr/>
          </p:nvSpPr>
          <p:spPr>
            <a:xfrm>
              <a:off x="966896" y="2205887"/>
              <a:ext cx="1639731" cy="9453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3775" tIns="113775" rIns="113775" bIns="113775" anchor="t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lang="en-US" sz="1600" b="1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August 2019: </a:t>
              </a:r>
              <a:r>
                <a:rPr lang="en-US" sz="1600" i="0" u="none" strike="noStrike" cap="none">
                  <a:solidFill>
                    <a:schemeClr val="dk1"/>
                  </a:solidFill>
                  <a:latin typeface="Avenir"/>
                  <a:ea typeface="Avenir"/>
                  <a:cs typeface="Avenir"/>
                  <a:sym typeface="Avenir"/>
                </a:rPr>
                <a:t>Team site visit to American University of Beirut</a:t>
              </a:r>
              <a:endParaRPr sz="1600" i="0" u="none" strike="noStrike" cap="none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  <p:sp>
          <p:nvSpPr>
            <p:cNvPr id="822" name="Google Shape;822;p10"/>
            <p:cNvSpPr/>
            <p:nvPr/>
          </p:nvSpPr>
          <p:spPr>
            <a:xfrm>
              <a:off x="9251275" y="1540016"/>
              <a:ext cx="360000" cy="360000"/>
            </a:xfrm>
            <a:prstGeom prst="ellipse">
              <a:avLst/>
            </a:prstGeom>
            <a:solidFill>
              <a:schemeClr val="accent1"/>
            </a:solidFill>
            <a:ln w="158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i="0" u="none" strike="noStrike" cap="non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823" name="Google Shape;823;p10" descr="data:image/jpg;base64,%20/9j/4AAQSkZJRgABAQEAYABgAAD/2wBDAAUDBAQEAwUEBAQFBQUGBwwIBwcHBw8LCwkMEQ8SEhEPERETFhwXExQaFRERGCEYGh0dHx8fExciJCIeJBweHx7/2wBDAQUFBQcGBw4ICA4eFBEUHh4eHh4eHh4eHh4eHh4eHh4eHh4eHh4eHh4eHh4eHh4eHh4eHh4eHh4eHh4eHh4eHh7/wAARCAHNAkc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uojdI6pqDSTvKSWtvPIOQe4X8+lEWpXHh+8Fnd+bNFPgR+RcB5EDDqQSMAd/SoIpbu0Mf2O4hvbuWRdipbArHHn5lWXpu9zitCCO+1sm4bRYNKlB8uSWcq/mIOwb15ryFJXtf3e1tbnXZ79e9yuGurWKGzkeTULcy7y8k2wlQSQRjk9cYFQRWcdjLutHa2WXCshLBVz1bOcUuoINJkNre3RhnhkK2qTOC5TgsUA5Az9ajh8Qahd3g0oXV3DE3Et5cQqxYEcx7doUADnOc880WcVrt5fj+glZ7b+f4Gml/qbRPb21p9qFshQym4OJC3QgHhvrziq8dql8ouriVhfKiRylHwQBwR8oBK/h+NV/7Uk0mR9Iiub0C2bEU8Ij3+WemFwR+lPvb1tJFvfWbxXN7dZhMTkrIoPSQnHr2wOvWq51Je9d9tPuv+Nwtbb8/vLr3R1ORtPjtNT0+KyJW4miuWV05+XyzuBYH8OtRS2y6jL9ss9cu/LEhhAlnHLcAgOD1HpUsi62iywtqU1v5kZ2rEqmPzMcB2wSGPbHFRwWFrf6jHZai1zZTwwfaoAiENHIVxuHG0nPOcc4qlJvSQOP8v5kwtdXsWZvtV5MqfLEvmu3546/jmobrS7pBLN9uuZkdvNETOVKHA4x6UotfElrFDL9vfULiKUCWSQ4lmUnlsZxnHtVeR2zLdRrKus5KfbHjLu8Y5C7QO3TOccU1Gcv6+4m8Y9Rbf7fIDIz3G+JSIoWVsPnv+H0NSyPJbRI2uyXrxQkTxKkhGW9OMAj61FDqOvy3Vxaw2axbowftSvgqQMkbe5PTqKLOx0/UFglOoQx2eSNkKq2Zh/CccD64zx1qeaztJu33/wBajtfVJXK1xaab4rJ1BYgCQ3kSykB4R6HB4JxVSTQl+zf2Y7NFDgOJcb8tn7uTWxcxGxntrO381RdSMJ4mU+Ucch9wHGOmKrrrCC8WWS4urC9ZiFjghKtOi/djY4yVb1q1F62Wv9b9ibrqy5Df6tpe7S9lskHkB7eF4zulXnpITtBz1yOOKkt70axFbaraX15ai1TZLbvIBux1YEH69apxTW2pl7+/0sRX8bbUaSR8W6k8p0OeO4Aqe0sI7gN/Y11bXOmyyEELH+8z/FnjLDNVb3tb36af1p5ivppb7yuZIpbhLSxudUlS5dpJ7qR2kAPYew+hApZBqiMLA6n5KcsoFwFIP93CgNTLiJ9Nvp5NP+228MBVJWhhKujZ4O1xg+nQ1ag0nRP7V+S4ZL8r5zrNGzmPI+Vs44GecVKm3pcpq3vW/EkeLWbNF/smeSOymkJvmuRK0rNj5TEzHhR3x1pq3mpako8w3MU8K+atz53liTacBTHnP4859Kq6dP4jt0RLfSZNVuoWPnHzTnHOMnkAd+AKSS3/ALQsEv1mEd1veF95ba3PzLtPp6niq5vP8AsXLi4JiaCN7iA3rmSeeSY7d3YHoB7YxTWjj0jybqG6kDSoYxGBlWY87gc57VDYz3BuY47BlmgMjRC3MQKAgEhuwBGO1QX959nmWzv7q284QMI7eaMytlupI5xwDg+tPld0pLX9BXjunp+pcutRn02MXiW91dRPIBdxQSB3LkYB2n/EVDp2s6lNYtJK0YtFkMiyh2Lrjqjc4/Km6rczafphj0mCOOG6jE32qNgDGF7FB2bp2pbaS5vopJmJjsPlLqCPLXIwcIOR7+vpRJJPXcE7ry/rYne6gtX/AOEnmmvb2HaqpGnVCTjAycYPvUQWKaaS/uCI7uJtwC3ioZV6quRgd8dKr3Mcc0cmzWbiPS7SVUmso0CrMCPlJyM8H8KyNR8L6usshstMkuYfvrIGA2Z+n/1qemnKnf8ArYTdr3eh06RteO909/d6e00ZCx/aDIYyfcHHH05oWOa6CaRcX00qW6+YZjOdsucADrz9M1xdrY6/bzhWtruKJVCsFYOhbPGABuPPfiuws5daisHP2hbu0xnZFCsYiOOvPJ9xS5u/9d/QEl0/rt6kzCLSZIobaZjeOcw7pWDIg6qqk8j3FV7u+1S6ube11LAt3YNCyEu3ocnpnnpViOK/jjJWe2aW7i3WbtndjHzcE5/AYrHtNRvjAix3YhtOYZJTBuWY91Ibp7VXX3vl/X6hfT3f6+f6GjZXkckYhS4ubm+09mgwpYJtLZywHy7sVYk1K83vqU5uWiPyS27MS4RfbpUUVxNHai60e1Roovl2CLYGJOOOgP4U17rxJbG7A1WERlvNkQQAvApGMo2chvqOvanZ3t/XkGlhV8T2tu813Zx6hdx3UQZIuNtqqkghsE4J64AqLTFkuLVrS11KwNtA5mb7Gkqn5j82WLHOOnFOlGjogvo4WmvAPk1GXiSUE4LsBzk+5qS7Wf7dCrGI2awnfbxkgkN1b5SMfrVKMm7W9e5LcbXKOq6nJdxnT7uF4oZiwjZrhnCKpIxu75x61i6Rpq6XYySQAPHI2J2Y+WWjz33Z/TFb2mzTawkuj28FhDp1puj8+WRpZQeoJ6BeexqhHZP4knks7t5fs8CbW8vl0YEZf+7j25609ZNpXut1boDsld2121GHQ/Cd/F/aT+F7RLOycwyzSQAGYnoyFPmfB7k1MdBs9DuI4rOdL0EK0ixkEoCMkhcnH1pkn9pafqNxFpurT/ZYFTypiqGPA/gMePXqQcc0W11eSKl+qwpNOzR3EluMRhQDhsN8w569qFNPT7vJeYcul7Ila3vo7aG6tGuHhiBUyTXLbpAxPHl9AVx9O9MH2jR7X7Tpty8qgp55UksFLc4TPX3rIku7qExWOs/bbpP9asht/NQgdiQpHXkZ9asJ4hn02zN9Y2sGpJKfLSH/AFUiH1JxyKXO37sm/L+l8xuPVIuf8JNf+aVW7sJBjZuuwXaI57KuDyODknHBouLGS6kjv7yYxy26E+WJt6oeokDZyPpUU0tpdxpqEP2HTr4tveBG3tLkYYhhjjgc4qidbnuJYfD1ulvDazY+1XQdn3A9VUYBBpXb66dfXy8huKWttfUku9Rk1gJbw2d48cbbJJmC4kOfvKScEfWq0llp6vHcNqSEwbgkbSggNnhgc9fapGXUtNuBpAZWtZV/0cRgAIoPJP4dhS3Gm2lvZSXFsFa2kXypm2bCueTtJwQf50Shb4lp8wUk/hYwalqlpAYbSYXsdwGynmlv3mMjkkhRjNUJ4jLCk15B9jt5U8uW3luN2QOp3cDBqTUFfTVR7eN0ikGVCYLMOx4/wFYreIPt0kZkt43mZjDi5wIH6g7MHO6sHOMtYfjZFpSXxfgOuBDaqLeG33o4zFJAwYwID0GO31yaljtLaOJxdJdbVDOLySY7ZM9j6D8afYwppzxzW2mwXqzcBFumDMzdenAAAJxmrcsb6aTHN572Ybeild6AkfMdoBIA9+tY+/J3RXurRjopLyzQ/wBnl7qJ4h5QZ/l6fwk8Ypn2iHzXt4Z7mScMCYmiwwLDoW6MM9MU/wD0pjJPDdQmzcKUKkqFzxjBPH0qxJpxtrZpzZxiO3iLRybVCoe74H9Bmk02uaWr7jTS0i9OxDE8svmRzfao0jjKkxMuUJ7EZ6/QUltHeeUJofPltXBQLDtJyBye386LCFdQvvsMMVpdtMA87GA7jj/e4A5rr9E8HrpF55djfQyCQ/6RaugG32T0PuKdl12+8NXt/kY+laIdUtEnuPNW1zhhMwAIHQ8HH510QvH8PwwiOJ4dIVS4EcgxkH5gPfvyadYy30gudNjsFudMg3QZhLja3/TRj1Ye3FTWeltdyW8rxtqVgIDsijkUqsgOCrA9SQevbFarlRNnYrDUWu7lrqx1Cd4L1VlSGRxujA7YBottSFzHOlvPPfxxyM8A84MIs4zkKOecjrxUmp2OlWV2qXlvHFdYDx2ywGQhR1zgEACpRMkFyy6e2oRTTIDL9kgDxFB03Hb8q/QimpWem/8AXcTXN6f12Grpl3YypeyXCz3Mw3xxozkop6jk/wAhirV7HPfxDVhHcx3nIijaZgYmXgHB6fiKsxWGp3N1PcWl9A9zHtVN6FvkZTlB/dIP51HqGozaZEwkupobgqFlXaZI5CB/y06kKcfwkVqnB6Xd+un3WItLolbpr+Zi2moawsc7ZdbtYGkdZjuYAdcDjdx6YrZ07UJto0+3jmFrO3l27x3BCAMoO/djIJ+vHNM3efBJr17eCO5h2RLBHbsFCnrgsNxHpjirFxq32mBV1O01P7BOfK+yyxIkeO5UoOc+9apSiuaN152/rQn3W7SsMl0K4sYoX8TalFeqrFliN0dpByV643EY71dbVrrWI0v7CaSxSLHlG65z2yVBORUv2e5tZFuodOkuoht+y29uAzQwhSucNwevoMUxNPhuIlga1ln05yYwjkDcR95cjjP4U4xUtld9f1E5W3du36Dbp7m8jk/tPVItMuI1NvHPDefJKx6OFbGBntinQxTWUwttW1O7u7u0A2tbzsN2R94gcY+vFQwzLudPJRYIpVgjWO2YlFAOFQkcnOAeMU+8RYIDqU19fQXZjP2ieeNY54VB4PAAGB0qVeSvFfeN6fFoPhf+0E88tdJLaDy0kMrK8o65zxnNQ3XiWeS1eTyryCRHDROLkESsD9wpjI4/OobfUdangBtHa72NtW9uUDJMuTztznJHekg0+1W9vISsoNpifypVYtGW+vQU+VpLQLpvclkubbXpvtCS61YGDC+ZGWheRj/dwwJXinLby38qyzardKnlmO4tYySxGeoxyDWReanqNrbutkfm3eWbiTcVCknt178YxTI5b6OxGoWshuFkRkkkgIjfKnjG/ng9eKTXWK/r+v61C/Rm7Ne3VqJNP02K9DXEfAuGCqhxt6np6560NC2nw/2aLmfUpbWMfvGdxktgFt2SGx6HrWFZXk01wIEneSYffJLEvzk9TjjJHAH0rQnGnzRXCyTSSpFta8t5A6o0Z6hT0J/Om4yWskJSj0epcEmqQr5JtxFCxyGSctvPqB2J9KqXlu2rI00SGMwtunaWZk3LwD8p7+1VdU1a6gSHy737HYR8QLYwfvBGRhR8wI+p6/SsXWtbubGwW/uJ7ZkPzPJeSZACjvjGeMZxzTTm1z3fm7fkJ8vwv7rm9/aOpaapgs7h7mMDAWS6JC88BQx44orzzTvHitqnnbINSlCsUW1Hk2+D2JbJLDk0UuWn1Qc0+h1sK281rH9nljt5bg7kDOF8ohuVb0PtTbiy8m4RXvJrhZ5jC8McuVJIwTgjhgD2Oalezike4huZrT7XcIM2yzqqKSRjGQGcDGc8VTaSy06SeSLURK0u4fZPLz5WR8zhuAckE9zXlppWstfuZ1O/fT70bFtpMej2LWN2iSWscZWGQsZLtUJOMFu+T1qvdMtnF5NvKFvJj5Qkgj+eP5cbnyMcjg1iaLE4uftFvfRXUrrtmzMrsOeBt52/zra0tRazXDahOkiyglUef/WueiDnrjpxVKSTs4t/PT/h/MVr7NfcVjp+n3Lvdi0uFvLdlh/tF41MUq5yQeRu9BxVjTYv7X0u4up5pJJU3RW80kQgeNs/KNoGQPRsc0wJAkVnp7apEzBT+7JCi3AOQrHgDHqcVT1yG6nv/Mz5V2GWGSUkRgwgZDZHylff9afMr7D5XbRk89pO08zT3xhljKtJbjb87dMg9SPrg5p1o1wNOWSyvL601CDdzPIsnmxjonHVevHBpI7C4X7JLGtjJAkTrNeQlC0jZ4Y4yW9uaW5e3iure51No7W3WZUhKlmkm+X0UfIDnqeKro5f195N3dIbDeeLpraLU2nsbaW4YApKuEA5wdvfH1p2oXs2m2TXK3V9cNNIbfzvKBJfGSMNxgdRUN3BDAWureYwWxlZ4fNmNzDAO+YyRjJJx2zzVi2uEs7w3t+ttJq88ZiS2nmcBEP3WzsKgkdgMihXl717fPYNF7tvnYz5b69kntoI7hbi+lAnkLRCJ3XPT5eD05rc1C2RLF9QvdumxpCWSOBcIHXklQfvN+NUbqWC/iktpNPsbm8jIUiG9I+zEclchSwzweRVLw1pVy98J7wQy+VMQ8P2jezKvOwhuB9eprRJ7W+d1p/wSbrv+D/qxfiluhoi3k8c0ySLuilA/eEZz8w6A/StMbodKbWGSa3vbgBRcXGWBUD5dq/d3e9U9Mn0vUtQmutSu7ueV2YLabDElmpO3Yfu5ycHvTJLLw+mpytcag8E7bVWN5GRBtHReSvQdOKl7cttut9/+G8yk/Neltv+HHWF9DNqVtbPcYvWjM0kuzaXzx5mAMAj2pNfsre2uYLaxlurdGgWOZFjASQnqzP1XJyeKWTdeW88Mcdsku4CyuPPI8uIcuv3eOewzUaQW8ejzWuoTW90xQSXHmysot4jyH+XJcjH3eKIzjGOkb37Ow5KUnva3dfkS6jYol1b2+k2kj28KndgeaVXIxuyQCM9zU9zDdR6Ib6dLGTUZGw8sJ2KYsfIi5OMgVh311ZrYLe6Wt5f6c5RjfxEqAegypIODzxirdjHqMUVv5evWk1sOI7Ka1U7iBn72cqf9rBqrx+HT9CbS+K3+Y5LcX99awXaXCJLEBPHHMIt6Kc7Xx1I7HmrMcn2fVtQt7FbnT/LiUxiZchSRjbn7pLdCAc81WnmlSKdblEtZ2kRlxiQMw/uFtuf0q3KGvfDE0F42+XzBJbwB1DGQEdTjIz+lafDvHYjV/aAsr20n2WOz068in3mOWTYZu52L/MgVPBqVxDpT3OtHRkkABkliTY7J2RNx+Y1BcWfhWeK1uJorWDUISIXdZGnmgPOUJODjntxUttpukxarAF023ntY4vMczybosgclcnhgeaa95WjHlv3advu7/gD0erv6L+tjKuxb2VjFdpcAWTk+Ut1GGdw5+6+Bj6DtSSLbOBDb3l1ZRvj5DAWRcdSePu/0ptxLDe+IGv0sjPayFmjt5pj5co7PwvyY7AA1pXNtZ/Yo5YfIdnGxWeVVY8fdUdc/lmlCab5eW/q+3X5jlGyvzfcirqF5p8N6sJivobEho5mhtfmlkxjfGuCQOeuPeoXivLQw2l0ZbiFghR1uH+QEYXJUbW7EgmrFn4gaS9js7a7km1AR7SJl2JDzgqzMCD9eacYF0zT51eCGFX3MZIj5kTPkfKGJA7/AEqVJSTaTtt5DtytK9n/AF3HW0d9G11ciSeFbc7chlKy8dO5x+VRWrXF/qVpe2k0pi+zuslvdo8QjQYACjHIznqOeOaS7up0sbaZtVjhUAySWr4AuAGxuJXO3Hpzmny6reXltptxdau1hcSs2LIlB5iDpnIAAP0ycdauMW3ZP/L8SXK2rM3XGhtbZJpba7WWaUeQWlZ1wHxnGfk78DituS3hUXElpfmXThF5sdrGyzCPGNzALznsRSaPLb2eoan/AGnbWt5epKJLeSVlIhVsjO89Oew9Ky521c3sF14etbfS3jTZc+UcLcDOeAUO0/jg1ThJJPb53/4bclSi3vf5F6eF5o4b9bjyoBGqRL9242k8ARnHA68g4rPJtbC88zzrycC7ZZML+8KEdwxwxz6Vr6Xaahq10NRnbT2VwduArTIQe2MYGfaqy6xCLs6ZsbUdYunzLayOyrbRLwshYrjtTSduXqut73/4YbaXvX07W2E867t4iEvrm7smGYrd0iEiLngMeBx1qOQXk2n+dc6h9nZZHBeBB5pBAOM+nQ1NFes15LJcSWUsKSOGFtGqlMcBTk/NyOpx9KqyNfea11HEZ5LhyUtcbSuBhfmI4GPbvTnRlTVpS+56/wBf0xRqRn7yX3oXULvUbiG0tdKW3FtI4aeXyys8mD95uetSXdoQywloHkeTdK0EzQrEMfff+Ej2NUfL0q/e6WFYr+WBlGoWrysBFKeihjjdjrwMU+Syt1UQ3SDUbNP+PhWJRIYwMZIG4P6Y6mobVvei3bs9/J+hcd/daRT1u/eGBp1ee4s7YLGBA0bQs5PJViRu3cH8KzdU1zVbHZcWKrDaSnYWmjB8odSeDj+da959htTEmnWcB02OMoyqxXg/dwp47+tN0rTfDs87CfQrBpriNQscaRs/A6lc7V471pCV1eMbr1t/w/oZzVnaT/D+vvJNDvbi/sru6vLNoY45hl2kyZ142uF9PoMVdu9LghWWSRLVgWUxxSxAsjDoffntWbqccMd7N+8lN5bDZAIo9uI+4B4GB6H8K5/ULqOC4exW+mvnnkLI8OABIBuALBicDOPQ1LatdIpLWxtXMESROBcQxFjlihIUDOcAAf0qPT49Nvr6aBjLGVHyzCPafw7n8qy4Y3k05ZpVF1uQRyojNHLG5OOykkDru4q7NFaS2sO2e20yOEsolluVDsduOAcZrN306X8x+6rlW1t760sZRZ6hBJcIgEbLkDqc9R6DnOTms9r7XbqSEvq0T22du54VR1Oe4XjHvipNRgv7dDBp84uREpYu6NtHQnB56g9qz3mvNTuXhk0uW3heEM8skqt8vQnBOaxdRdEzXlt8TX3Dp77XFv7y2hlilVXxJceUvmM4+95bKBgYIzV6GTT7OI3M0UbxRlUhxGQY5M/3ep69+uafbRtYzw2UaXpjFviKJ9oSTg8jHT680PdXMM0jR6cLmGdVBOT1+mD0qPek1oLRLf8AAdNG1raxlYQxln3HZFtMfBwuD06noKZDqEsepPYXFr5CnCyrDL5iMOvVuvFW7N9Ojjmm1IpBcqDImMklehxwO5AxT/Ms7PQXlis7wz7z9pUr5jBCcbgeo/pQ4ct3a/zX5/5FJ3sr/h+hJfWcsEUcrXSLYPukkjRNr/7OR3+uai8O6Rf6pJb6lHbMlgwLXLySnbGBwMDPcfX6VPoekpaeZcXt1HMkj7ba3dNrSIxyWY9OOnTn1r0O90iwh1KGNcRzXCKjxRvgBMYAwP51cadvfav9yt/X4kN391O36mLD5ccUy2MDRWse3z5gm7DdONvQH3q2uhtfJNCl80yuS6XULoyyHuqkHjHTPUVFqV1Jp+pf2M9qTFa4KyOSrSKc5zj74x61X1Wz+yWYi8K3K6faOxZ4ol2qQ3YDtk46VpHdLl38ybaXT/AfNdasLyJbe4W1vEHkMrhjBIB1LDu2OhyOaLyzuTeKYomkleSNY/LuigfIw5Y5yOPQVqwwaTHokd1rWuW1iI1Tz92Xk39BhAckZz2rS0xLGTS5G0r7NcncyvdvB5TAgggDPzP9CMe9XTpym15ilOMNf+GGaLotvZ2LSalbk3TS+VFukMjJH1OG79+av3cNjodtG2iwpJb7zFKsk5VsdcAAckejcVVsrO2m1S3t42cTYZ5X80lVbHJ2jjp71Fp+n6Nc202oWF5LqspZmgkhBie4dDymGP4ZraMU07Rt/X4kttNXYgu9QkmN1Yzafp9y7nzp9VKxtKBnD7MjdwQM+tXtP0+/+wvqTWv2m9QkyKhU7j1AxnjP4VBc6fFc2rJ4l0qxuHlwkEEvzvCo5+9gYPsM+uaqJpMKJNqVtaT2f2NGlL7mZgy4GCCcNwe9F3rp8xtK+5Ye40dp55NQunguVUI1kHVWLnkHYcn5fUGltp44rFLzUr6+urCX5LeOdkyG7kc5/U1Vu9Fh8QRW9/rlnb2Dw/LFfSsqzSr7BTwp9CauTu0dw0k7i5thCPsKMojjSUEA4K7uSPrQk171rrte39f5+pLa2T19Cs0M4a2Vr64jjQ+ZDJBLjjPRyR29BU7W0Amle31CHSfMHmBfNVzc56hY2+6Secryaq7buS2aE6eGjeQl3FxgK5PCAMBkdeePpWpH4V0TyU1K8+x2L2qIIW3+YVlUgh42bBBwSMDjmk7tXt9zsNNXtf7ynpR1TVYCEuIba2hiZBNPIUZ1AOScjAqPTrOJboQtiR4QvmzXsm6N0xwpbj5R+FR6zYtqFveRzX0UexhG8Mg8wTA/xFdy4z+P41p/YPDpjg06azSN1XdMlq5dZ0wMiTOCyex49KqUvZu0qbl81/X/AAwJOS5ozt8n+ZBd6b/a+qWcf25rKCFHkURShYUTBy0bDIOTjqDVO4iu1a2sbgM8UYIinml3PNkfcBBBJHuKsalo1m2hwabpcdnbLcEMv2l2aNYweQMc9Og6UzUtQ0PT9Ou49zXcVuAH2Nu3k4zsbJqU/tWaXa/9f1YGtOW+vexFd2si3ULbY9SiRVU2UEysbc5Oc8jB6Egnis3WY7Gz8RrGk0sI2K0UbYdGOc4RgSMYyenXHNTWr6KrTvYPBo1zN1i8kyGYY5c8AZI65NS6bHps2mtbw2do1vF8yXRnHyE4yUXk9+hIxWkKftNYq23VGc58nxO5MbOC4SSWO+kF7MNzSSOgnYDJJRBwV9SQeaxLSaXUj5cd81wluxW6W6UQthuB8qcZ9KvW3h+z1C5VraC3ttQDloLpXaRjH/EOgwD6cirXibQ48RImji4nZlUrbzsvnZIx5oA4HpnNTF2fMov0vv8AP8vIclpZtfdt8jj7nQPEk0F3BpV/aWOkmdkWW5QSzF8Z2qpIGM/iKztM+FzSyrqOo317Pdww/vWlk2qAO/lAsBx6Gu7eHRbq9DyakLV7MiFkKMIYWPZmOCx7ZwanvILqHULWfRdRed5D80CEJ5w7KSc4FPWb5tl2uKyjpu+9jg7bR/DUsAjntNQuLUruLY2HIOBguRkdeRxRXrtt9juL8W93qmmyTxRAvbMFBjB6AMMZxjnvRVKm5f1f9ROSW55+IdG1e6nA0DVre8hAMhu7dEkkz0KnqQPyqv8AZ9SVYoYVheBsrJbn7ydsgfeBx3yRVm/sJNeg/s27TVItSt08tHkfZuIP3sjrwB7VJBv0O0Fpezm51koskoRGYpE3TJGBXhyafwtSXdbHeuZbpo4/U/DlhLLNGEhF0ZWRZ7eQB1wcHlec4xnNc/ceCdDhVF0XUdZtbhl3D/TT8zD225H4GvTnMUYht7HTDqF1NJgLM3lqpJ5+YfdB9euabF9iiVLi+so7ZYX8lLRXDtFNnkknkg/X8KcZW62QNP1/M8chs/GejwTs11qF5pxKrONzFi3ReCFYn3H416foF5Pqlju021AZk8uZJ03MqgYI2k+v1rUlW8uZftMhECjPl/Io5z7k/wBKIba4EgGkafbSXdwz5iEhhYEAbpNxOCRjp0PpWjqRt8WvbyJUPJ2Ky2gtLKG3gt57SWXGByqfUBaVNQhhmlkeWRrp4mVQIDJHMSNu3djaTx90HNSKkugzzLeae2oXtyA7DzCRHt/1hZgcDjGMDBqZDqd9AGsZ9sIxtRYtu33GRgmmp8jvCz7XDl5tJ3XoMs47i3sXOr2axuyeSIzCEO09MjOQQTx3FWNPuhZ3psTdTyl4vLMjXKeUBjqW5bPY5/Sq15p96b0PdXE1zcryN6jknrxkZqho2hWmi6fPBHpKmzkkZ55hcM7u7HJj2E8DqRim5XfM9X1tsvUEre6tF+ZsanqAspBBa20V1I8ypbfZ2B84E/MSBwcevtVTV5LG8uJNQNrbqYJP3duYwryGP77p6sOwODUum33l28VvpekzWLRkohlPmArk9FJGPpnikPk6bdXEOtiaW5mmM0jkYWMFfvArg5wMdKj2cN1qWpyWjdiHUlk1i72aJcfbCrI4a6IiMZPPYZHToTUUVlJDbh5EJiy/nCXdMW24O5V2g/iBVz7RJfSGXTNsmlrn96SQXYnAwD1zzzUuJ47h7fUjcm5s5BMskONzKeQvA6e3Wri5Qd4pfPYl2mrSf3EUV7Z30kcEOmXttFbgLK9zAYd4YZDRqecfXFSRS6bDcQtpSzCZU3FZYvkkQ87gw6nIxg+tJf38OvW6m0llkkicx3MDRn5TngNkjt6Gki+xNGLcW8+kOmJG8uVZYZ+MbQx5DdyAPxNae0cm5Sau/wAURy20inYsWesaXp89yJJo7dljZntpOFlJHVV6ED+tZNi2li6R7ppPtvRLeJSY1UjKuxI98cGrrrfl0vJbeOS4aRY4Y40BeSEcA5JADA54JqhOt7DFJDeNO7yuViiAUl26rk8EDPXmnzdL/Lr5C5eti5/aFlDeQz3Jt3hicpLmBwyOenzdPxp8cC32uPfDTr9LJ4V8oTW4XdIOcg5Iz6d6xPEmqeJtOkfToY7idVMW+G1aPABHzZLjnnPORXOXHxG8OWtpFoer/wBsxxxly63EZLREjAKsrHcM+nSiNSbVuWK9L3t37A4RTvd/hY9Ev7KwW4glkgkuHb5pxAVN1GP4VOCOD3zVGVbXy4IYozdzW85uJYJLRpTDGf4yQPw61yek+MvCLxSxaRJfkzlEZ5Y3jLsoyrA5z7ckV2dhJqQia4mW/tFCBlniKhJeM7CuWY+9NPl2Sv2fX1Bpvq/kNs2PlOVVJJowzWDHKKYyeScnnk4AOPpTItOaxaCSfS7e41MENci1gMzJDnIbOcZ9ycUj3V3b3f2y30VNZu0JMaOTEM4z94/d45wRzirkC215KZLWRo5Gi2yxWlziRwefLYdQM9+DTdSUlZpMFGMXe7LcNzNI0VlM0Ntpj/OPtaIs6g5yrHoAfxrJeFY7zzo7W3utFRlWDeQPMcDnbn0A4wKjWbT722E2tq9rp8ar5ifOwfkgAnlmIIxnjmra3H2fTYZNJiMmlhvK8q6jaNoWdgC5zk4x0qr3d5C5bKyZFO9xJqpu/DqxM0DtJO0IMwiOMBXbjHHODUl7MuoX76yq2F1FcxLbJujO7Kjnk9OvYVPbrrxtv+JSrp5ZZYvLmyl1GGO5nU9GA4xkVQnvWuw0mnaEJnJVJxLcrDcW4PBl2rnI9OaUqkqitOKX39Nv+D8hqKg/dk3/AF/X4jo5rxpIBNpOmm2gXYxDAk88cdWP5YrSbxFbWNwttcWEl7MZQqx2KCRUBxtaQ9l5qiZbkJ/Z6yTqsIGZXQ/vef7x4/xp3224igkmsbXzbi9UW9nbrziXuX6ccdcn6URahd2Sb3Wv9a/5g05aXbS2KmqW9tqt05ktYft1sCrSwyFPlDEgBgAQMdq1oPEMEtqIbNoTIw+yrNIpkZgQDtGB09ye1UBpetRHzb67NvcsuIrVHjxIoPJ4549CaeuoJM1zJHC8D3A8izlbAjnm7KFByDnvwKvn5VaPK/W/4Ctd3baD+0tJsoZIdTa1e12uiSRqf3/X7wHQ54yelZqzTXVyl5eSmIQwgxr85OccBcgBWx3yfpU891cZ+y31qvmoSHjMeQXB5x2HPNSf25prJ9nutJuI59+0oxUQl+m3fnIPfp3qYpQ2il9+g23J6tsp3JvHuHkFvD5+wfZmaM5aPvuOfmPX/CsW11PU7O4lgkSVLI8xRzTHyn4y20FVz7jmuiupL/U3jeO1udMaHMbFLreMdtjY6fhUV/q1vbWSW+oL9o+yjfcO0CsI4zwT8pGPyNUrLZ6dCXd7q34mXpt9d2skf7u1msMnzCCztnqvIGB174rS17+y5rJ4DbXEd1JtVLnaqqxboofJP6cVDLd2wWbTtNh3pqDrNDJHbkKiDrnvnp2qhsupbyK80JXa2G8XMRfkKCBvUElVO7I6UTcZ2d7vt1CClG6sxiefpcMJuSZUjhdJVywERJPBPO44/iNWNA1zw9plvcBUSK1UAktbsdzk5AVmwrn2HNRR6k1qGglS6nluF7xApHgkEOT1JGMEDFUNTt57q3/sy9VruGYlIA0ZHlOBkFcD+VS5682l/wCtvMfLpy9P63LV28S3k93pusJJ5bM8qJCZHR2AODyMAegrL1G30TU4pF86NZRGJGuJ2VQc948jJI9BUiJ9gSOzt9UfzQuJSykurdwSQBx6VQg0qwM0RupmuY1kZIfNjJ8oNyWwOeT7VlKcO+r7fh95aUl0Esze3G+Sdru7hVykD3LMrOvGCu1T8uRnBH41tCUQQx2Gp3y+VKD5LJE5Mjn+AqM/qefaiBby7tbf7JLZp9icwyNCpJlA6EAjg8gEHNKst284vpIXijf92sOSRFIvXnofX8aycpPexSSWwltd2KWSvHnY8bJKWfa4w20hQTnH5/WrcF2IYFa18v7EFLvFJH++iUAchgcE5/AVUtkvrGaa9FjBPbsu64OQrBieMY7AEmtLRfCustEbuW2S60wMUMEbfvFj67lxjqTS5E7roxXa17FOTfq1+qWtjJdW4LRyhWZpPnGN27aAAOuM9a7Lw74ditdQiuYpJIZ7dR9qiubfaZI+3B7k46kg9cVr2F/Y6ZCkcHh6YWLDZeXcyBHicD5V2H74P97tT5r61a2aC4tYA0j7Yg0JJbPfdnjA9q2jSpK1pLT+vxIlUm76PUmu5ItNubO+nkYQrvAkhtMMm4EY4OGUZyT+NYNroIa2eyTUHiuZJHNxeOm+aVGxtAAIxgd81ftbjT9Pinjs7K8kdQWmVkYFnA4288j9KtrNHqgeRdEea1aIefJHNyiADdtCtkuM/drTki5czf8AX9fqSm7WCx1vRbWxutGS4u5/so8sjyt24jjBJ6HnOCT9ataVpS6OIdjrdyKd05W1UllznCqW4PvmnW5sbGCOSOyt10Zo/JZZV8ttp/vD19SeaqRWcXiBnufC1uNO0FVZJrqC7zJIQOUAydp9CPzq1TVrW0FfW5LFJZ2sl5eahp4tpJPMFuJ4PLcoQeTnO7n0NFtHcTXmPFkFra2qRoJpUi3xSpgAKMDr0B61JNJcaWFvtUtPtS2q+VYrPN+8mBGBuc4A5wc81Lf6dq95pn2a4QPatEf3OCYipPzIpBBLEfyq37Orfna+XX+tfuCPPBLlTKviKfwjBBHYaZfxWsIYOYQGiclW6AgA7fX2rJvfEXh0auLmwjLXqqfPuLMhCpGOCQfmB9jn1q1p2geDbKybzJBHazSb7mKYuxV8EKoI5XkdP1obwpEIxNbaTarHExmn8lwoKkdeeScenNDSbXNay/r/AIAaq/L1L2gSxzXJvPEzyp9o3PYMSZG2YxgdSoP4ZqZlZb2xk1BmjkgVpY4opMAkHO115ypHNRanNp2s2KaMLeaSVdp2XEZjQKhz8pByce3Wk8zSnnhupbG9vXh3NNbylUMaKOpRiCq/7RPNXamrXkvnv/XcPe6JkWoPd6xcvK+mXA0qH5nedMbmJ4EfPK9eK0dJtfBa2KXNxd3EjR5eKJlzMjDk/KASD2qtby69e2MM1vYyW1mzb1t5Jg8SA5OdwOfoB61T1TTdJvJ0vLjTReXk7ZRQzRIpUBdpcNuByfXpUuNJu8Jc3+YKU1ZNNF+O+0+aSS6UzWdkvzGS4cqFLdFZSBhjWD4j0dtTv45tCuryS6Qhms4ZjKqqcYLjA2Amt6O3m0KzWbxBc+XM6futPV1dQoPAPGWI7HJp1l4u0y2LmKC+055Mi382L5Z/QAgk5+uBVKTTukrvve/yE430u7fIqzXWhwtu16+gFzbwNBLbLGQ8revQ7iOx6VRZTewodPnaSRQGJuoxJJKpHEZbIxVq/sNXvWW6+1farl/3i2kyJgRjlnHGcge9Y954s0bTbUWPlxjUohtdZJMK277ucZI+pAoW21vTYT33bLxtdJ05Fslvb77dMNzpYsGki46Bc4ReuQO1Mt7MWcsLWNpp05tW/dTSRH5zjO4qTzz+NZun6ppDXb28Vq3nXEwkbyiU+b13A7jjPpzXTwwXWjzJPFDf3cYUyM8eHMQ9TnlvoOav2slLmajZdXe3zJ9mmrJu/b/IrzT6Ld/Zhdaykc0iB3tI4vl3A9/lJX6Eg1Wvrcyxx2cL2l/JGc3MMVuVWNMcFwDhc+pPNSSaXa6pIbHTmjjkvJRdSs8LRuiDJctnnPHpWlbtHNfNeWmoeRpbgIkgXd9pYdRgjOAfSonKLd2ovtvZjSa0V0Y11Fp8ll/ZuoDUI70jbBHpww4TGc88be3X8Kn0K3j0oJazahDaedGEhEszB5W92POatzNNOkcE+lzXV+TujMEgjd4wT8wbI2rkcg1Zlntby3Yvpd3b/ZsZgjYSSMzcA5PUZ7/jT9pGVrNNfPT1Dla1s0/zMcafr92IPtcKRwpujzLbA7kyTwx5Ydea0N+kad5rWW1ESJfNnVWaSYk4AAAyDnAGMitCa+1Ro4hZQTyWccZjYAkusmMBcY4PrzUFhpo0IwQa1eAukZ2J5qqrMTuKnIy5B7Ci/M9LP8r/ANfmK1l/WxStY9BkLQNHemKRyz3EUBUI/XazMN2Tg+1FS6pDqvkebqEVxcLcyh4oISrmZNpIyAQAB155ootQn705xT+a/QTlOOii3/Xqcrpx/tb57+C+tb1N0cV0s/mJJn+LCgL+dSi1ksI1m8+J2lAt5jKXWRgOpJJxj0AGa2LuxutUt4rixs3t5VnDC3cCMRoRjBAxj8qoW/hnTNQQ2kupXMRtkdpLgx5bryBuUcD1A7V8/GrLVbx6pfmd7it1v0uVbjSZLiL7XDaxr9mlKx2zznBA4zu79M8+tR/vNUjNnqNpZRqm2QxwLtWQnjO48kn+nWtKz0O3gWW2gjv7yJ0P2m5jkO0cfJvDHKk9go+tUVkaAG6adWvkBgtwbckDAAXhxnd1wSMZrRTlfkkvRfmTZfFf8fuHyxyWsCTWtqLdbPKotxdYEit/dVvT61Wt7200aI2clitwCFaMQqCRM47knge4q9Fp8l/qxt9W8Q6nqBuE3W9tNbxlosfeXKjgdDxQ+juJriwJEMDynzJtg8xV28FSO2c5FNTXxfd0t/nqFvs/f5kMkWsGWZr630x7iGBjpyxkllGPmD5P7w1CzanpdtaytNdzTiEmURxqqMrDKgDBwR0q7FoEkKrJYK10Sm2KYctIB/EFznpVT7RrVnC0ek2xulJ8kzBmBRyfmAz3HpVKqpbu8vTr5eQclvT9PMfHYrfO99a3V3YecPnEPyh39Src4HoMVDbrqVq/28QxX8sTeWUMi/vNo4OVGMn86Gl11rt7GOBIbhVKwyiPMhA5IHOOenNPMF5KZLizhiiu2XP7lFGxR2/PtnrVc0Vv12CzewR+ItVtLib+1LGFpZkD2gsIVDWoJ5Ex/vdOQKdN51vvSaLfat/r2ky0mx+CUxyD9KqloXUzK6Fy4N2ZHKgPx0IU5+lSTyT2SzLNJdMjNhbi2TzVRD0Lhskj2FapTaUmtP6uZtxT3JLPT7fQz9q0yGSZAP3dkzHaewY5OAR15BpVmnulvTfo8M8MgZri3IKMEwRGvY/XIqo93cw3Ebie11C8WLFqq22xiM/NlTyh9sirst1dPdJFIvm2kwAa3jhxGpHBHtu/pSjVVRe4215objy/El95Sg8b2U0++wszDftuk+yPD5fmk/xBhkcDrnrRbSFZJLiaSKyF3mB0gaMA5H3lAzznsPzqfULS181VaGG3kH+piZsKqDr8yg4wKZB4Z0mOF7yzk3mBGkiaLlWbOcbe5HrjmqvNfDo2C5X8WxbbT5WmVYLuWSK3hVWZW2gEE4Azkg8881VfT7i8Fx/akt1alGAEsZzlBycEAc47jkVbsG1m7jEFtZ215b3GGknYtA0OD90grlmNMudIX7Q41+9vLi1SMzCW7eRDFkY24VsMB245ptzWqe/Vr8/x1ElF6W/Eq3Wmx6jcHyzdvbeQuZ2cbAATgFidxPrVO48OQ3qecYbOOfGIQ9urZZTkZBHQ+taUF3fXItdJt9O8rTyW+y3IY5uIx/FggAD86S/tW0ASXdjcW/2pkCzW80ZxEvZ02YG4596ai3utQbXTY52SwGuyG3FrDbTSNk+UvlhWHXoMj/CujNxJodnFBCqlUYCQyqTvzwNhJ657VOY7hfLFvApmvD++aT74OM4HQjgdDVSOHQ/KntbaNLaG2X7RHEWbaJM4bPQc9c4z70KnFvZ/1/W4czWzRHZ3k08IXVre181ZjIsNtLhpOvMnrj24pI9WheRJodJ8iJovkYqsMoYcFnK9RnkCrJsLO100atbWPlPKgAuGl3iNST93nODntVDUrW2s7Bobi4+22G0FpfP+YN1LcenuK0Sdrtaf1/wCXy3tfUueVea0v2eS1tEsrcczi8ZnlOcghQMDn3qQxak3nTvppRlwrRtKQoQDhvRj7VhW3iS0ima2097ia1lARPKj53Dv0549K1jqGsJNBY3rXJUqNiRuhcE95T0wBjpzTVSu9IT/AOG7eQclLeURLttUtWXUVWxTy2UBbicIsiP1AVQCW+tNSOx0OWPUBNmWWMo0axAM5JyMEknjp3FWoNIe2xcxsl7dsxkYyLvEZPZewx9TTfsN19iXUNYulJAAhiaAb1foCXHPPpjHvVc8r2lJ+n5evUSjG10l/X5DI9RvZgby3sljdMI6XExaOcnrkLgKfqKS0sbqFoprFtNm1FRmadpiqAckKoXIOCcY4qSbQdSuoVlgZUiLD7ScspPHJ6gGs+wsW09pLGw8zYrlvMaMhTu569zR7766h7lvItrrd9GV+WK4nusPsuA5QtnlAf4e+Kp31zd3/lRXCaRpayzeTFbFsukh58wPgEg+3Ip1xeNbwiaYWrX1k58soSgk3cNvBOOhoNjqWoLNc6xGtm84Mca7t3lR44cenHfFPleqs7r+kLmXS3zFgsxbNLpNreM3mfPczybyjSKR912OQD0xWdda0Eiv7e+W0ujbznzYozFtCDHPPLH0OeeRiuf8WeFb3xDJEftUaafajZEbcHMyggh3YsBuyOwrGtfAOnea15pBvYpo2Jl+cYbHbgduuRST5l3vv5jcWmeiR6vKwSXS9Jl0+HdlEZVk8xTx9xeF/PioLqO8sZn0t7K2uYZA0Tzi6yyhsHnjLkc/LwK4zSPDssOsNJB4kv0vXLeW4gdtqsclCxOPzPNdTe2klrdSRaXLIszL52HfJzwDjJ9cce9DnNPlV7ry+77tRqMbc0rW9b+o9tYuna803RrS0ePTofLaeQfvQ5GSw5OeOgJBqla6lJ4fK6ONl3HKjTFY5A0nzc7SQMjJ9TgVLqTzW8TzXCmK3AAuSpARpMjGRjJPvVa9sYLWL7VZvbCUgvuR+gxkcjIJz2zUOM0uaQ04v3Yiy7YZRMkbLc3BMjQP8zR/7Oc849QBVC41yFGEckFyblifJnt2DYfsCTwo+nNQi5nnvQmn3UDaxy8WxwxAHJBBGBxnNXNOtWuft2IYDIqqzRQzYCjOSxHHAPIxmsJ1E9Hdvrf9C1B7q1v63IrTQzKl1qH9pXC3axuzRu33jj055FW9tzHHHcW7SXkkiupYuvCHHGT1Oc45qQ6TYfZm1G6v55LeWLyzGNqKCT94FBk9Oppwsp4/KNnP5lkkJbCSZEbgjrkZJNRotH9xVuo5tMRROlrvsbmO1YxxkEmRuu70/QimW+pT2k8lssNrJbIweTz4yzKzIMsqryTkHjvVnSLPV9XaaSNGmMIEaSZxs3dcbjk8enFdfo/hXStEt7m8k1i+jvbECd7gQg4T+HlwVznPQ1rGPMuad7en5dzNu2kbX9fzKmiaHf6uHjvI1+zGNZIfMhdTMpGeAMAdMHdk10mn6k16gubrTYYkt23Wkdg5L5AxtcLww6nkVBaazc6lceYss7qhDBnVlM6465GBz7HFWr/Um0uOPUIrE2Msbf6LbbFzK4GQFUfeJ9OtbxVkuX8v62M3e/vfmRz6LJeWf9oqYog7FrjzpCq7scfJ0Jz16Utle2kWy+OgW99fTp5Q+xfNE23+JjzsHuBVmN9btdPGra1bbbW7xKyvbYW3lJO1ZQT834DiqL+LUt5YrCxiitZL4i2nhRVzCpGd5CkbVz+NaKm5R5tWumn9dSFKKdr6+pdmtr150uIkhinlVC1rLIEjB55D4yQB7c8US/bJkOnskNlNN8kDhQwjY/xE9B9apf2realbS2evRx2jWhEMM8lsZd8YyVePbk5yBndVi3e61DS01aGYXcESN9qvZ3w5jBGQFTCgjHp3q5SjF8tS+nl/W/4bgk3rC1vUU3ckSbri0iMtvmFPKuBIJ+xk2kf0NPtbbTNHje4kspUupvlFlGzeQpI4KleFJ7kjFUNEuhqf2n7LHaR3dqxW3WZJNnlHnO4c/rVt73WIdsCz2CQTcSMC3nEdcDt+VVGpo7N29NPK7+8bjZq6V/X79CW91268RiK1h8PwRx20ixOt1NsVWHP3mXDduRxU5hs/JOp6tbvCYufIe5LeUF/iAQ9/aqmZ21Gawkniv7SRAy2mzdhsZDZJ4IPYYqVdJvDAkl1qyy21wdkhWAL5YAHOCTk9fap9o/hnJtdlFfn94OCveKV/V/kRzx6dGkmr2dguoSTDMSSSskBVu5yCAR2yM06RH0t49a1W4sLZkiMgha9O2RlHA2YGR7YNTS6K1iv2Yaml3ps3Ll8q6jHBAUYA/wAKfYaTpvkLGtzLfWcauDdHcSFOONvXGR14qk51F+4b5fNW9NdfwF7qf7xK/kysni46bbwapqFvp0pnjDLElsxd9/G6P0XPtU8lnfWPmaotnHfC8QRyxCQIUXr+838FfaoJrVItN8qa7+yRI6RrcshLOmSUVOu05wDgDg0txaapJEP7SUWqPIFKSbiHUnoMHk+36Um6kdItqXmlYdoS3St6kjeKv7OtY47m1tLWJF3LavLueYA/ejI4Cj02mq3/AAkL60p1G38OvHaFvmIdUUY4J8sgMfy5o8uye1ku762luhZTm3ijktmAC/wkAjsccinWenyajFLqx1iNXtTujgSNgzdvnOf0xTjKtBXUrN+S+7yuJqlLS2nz+/5DZ7bSbe6XUNXigm3qGtmd3kdAevyLyOccCnvo0bBRNeW8NspHlzRSsty2fvfKeh9ME1Nbw28UAvpr9bieQjYTGR5eScjOOnSpo9Hmu4/7Subm2a9eQR20Cb3tw+cDnAJPr6VUqji/ecrvy3Xn+ncSV1ol9/8AX/AEWwtdKjLWE2pXbSHa0t3I26MYyMDoynpiqLaNatcPNNZ6Td392FW4uLcxwCOPqpYEZ4qSTXNen8y31hLyzS1fyFSCENBKM43DGX/M0y7jsbOSKeLVykNxGyXv2hN4eMHuTyuPak3KGsLp9G/zt/mUkpK0rP8Arv8A5CLYWeoLFYXNvbaW9tIGa7DLIsm3kYfjGeODya0Ftb62uYbm5v7WSa6XDmFSqqvUYQ9DjrxWUniWK2v/AOxtOsDqOnyQiUyhVZd6/dPzcDrxitaHVLyS0lnv5gcJuWOeEHYeAxUjnoePen7Oct4tthzRXVDLRpL/AMzR4rW7sRyReRtHKzLgjB28qfaiYpo9smj21pdtEyf6NNeSKvnuT8w65X3JFD6xcz6sYYbKSC2hVPszJEy/bBj5mJUjvgckGgXeqNMYtdhup3dWR4/JXzolZsg4yQFxwMZNQ3Vj8T19P6V9hqNOS93b1Hy6tc2rGO4jinlhUYgiuIxwOvzMMlfpjNLba3d6xdpf6foNrbxLlt7TmN2wMbdjKMn0qfTfDWk6011fRLcmaECBDIpUnbk5KsB6gccVXvdFhWyEmtM9yksu1EEckySKOqrjdtJ9SKFKau7+76a69/X8CXGO1tfUX7PfWdqVtdDmuTcky3DRXKoofPQ56n3FZV7rkKy/2DeeH4nh1BvIhlctOyEjnIx8v1zzWjdzX2ny281nfX0Nkj+S2mxQFkKNwDuxwR74+lW20HV7d/tNrqt2iryIPISWbJxjaW6H86PaSXuzbceiS2+f6g6a3ild9W/0Kul3t9bg29ho8pitf3IAvE3EDupPT6Girt94dvdMY6tDdo91Mqj7PcwORz1ZhGclv0oqZYlU9IzcV25L/wBegfV3U1cE/wDt5o5/VrzxIt61jb28ImM+292uXwV5wr9cHvkVV2WGoMmoWkMqXsIPmLMrouB1CDrycjJGK0pn02C0h0XVtSivLxMeY8ERQSHrncuR+ZoeZtRuY4JfOjlgZSsgTb50Q+6uQAK+bclf4dvP8Dv5X33KN9o7alLZa20F3FePGrRwRzYViMhtwYhW47mrNzZ6HC6T7pJr+XbGnkuwCMvQnnBUE84zWd9iure9uHs7JbJ53YwRvIZthz0dG6En0yOas2NpcT2lvLe2ctnevE0DRTEEhWwVIxnABzwDTSXLpG1/vXkFnte9h8FvfXGnXUFvIbu5gmH2mW0GySNhzgP3Hc1W0UjVLQXAu3hjUku0jKHkweQPXNauq6C0ElnPGtulxGpWVxM0RmYkDO0ZB49fSq91bi+1I5tbO0s7aEAyPGXClf7oGMNnvVJpefr/AFoFn0dl5EHiLSdQ03SY9QvrqeKNJRJCLdiJSrNjbyPlxUE95qTKFsba5TTvvrEpAlkk2872BwEPr2NFhFNYaqbo3cuuEN5sFgsWGZTxyzNjIPzc1bknma9nZLGZHICFSQyuhGSNn6E47Vcouz1sQmrlK4uGt9EfUraMWupQPGwtz+8QZ6gkkbx9DQi2Y1S3tdDsZZzF/wAfBnDIqbsMWBHDck/LWwkNiZ1uWjt9lrlXhiOyNGPGABww5+lZfiW+t1tm0397dpG24xRbVa3wudwAySuB64qoaXla/lfb7xS7Xt59yxb6boepXskc1vO8lix+0NbsIolYnIAwQfyFRJBHDdSI10YohHlPObdCv0Ayd2PaojeajNbxeXJDDFDEryFowzyBj8pRP4T7DJ4pi30bWotreaBrtSd3luTtBGORgfkeKSpNSbUvx/LWw+eNlp+Bo6poWi2dhc6hE0TajOfk3Sgs7ZyxjHfoKoabYfbNOeYXF1I0aEC2BMKiTscKTkn34NR2kc0d7v1TTZ782uDBcrsP2NGGNoCjdhvxq/Fa2s16fJtoNFnYB1aHJWUL2KkDnueKucvZS5XG78mv6YR99XT080RadojSafeapNOLdrV0WSG8EaIGI5VjyD+dUI479gG011jsgQrQMwBI/ix2x6c1fntdSutQtrjV5dOtdLt32zfbIvlvsnggL0A96mZtFvr37Vov9nvo4PlloVKgyL98FCMEe+eafNK2n57eXzE+Xr+RkppV1qryLp1/eBI5Q8tpduwUOOhTHRQPQ9e9UtPhk1DUhYpo80lozASTJeGUsN2GB3kYHHbNdZfW99eW8NxpGo21nhSLRlRY1SPOegH14PNN1GTRreBI7GKxtriTCyTg7XJK84IBPXnHHWqTcVzbr8hXu+VblO60Ca3e7lsHiWGN90YkuW2W6fxIPQHuOayfMn060hWS2BuLgBgioWAGchlZzjHoRV25gj0+zzqmumHSJEc3snlkqW/gOOSTnt0Na1pCkjHzY4bmyuY08mWbO52IXJEZyAhx0z68Uc0rXTG7Xs0Y0ulXSJHfC+tI5LuZXXz5FHzDJZAV6E1Waytb+FJLP7XDcIGeWFhtUrxnDd+emT0rY8SeF4beaGPRvsP2p5TNKEwkcS949vzBSfUAdKqyFtRgiklhGnyRncluQX89R/D24I9qv2rsJRRjG3v/ALU1/cGa7j2YAGWMS5wqnBwee5zVaaeBdat7J5JGsHYp/qA2X/i78fWus0rTIF3TG0g0+FZBKyI5RWY9tvYe2KW8j0yz1h7drUS3dwpYXBBIgSQDoMbe31rRTdubp6r7/P8ArsTZX5dPuZz94ukJMtvOSfLBaHyXdXaMfe3MvOc1SjvIYrJJlnMtymVDqhYqewLfxdveui0my8O+TNDCIYr9HP72XeGlXODsB4I9cVDLH4TubK4k8OSWt0ke7zgwMaxlRzgsOeRj3p+3vZctvnt/w/4Bya3vcxJLjxFY6T59rJEkcvMrTRlZCR/dBHT14qXTJtQ1O3me/vdNkklULGnzIYsDONjdcjnNNsfJnvrab+0JEiCM7TrIzR27E7dpVfUnHapYtKtxfPDexpDIsayRwR4dwBncScD7y+5x6VrzW91v8v6+ZKlf3rFZbnVbzU4bGeJvIaNlsru3dgu0H5tyk4Y9s44qe7M0VvBb3kkdiyEgweYz7P8Aa3EcZGM5qmtmLe0uNNji864XH2W54MkMeSQFHG0EemM4ovdKTSxHafbGjSfDkSOzfMw9Gzu+n60/axXu219f608h8r+K/wCH9akn+hT6lHZyR288YDmV3gVlLKOOSSD+VUWuLm2Crb24K/dbNw0+Prn+Xarl5ZzRaXb2clg80pYsJHuinlYOCAFHGR+WazWdLV7uOytLl7UfNGE27kJ6rnnODnnk0RlG+qvbz/H+uwO9t9/L+v6ZjtrGore3FvZaabcFjGGjcmJhnO4fwqevHFaYvruCG4k0yzFgZBuuiwGQv8TIQ2N1ak8lvPLDHeaLZzXDxrh5JlkVR6uHA+b+VY19q5keAWaxKyAgqXVsgdsDIAPY5pyuna4la2xpwxiW1CwXU+JFEk1wI/mA7FjyN1Yeqw/2dBI8FwkxSWQpKRvkYORgnOcd+mO1QTGWVZmikngnkYu0UJ+U+wAPan27atDZPcXZtYbWQlCVVVY4PIJ/iJ7AgVi5OOj1a6/pf9TRK+ttH/Vye1spdUY3+uNfZiykNuiLhVPsOW9cnkVk207RSfZdCVDp5BjM17GZRznOOMA578UIb7UNWW4up57a1KtAh2gPtAzwcitDVp7G1t7UaNAl7CUPkjy1CwnpuYHAIz29ayk7vm79OxS7dhPs2kPAbXbbw6ox/cTrmPY4Gcbu4bHvS217e3otk3SfaTLnLW/bpg/LjbjPPX1p+oZutOhYrCslvMnnFQuScYIVeRjqc5p91M11q72ul6YxkYELcowbaAvJ2gbhR8O6uK6ezI7a5BupYrm0ghtg7RrcLKcB+wVOnetPw/o9xfawtvYrO0USlp9wxldvJwK6Pwp4aQ2MVxr0tjIsceRAoLFh/eY8YIP1rpLS+0ae1FnodgItJd9o1C2g2JJKOowMMMYwc8Gt6dNW1jZGcpO+ktSGDw5DHHYbb42ZVt4jSRBJIB3UHJP5U+0ury78rTZraWC2QiT9+nzSnP3WGcAHH1pdPikcXF1qOr2COZtunyXDLmFATkLnGAR9frVlbnRdciFxZ6iL1Y1dZrwOYiVH3go7AEdcVvFcutua/n/X9WM276J2H6hGZ5YrXdJpbSP5oELqPNVewHzYUH1plvfeIrbzf7Yg0ueO3i3QukbIyv2AOTzjuKyILy5uka10WezvUVhsnliaJoVJztYkEuT1zViytLGz51PdDfi4VWmYsGl5ygPP3efp604tN+6t/PRDcbb9PIj0GY61q9tarFL/AGbfJJPqmy9YgTLnaQfSt5tK0PTLCYGBMxo0lvKjA3AYj7x+bsOhNUNRe1vrOe1tlPmE7x9mIV2IOSBj9ar6Zb3crfavtsOo3UTBwoka2kkAHyxORkOPYgCm2oy2b6WT/HtoCUpK9/vRNbX0kNlPqUMt1qV1CUCpPEsbIH/hO3kn3Jq7/wAI9HrcE13q9rNY2lm0cxtoZigBH3gyqSD24NZ15qm3VoVhhEksS7J7ZW+RWbkAkcnbn0qjrlvrpuobi11iOfTFmw1oo3sRjkk8AfUk1pGEnG2/m2v+HIckn+lv6RpzzQaldXWm6Da3+nxS/wCskVF2MBnKjPQ9CKfD4f0WKAT6jqNzBeRqFhF7cKNrYA24HBOO2M1W1e8SO2tY9Mm/sOOQgzTBY4/Mkzgjcc5PbPvVcW1tqAnOrQxv9lbdD56kSQsuMSAk9/anJXadvldfj+gLbf52ZqRS3v2W5utIS1+027CLe8eA68gk9Dx2JqHTxc3F1cxNqkNzbW+2R7ua4XYpPG3OSAOtZutX0b3Vvt1SeLT5Yyl0y3Btw82flJfHP03c+9aN1ZaHexwac32N0iK+bZwLiOTcMfOTwwJ5wCfpRHXpf5r8vL/hhvR72foZsmp2MeoCxubzUWTeSklid2Vzx8y5O09/atC6W6l1v7HZy3dvDbw7h9imA8teMkhj8wOegrbtYLXRrP7Np9oltcbV+eONWVIh2ye30rJ1H7Na26QzXkaadK7NJLjzZXQ8t7p7Yz7Ck6bS9p+Qe0v7t7kEMk0erwot9dXdwm75rqEiMKQfmBHG4HHWrQtvskcn2rU01ma4cSAiYSRiUEAMAPu44Bp2o6k1vp1v/YtjJeWF1IkYiXJAB6ZYgt0zURs9J0u02iWLRri4JiENpK22Lcd2FYDCE9SSKUXqt38/1/Up69l8iTUdcutPa3f7VM29ShtEyySMTjIx82R69PWrlzZ2m9oobW9sooQssomkV/M77cgsaztHmgsblIrDTJFnCkyalLMJsgkjnII5/Crl/cafZ3UVrfazbSX3nAWbxAxRXEh5CHbkcDueKfM5Suo28r3/ABIS92zl87EdjEk9i2sR3WpXSMQiQpF8i5Y9Af4R6g1LJY27TGG9nKx6i4j2RylUQkgFlAxsY+oNMn1C2hvo5rTUQoG6KaKCIkBmPOMgZxzziq+smW0vZrCxeyuRdILaO4luCI8nn7uMfiDmlFPa/wB7/JlXjv8AoXdJ02TTQw0m7v8AUZ4SIBHPKojK5PzA8EgDvnmrdxbxtNLiyS/Nt8xCIPkHBw3I3L9M1mWxjt7VIrOe2tZoI1jlKR+dG5UED7xyvoBz1qm9vLfaTbrC1xpT3UqNdJLcEeegYNsDHGzd0zg8cYq1CWuj9G7/AIkc8baP8LHSalp+itprf6TbrbyuDMkM5aUTddoGflA9KqLp2myNA89/ezmQHIicebc44CFjwB+I+tYOraToB16wkj022FjIz+alnmQrKAerhhtY47jJrTlg0GbT7u60e8jjngg32kfmbVZhjK7DjPPXilGm5NpJrz5l91v1E5JW1v8AI04VvHuW09bx7S1H8QmPmRqM4U4wPx5+tNt7Ox0cxwWEc17cQB54PNmLlCckMz85HvzWJNHpQa0u2vrQ3M1uJ5rxZN0cbDOU2Zwe/FTTR6WmhJcaJdR3XmRN5kcc7JgqQQQG5Hpg9jRCk78t/LV/j+hTmt7fgTtDqWsaW0Xie8hhR4wsrwXjRHzRzlTwOuBjv6Vp6ZDrtrHdn7UsmmwRKLP7RcYkaTuDgDHTjHNcmuuaPM9vPfQo0aJmTfMXiycgLtXnd6N29qzdT1SRpLFYruS7tPOMzWtxMZWtVH8Ybruz03dulKUrO7X4/p+XoxxV2tfwOtuvEOtQ/Zk02CF90jG7t/O3SMxGE2jqUB5LZFaGof23/Z6Xmo6xBHcTp+5treDyjuHbf8xx7/yrkZvFEVvdRyW+jBWlXyhdr8zIADkZxgbvesy2vLp5bm+vppI7Zy0aQrLtmHTd8248HjrUyrQjZfk7fL+uxShKTun96v8AM7ZpJPC+ly3uktc3V4wi3QzXRkIdhz8zZONoPFFYfhG22BdRkluLyGMFE8yfcsYJOFOO4yR3oqZVFF2f53BR5tf+ASwNHb2DQtFOb5Ylt7lGUBXZWyGHBIPbI60y2h1eS2J1phZeaN8McYIZnPCqTk8YHTj8K1ZmCXianJe28lzDiKWEMr+b7so6Yz0GKp3upElYdcs5ruOKRZmlS5UmMdVf5BwBj7vUCvn3olbWx1JXdx1zBeWllbzLc2zsqkXUH/LUMegG3O38jVG8mhvIwbWe8aQQgGOSckqo6844I6AZp1ukct9JrGh6aJjcSbYTI2xLo4wG3E5X8QKeuleILK0SxI826b95KEbPkhiSASBziknHdysu/T5+noNt2ta/5mNbaTqmmgLZ3Opu08m5d95sDrnqxIYYH4fjW1e2Z1bT0s0u5LR7ZlnlnU7nbjPy4xzn+I5H+zUltDq0EZhN0beYnCm4jBOeRjjoO+aoyQ2mlWsNvqYTVJgDI0yRkRFyR8nYAjmtea76Mmy8w0qS2j10C4upoJHjDLd5ZN4PGXcYUv8Al9KtreW8WoTSX0M8hSdjGIeXJAyCPUkdKS6u1nQ22t2kiWU4X7KhjJiKg5+Zuwz09aVLK5gvJrmNFvLmdh9mjW4EMUfygKwBBBb26Uc0ZatpW7X/AB8+41zLZN/cZtm2hNIb/ULe6s45naax8+DDx54KMeQpzngCug0uJbHT2n0eexMsjbpBdLulMZGSFwQfSqRjvY2Gn6o2oy3ko4lQqY4sdQWHc+uDVQpo32061o+mpNbBPs/zNvBdfvFsEgc0Ntu6SdtV6gvVov6jq9mHWKWxmkvkdMR20QLSPycoG+YkDvmnNrcXlA3qBZZOApV2kCheCx2/KO3Tr3pVvYreZtRurVDG8aMJo5tpgRfuhRgFxz1JFEnlQ3Mepz3109pcxmBZbcI+x+5YgYXGevPvTsrJ6X7dExa7a+vVk9/qEdvaWNzYpLdRy5jkitOZGOPl3Lnk9etU9V868thGswWe3BYvGDE0TEcoxOecHt3NMW3ttNma6t5kuUeaOTeR88pAK7t68Z+gGannvJPPMtxp0MdtOBGVWVpXJxwyn+Jv9naPrTgowXLF6A+aTvJDFgluGa1m1SeIxKjQ280m8Tq3XKHrjHbFXoZrGW5FvAhe8fOxxDi2LhehPU+/T61k38cWuXKLYaKZrzYPs89zEY22A8jGeCPWmz6Ld6xOlxZw/ZBACbm2ZyyKUHoT1PHp9adnfRf16i0tYq2+jXtneSx24hO0b7jyYmAlz7k845A7gYq/Z3unta3X9haJfWVyg8uaK6QRO69Dt+pq8s8nEOo60dP224KwwSJFtwT/AHg2c8cdqjne6uo1vmF1FcgZRDtIaNcFgCp+8eCPX2ppRvzNpP8Arb9fMLu3LrYWG1nsbJ7pmkn8wf8AHpLbkhM8bd4J/wDQayore6urJ4Psd3FHMTFDGkADRMf+WjEHIQfQEVPDZwx622rR6fqcZuMTQSTAbVzxtYZPPFX5bjUnuv7Su4po7Jl8kFnC5OPmO0c4x61TcW/dkmu61d+3+ZK5ktrer/EzLCxsdJt5dOW/1P7bK6ktK3y5HDGE8nb67jmr/ia5M9/bpbQ3VzKioPtUcavbq2MYLA/eHUjIpn2i3WR44tMuSFfcPKYyIwP3W9VzzgDjil0MxeFUlRrW+l064cyvFGd2HPPzFmwB24AxVqpPfRfLT5+fp5ByLZXf9dDP164057uK3utCvNZ1RCIxdpb4gBxliepHHQcirVnbxxwHSrHUIwSQ8hurdppCjAcbsgY9KuW/iW3u3iudKjEE048q4CLv8pgDtQvnB4z0z1rDu/7UkSfTbSPMdvJ50xQhd0TDkc8+vA5qEo819P8Agd/Up81rf1ct3lncySFLW0e3sbFdpmliELsexhAzx680SW9xdalHqVrJbwW2xVe2MIkMx4OSwI+YEenHvWfZX5hEcK2Nz/o4AtrWWbyo9rHkljuOfapoPEdnpttJZ6rpWqW15cKfs4eSLBc9ArBuT7VraHWSv/Xl9/Un3ntF2L9zc6wttc293bR28l5OZFvNPRXXapOPNLZwT2GKz9eivLaGOOe5uLy1BDk/ZsFGI5Y/MePy9qjh1hYJmtJ7O6tg20lpIzGu09N5BwTkdKdp2tR6PaSpHZXixTkqkaRl2LHktgnOPSpUIw/htO33ej/Mpyk9JJr8yZ7bU7iwCpLo9pHKu2zlWJi0477uflbGetZ2jpbaDE1ncT6iJJCcXJXEcpJ+4DkncB29KvXfiTTrxoV0rQDd2e8R311NMFeGXquYhk5OO+KbPqFjp1nPa3treXEcjBlknfekmeq442EDv6U1ptb9P8/QXrf9Slpen2UF5cyW93ZQWZlP2syRlJDJ2+YkD155qnPJBYvsmtY4YpC03mWynLkHHfPtV/UrZdaT7LcWNvpdrCyLZzhluI5lzuLOMHb0I780t3oniaZl1RtHs5rOPKJZLcAlo8cMH6gMcfT0ob5rXX3bBdrZnP6hLpE3mpc+eVlO4OHBU4PIOB156VQ1WCaa0gks47RNqnygZsbvmA4PUjHXHeuknu9OhtkW608wauyfaY7EKZETqpCsuN2AMEk96zm0mTVJobi1sZbCDaWMLuGwep5/unNCiktCnJvc5S9tblJpVuY7aI7wAwkZSxzgHngZ/Csa/wBMmuNU+1SSPHOwKvbmAlXIPG3kZPrzXUyrdaxplsmlSWttcwMyy7kDFipPJz644zVTydUjuYtRvbghIzlYTCPmYDoOSQT7H8qTbStfYLa3ILy11m+0a3tLTS0kuElD7TIySAKMHIY46dgav2ZOmy3WwJHO7BXJj3ARtg7GI+4Af1qS21H9/wD2q8c0VqmVkxOo+ZuB8jfM3PcHitvRdFml895LO63RkSTuVBSZCeg9TTgnLRtf5+RMrLWz/wAvMztI029bUPMe0iDSoczov7vIyNrEZ3EjkHj6V33hzS5fDFoi3q6fAtwcolqCz7jzyT1z9KWNm0mGKFbJRZXjfukOd0bBTlSD1Y/yqQXsFvGyvpFzIWG3bKAhOezMPur712UqVOmtZW/r+kZSnOTulcfqVtFHcRXtrNcXSqCs1raKruzZ+UEA9jzinLdalCZ7O8Q3MtxExiSygbylf/bBbA4xnHJqiVtrFHezsry1mMwYw2bh+c8nd1Y/pipRrYuPs1vpsDCO3l3x+U5RlZhgl8HHBBPJOfStLpfA032e6Xl/wSbN/ErfqR7tFmls4NQ+yRzW8QRkWFiobPQDGF5Hv9akmjt7iV57nSbQ38NyTgqCmNvytnryPeq8mkxSWdxBHqF1NLeTeY5mYLE2CSSOMg+3SmzRahcX0mqW1sGW3VDJHEPLaQDAKbmZs898Chz5nd2v/W4crWmti1a6laW2mJYNfwkW/wAjsB5piySdrFfm78Z7VHe6h4XNk8bNPrSXEiKVto2VoCDw0mRlUzxnBzUv9oTNqL3wtDbxRbY/IcYc7+jHruxz0xUdvFfaa01wbm5nnDBms2CKzR9euMgH39Kr2spp8yjd+vztp6feCpxW1/6/r8CGMRx2ruunxq7nNqwbG1CcHGFJbn6cUXF3Y6dNFCs+rTXMpUNJp6hUXPAMmeQmTznnNTxzanBeNJdaRJBC37y3OVIRGOBuGevvimOlxpobbfXrWbKXmBRXc+w4yT6YpqbtbT+uj/P7hOCbvr/X9fmWLXULQTzSR2F+kzgLNMsbeWhGRyT3b1HWmWlzY2cs0aw3mcZWEFRbxsejKp5yccnNYuu+L0s7VFWC/eOTAWP7O250z125zkVXs/E1jqEsVzJomrvHErLHNtGY045C5JY56j9alwhPWdk/6/4calKOiVzpLW4up7sQ2UBt4nfcXvLESh2AzuTDAY6jJOc1HeSW97cNeSJNLDMuIIHjVWLr1DEn26YFU11TzIPLuPM/slCu23mzGTu5ViCT0IPcfSmQ6hGXW9SO9jsy7ERvFmVWx8zAA4bI6YNPlpyVpP08+uv/AAAUprVIt6bbeJJJJrVLGC0sA3nebdWRk2noFUFwCPpwKoQ6TJHB9n1LWFnVWaaKze2AMi555HGMnHJPar98NX12yhh/tSaLTXcbjPAu2Neq7hjOT0pTZou9Zr6a4vYZTIsMMwKFMDaDH94Dj1xTlyz966b/AA/rr8wjeOmqRQtNMgsxdRalZRSWLEMiSBjgH7oXqOD0Ax9KuiC7ghhmkt5ZLRWVmiMBkltlXBDbwcAfUcUs3iWMxQyNbSTTbQo3cRJjI2k8kN6Dn605NavI7eaC6sJ1WWLE480B1XqSoGd59ACKEoRlz3V/6/L/ACBucly2di9a61b6bqdxdXN4VuJWLwRtGcFCOWUgY49OKz0uL63klubfzp4Jvlk+2YkSUN2x2x69qQ+J9JeRPOk8q3RQolmVhKh6YKAHrke9JDJf6XE0kl/cywyL+9WI+YCvX5VwOfar5nHWOv5W6titfR6foag8T2Ntp13p95D9lih2mUqcbm2/dRcHPJHWszQ9W0230o2ca6jdW74In1CILucnOxSB95eOOKq3WoacbmSS7aa6vLgJJBE1uQ5jXocAYBHqeRUF7d6fHMmoJ9vv9Mc5gIRmiEwwGyTyPr04pLVWkkl08/Iezum3+hu2Wr6CkM0k+pvPJChBdodph3cbAdo/Pn602y8QaV4f046ZHqX2yFl/f3Er+Y0QY5wdi4PUDFYl3c28l2t0NLW4hQBXleQeWjHgLj7270wMU2CFNOsWk3TrEq4a2iRSuc8EDGevU5zT5vd5Uk+/9fcFtbts2tQ+y3It10ia1SUBbj7UoG3YDzuGQwbHSpTqmi6tqc2oSLYiYxhfPYYaTA4AJ6n6VyUUtjoMtzNdWIuJLz51MXzkEnAXHbnrUb2K+ck1y090zfc89gfLYjkgADB7ZqLxilFRut+v9WKfM9W9fkdA+raXHZmyjjeG7uJMtHtU5I/j6Y9PeqNwtwosb5bqCXVYZWLABf3oHQSqOq9OmKzTO0sh0q3tItPuYiMy7/mZc9c4PXjrUcVrJZaqLqS5n3zptedBulGDkcnj6EisnKGiktf6/PUr3/sv+vQuRajptulzY6lcNPcXNz5wtmQ4R/RDjaqZ7EmqouCurf2y0L3yqUKx3uwiPHGVCADNOltrOYfYvtN89zO/2hHeXBUA9j/9Y09bZYrddLZ/Jl27FS3nSdwx+7u24CiplLmWnp8hxVty3d6hFcwyxaPsivT+9YRKqKTnlcMCDxQTpqwPLZhZb/UF8pQjB8Mv97OMAn6c1RtbWTQ7iVJLWOa4nIXdK5G8ngYx0OcdqZp9raaLNJ/bei6hFeHas7wKPJDKcg53dAaXN3dv8+wmtNNf6/A1LOWyi3wvqFvOIl3XCJJtZJB0XGD/AFp0dm15Il5p9uYslhLNMokQY6dCpP5UxWttURpliMNr99ljVTJIV5BBIyT04BqWyuLXTZp82xuryUhgfOJMpK5VWBwFOAelTzSfT+v62CyStfQ29OS6mha60TT3k8nC3LLbSD94fRA2CCO+Cfeit7wrPezaesltcjTWuFD20X2gSxyr3cgjcD1GM49qKhTdJcsIr53uEoObvd/Iyvs+oabEIJptI/syedjO8vyT3S5+TBwAvPBPOaifUrll8nZpkT4DCC4ADqCONzscMo9MVetbu6mtbiS9h/tHy3CsJYlDEcHhWHA6cc1QttNt9TnaS41J7hmci3t4o3YK3+1kEAjkegxXnNTd+a7fpb0v5eZacVa1vvAalcz6ZHcrHG0M0oLsXURrt4ynOcE54qaCaaGKW60S3muoGG14NzKQw5LbmySOeMcU6e4u7G8uIGsdN8i1bZkQs0i9+R0znuKojxHqFlaxmyS/kF0/2U3IjUxoT3GSGyO+eKS5kvc0Lbj9osSR61Hey3mkHT4bm4h83yb+YyeQ4OMFRw3HpjrTIhqOuKbyYWEDJ8yWroXRWUcnKepz14q3aWTTRNcXGki8vCCsk2QH2ngkbeeevFUbCNbIiHRZ/tAf5WV1EcvTBBRgMgHHPJNNTvpd27W27/jsTa2ttfX7h0d1/aOwyR2M9tsMtzHITukYHbtj/uBSM46EU4Wtsnk39/bxvcAqlpHLbOyRvj5WG3gfl+NR31xJp/mQyXFlHEQBekW7BwexX+7+VLpt1faog+w3KLHD1uHeTDkHByM8YH4VXND7Ldv6/wCAO0uqVx02q6dqW46zYnzoiFkcO+Sc87VGDjI6g06BLfT0NzpttaRNKQJM8Ext0IXoDnuRTbOzvJba2vJ9T+1X6zER294AwIBP3GBAwRz7dKc9npJiubSRgt6IRK6RyKmFzndhQSFJ785o5o7Sv936/cCTfwhLJrilbzVbSwu2txttLeNQG2nIYSHGCeAeABirKW0+oWZ26bHpN397dG3mxSEeuQAAe+KbaNfXCbFvEuLVMFFAAMYboOeWGehIqG51zWk8jSdTiuYdNlDBrtEHJbIxnOcjg9Kr94+ugrQ7ajxAb22ja6hle1nkzOkBI8tu20dcZB6YpY5LeWZ7XUo4baGOYzW0QkVQmRjeQOd340+10y4nh86z1CedLRtkQ8tl88f3uRk/hViDw7p99pc2s3srNMz7GZx8ihOxzVcsm+VLVb/8ASlHe/5lVbCaGHdp+oQ2zRod1xKR+/y2d24kY44wDip7H+05Jrma5tlMQbMfkTlXchQCxCjHv1NTw6QbudpoyLrT4QjW8kbAogwcrj69+9VNTur7TXEc/lw2PRY/JdZNx6ZYHkVa9ta7b5fT9PuJtC+lr+v9eZDPr0Ph++j0PVtPl1X7V+8tp1hWSRlB5wMYHXuasNHb3zraX73EaOwktlVsAFhj58cnA98VJ5l3ZCG3tob2W51OJnjnMO6NMepAyo9u9R/YyVtdT1C+1K6mZvIhieAArIBjlVU8eh4pO0VeSfbRfg+wXv8AC194iXmoQQmxs4muYbE/Z2DSAgtzz83OPxpltLpllbmeyivrvewgezaVhFG/dhuzyT36VJPp1pYQoImc6hPIZpnLFWjfoRt9MUsNnM3m6jGfOt0bdFG8ZyXCgF95PHPakny77+SuJ6+n9dSOC4kuW+z6Xa2NrarJjU7R1cXBkAJRRJ93HqRTZLOz1aCLVtWv7ryTHtkgjkLISo+4wXjb+GfeprS1kltZdYtbzEjRYfAYRI3IYsxzv/ClbT20sW1it1JJbXDKquYdu5mHICgfrV35u79Vb+v1GrenzK9r4gtbq3M2i20Npp+nEQvBFauqPuOQ+GUdPxrJ1GOPVrjzjNcLMEO7GFXttI24IP19a6H+z9QstQt9HaWS7F0ryLEp2kBc/IcHp9a57XbJ9Nv5VjjmXy1EywO7Hc+Puhvw96q6vpfXurbfoJbXdvvIr5Lq7nk0rULKV7doVMF1wyxKehIbJYk/lWelnBFeLdLIs8zOFjF26/IVHUDoOe9Q3PibU1ja4+yvv8xv3TM0qp0+QEAD6Z5rVtLO41q+Y6vpMli67Qkay7224++QRjBz2NL2sftMrkfRFCGY6vaGW/vXVihVnz8ivkjocjtxSrpt9rto6r/xKpYdixN9o3RuRwGyMH3IIx9antra4sbxtO0yyhuYFYrK3lbijD7vf/Gs3UZ10m5l0+WK+TewBVEO1GI53uQeOO2TWt2/3bd32J0+NDn0v7GrC2ubKa/kl3TCWYxIzDjcSM7vY4pT4e1i8iuIp9UNvLcbfszFQ2wg5JYkDIPrirKWM9zst47SN45QHDDG5lHJwTg7fY9aoyI/2OG80dCEVjCXi4E6k8rt4Ax1zR7RS9y+v4ff6Ao295r+vQW4MWneXpdxLcz310+fNjDKihDyu4HofYVLBPr1wn2qCzSO2QkPbfbWwQO6kL94+h4qkuo6s32hJbaGK2ttsQmGWYE85HoScetW55dYilR5riS4uo12Pt2x5TGQHA6n6c1pzVI7OwkoPzIJtThsbtLOwsLuG/1PLOszb2ix1VTnp9BinrLcaS62rLcahJkGN2mRXRiOoAAyB6DmqcOrRzH94l1FerJtxcLycdQjLztPuc1W1WSyjk2W96kWowxHfESWbaeRt4IDcdTT2dpXv/VtA3V0lb+r6kmrakkMMt2NPt7e9tcb5pjwy9WwCByR39axEt4PF269sZ7tLRFDmSdscDg8LwfpW/o/hvVdcvPN1N7mRTCDBFu3BgfmLY78jHQD2qfX5ryK0iitIFjihcpI25Ug6YKsOp5x0rBpyd395orLRfcP0bQtGjsvs0NjIyyYJnm3AH2UNkAe4rqtM0WOCJbSyVBPcDy3maQsAD24Pb2rmtA8XMssOkaktkZnySzlhHEy/dXYR8y5Pc12Gn6percf2FZzwwXojWSfzIC4RGx06bee5NdEYzi7zvp95lJxkrR/4Ay51iPTrdbRtGup1s8xSXRfZGzdMqOWYe9QXHirTreJ9JttDuHa/TyTK9pL5a/99Ak/U4FdJm0t7wWbXy3N025huUtHu7YGSNo+prDv/HV1buuh3M11ZWu6Pz7qOEtu6bl+Y5A9wK39nNv3ovutNbdyIyi9mvvKiT3EJTTfsp06Jgyq4ceY7AZ3Lj7q44xUcssul2VzbwXkUqCcSOSqAqj4B44JII656E8V0v2po5C2nXIkXK+XeiLzPKHdG3cjPtVS91KxWdbc6fFLZ2kT3TXSwgl5sjEa568ZJyMdOam0k77XK91r0Mb7dZ6bKlhL5Ut7fnzIGRTtVRwdxY9f93ip/tV9psMtqgRrGNxvWSLnD+jd+fbipjqFpqS7LqFozd5aOZ4lDQj+7x0yfTim32j6dcI2nXsLW8cKASzLn5UJByVHHahpLWSBa6RZDcX0F9FE91cWAliZVjniZkMSg52nnkk45GKL7UJ9N8+5S7jMLyBZDOu8sSByi9+ali8PaWszQ6XfS3sXzSJG6nKL1K89hUOm+HvDN4/2i7WRLhP+Xj5h5hIwFwwyMUryfxu4KK+yrEsniAuj3VxG0kcWFKFtoO70HPAz05qNtYtdIYaXDpcEzygm3kEgkVnbn50PKr7gmrKeE7uGb7Guq3zRTR+bDbqgMLgeo7EfrVO+0VI2iOqakba7D4hCWqiJmx8vzY3A+vNXzR1ck/u/ryt5CUb/AA2+8kkt1tL5Lq6VLeaQiaKKC4wG+U7kz1UdMdvWqcJ/tBJNSktYQqP5i+SVfjA4JXr9M1fg8G6lZ28U63kctxMPNPnfOvOcqMkk8Vk/2xNJqaaXp14VkyUFlLCI4g2OuAA4yfX8KHJf8vLuX6f8MNRf2Ni47Xc0z6ja2891AEAeCbaFXr044GO2ahfXbW6j3QwwWVvEw8hOI55HA+ZCvOR6Y9KfDY+JLuWGGDbJIJGEltCrKFwPvZflx7CniO6+0ibUtLEd6fkaN4WXOOmG5AyPQ0ryfXTpp/X3BaPVa+pE2s6wqs7aWl5bF0YFrlUHI6cL1Hoaoy6pqltdTXkdvZRTNIFcS/MdpPy/d5xnrVqIX2jtKukaLNexbd80KSBNjEnks3XjPrVazhlvbZ9VWzvURB5ty0oXzI07528Yppt/Fr6Lb1/rsNpL4dPUfc29xDDP4itks45EQvKDOCo4/gU/ePpkiuL8QfE7wzFceZI5uIJsQlGgLT25xkuuCRn8as+JdE0q9tUfW43RJTi1VZHJCk5yFzg9epFZQ+D8k9ubnSdMnlgClgjuocqOpLcfrQpr/l58v8g5H9grwfFrw2Ejh/su4WOaUO7hT5rAdG5BH5mnzeNdHvrh2s9dSzaBl2wXNs77W6/NtbgH1rGk+Gmkwamq6laywyHLhEmUEfUnO7nviuvtLGx0iCOztntXt7g+WLmCNHPPUKRkcY78VMqsY+XoEac2XrOfVI4019r1PLYCPaYgyyFj1X5uFx6mtaxhW4tIJLRojIpkkjbJaFnGBsKggc9c81Whs0bUVik08XKOqnZIynzCp+WQjovbpxXXE2y6tb29vfadY3s0ZREkA+c9tg6Zz6VhLEKOrv6o2VLSysc7Amq6m5W70Oex06TEj3ryoibx0x/F+FNutSttNb7NeF5LW2BaWSIby69wo6k+2aw9T1K4cCynnFwxkMVwpuGLFlJPJztBH0GaybzTdJiuhCII2lSMqB9/G45zzwTWkZzmnJ693YhwUXbb5m/J4wtoI3uLLRyC8ZaMyShiy9RlQOP90mszWfEV2bcQmGKKd1A2WvCDuWBI7/Xis2/8zSlj1D7F9ttrhFVAv7oIDkZJTHT3qv5Wk2t0rzzxGdYsec4yqbsHd83HHv60c89ub+vMOSPY6WzmuNHs7S6txYXX2xi04u3DsxAyFJzlfbtmtL/hJYLssq6fM0yYNxkCJX4+4rHn8cYqv4es4NRsRp99a2BnjixDc26feQ5ZQc8cn04q9Jp/2eCR3toPtHlhH3sZEHTcBnGGweDUycVrO/kOKb+G3mQmxuYjHDqYEkF3++g+zkmaFuqxll7Y69jT47ZtJuHl1ixlvjqJEcSxxgFAo53uMH9M0XAmjhTUrBglmkwhuRFLuAfHylh29MDoeahGpXiGea6KNHbZlaVWKoB6ktwMDvxTtZXS06eot3Z7/kSxy3l/qM9jC0YFuQYxCVIjTGeTzkjnPAxVmKKzfyYLzUL0Q27M8Mdu6lJdw5DZ/HqcU1ktrrT01Kzmt4LlwUDbfl2OOWyBz/WoJBpNtDLp9tqjgWaB0ubiJGjGfvMsa8nHvSleOk9/06/Pawlyte7/AE/63LFrJqkpk0+GbT20eAEMsUQNzuK5QqwOM568CrRurPUol0mS3u4ryMrI0qooU9gM9enpUK6hdQ2zTadqckdiQqzta2aAu397kcZ7jrinWt9qc7WsDahZiC4YraSpAytux0Ynr9SBS5rq72BK2253fh7Rmk0GEaglnDAihVjUZz1wSSBtPtRU+llbXSdNj1VWk09oA1yLkIIzNjA3SMRz6YHNFSoRqe9Uu381+RDnyaR2MifU5Ps0V3NFHbLJITPGkvmPMx4yg+82PYUmqtc6SJrzQ76W4dz/AKiSXYsT47bRkH2xUfgua+eczXsNlbiCMPBcTYAhyedrtwemOQKh1lY9PvLqa1SW9sJWM4VI1IUn73zd+cnJryXGSad/uZ08yvsRWFx9pvLVdbiurO4nUtczSSmOJyOreYOUHT7wH0rUh0+FdRntLNXudPMasri5E22Qg52ljg8c46+1QXU0d3p4sGso762ugBcW8wXYFJIBJGcYI7VlalaWEEthpl3b2zKJSkf2MFEGRjnB6+9Xbl3X4/194r83UtxaK81wlpcb7mIKWnCsY5FQnjO3hfXnPSjU44tQSK0hF5HMxEMMnl7WHOBkkZAx/EBUN9pb/wBo39ppDTW90iRhY2kIjbHV3fqBz0wau3qS2+gz3kCxOSBBEwztjc8bjgcgGm+WyfLYavrd3H3xl0XVo7IXDXE8ilboSESZx0LHr09ucVR1DUtOtEjk8M2eWuMW8sht3YMP4sHoDnPU4qTSrC+jsfmjtbu7aFHu3RyH81c8opGTuHYnjFaK3Wk2mnz31oYLOLaBPBsBHI5ByOM81Uly28xLVbGRfTpZ2kjJbyS28TxyIfLVjGckAZ5HXqK1Y5754baHU7TTbiWSRA7QhoWjj7DGfmIHbAFQpcaNaTJqV4LJVtwWtLWNsBlz94IAR1NRRwwu2oG6vl8j7M1wszH5mbrsCnjIB7H8Ktxdr28t0/n8/wBCE1ff7kW7+KeHUwYLaJTjykZowNyjnJIBP4iqWnahHK8iTaPcXMKr/rt20jn5tyOVwo9RkmmwzWTaQZVvJbSa4lRZJXXYJD2AzwB0zXSWDQzacl9r95Z2PzLAszH5ZAThR0FEUp2037/1oVqtL/d/WpkXcc2qvZLazeXBDLvhe1u2IWMDkkdQwPbBBHpVOVof7cim0+W/+1z4t5w8uImjzyQucBvcCt290mNkvf7PuLOeUSLiZI1HlqeMBh0HByaj1Nbe30E3UWn2cTO/kzXDY4GOu4+9VytNQtd+tvxJck1zX/Ai1PTdftr9fsWpJb6ZcA/aDn5t46BeMNn1Y8VHbaRpthpMN3dWeoCe6cotpLMJG395AAeFPr15qtqUd9bzWn2jxFb6ijxl0tkYL5QHGBt4P41N/Zt7JeT6hfaXb6s/l+SkLKI5YkwCGU579sD8aTXK/eTlbz/r+kNarR2+RZuLbVntbuTU/Ms4IiBYGGdjIiDkjpxj0yaoTTf2VdvpJkvLmC7jVldt7NlhyM/wg+vaoIZ9YtdQiW5mu4o0YLb2bOu6BSOjHgeta1ldadZWtykuoWSzFP8Aj5b/AF0wY4WLBBx9QadrSSUfxX49xLVXuQ3Fjp9tY/ajeSXRgYQ2EClC0aE/MhIwWOe55xVq90/UbfUJGTWLpPkV3tElDKIwv3CCMY698nNQwW+m2mlDXNTu4raG2cySytHkIrDaE4GTz361k6T/AGqu2b+0pzbPPunliQYkjPQMMtgAHkjn6Ucl42Qr63Lcd1LdSqy3RjsYQQYJUBRj6HHYZohkuLb/AEO4+13lmIR9nPnglXPQbuGC471c1a78PtbN5d5HPbFD5LW6Eb1JxkMPQ1SsZdJ8q3tNMsmkt5oyDebCpyuMgs3P/AfyqnFx92W/rcFK7v09BEg1OOykbTYpLLU1nzaLLdDy5EON2ZCSTnn0yakjjtbJYhfB7iUyFVdrlm2rjg7enXPPpRfWN/LmG/Swn0/A2SNLtEXPAJAHzH68U4WlrHqK6PZTaYYPKQur7g0A7uJOQ3+7kYqKsGoWfXrf8LeY4TTldfl+JNbz21/ONNuH02S2R+YWuAksjDlcLkBuev0rI1iG5trSILax39ywdWa2uW+SNRndx1I6Y6VLqGk+HLnUWt59OszNatuS73ZZx3YEYIzj17VPpul6W0syyzNFZ/Zy8HnHarpwdijdz7k9eaVpfE0lbpdO4Jp6Jv7ii5eFrS80bULafUZoFLw3ByiP6MF+6T7nmrGnWFvdWM8urXEsqRTEs4fYElOOCF52+mfzqudO8JaheXsFpENNup5Eyln+5MhH8W4rtGO9B0V7vVLhZr+28+OFZJnhmaR3QdA2cA9OtQ2o9Puaf4lq7/4Ka/Ahu9Ivri6vG0i4W4tJWj3RFtrZHBxkjgdQARnnrUUqQm5aPTvLt9Jt4vlgkA3NIOD36++TVi/jtolhuV8VLayDEnlS27TLJnjLAZ6fWrwtLr7V51u9jLZqQCzpvkmwPmULgBOvXJrRuz5ev9bkx1XNa69PyKPh/R7LXNRWPzLhcx/vYXfy9zAEgoV7epJqnd6H/Z920cUlxPqF7Id8iEZQDAVVyQMjP+JrS12D7ToEt5omoQWEsG1JvM34QlvutjjP0zUAmvdP8Ol2t/ttyjEIqqWAYkYc98Dj8KlSSuvx/r+tDRJvX8CGXw9a3WoRWUd651MEGaW5VTHGF+8GI+UE+55pmmeApLCa4nmEd2ySvL5iyElYjzkZ4LdsdMYqTRvFOpXwOkT6LaJO7ZkDqjRykHl8DkfnW9c3zR3H2ePWLcJC4bUA0JC/ZgBuB4IP4YpOV1Z39er+ZSVm2jmJrTUtI0xCy3z2M8v7uNpwsjoW4JdT8vU8cdKr/ECzaDwlrE1jb2oiNsz743SRS+P4cEneMDsK7rTrxWvPtUtlbDRJXL6ddBQsSoR8m4Yzkk8cVwPx41rSdN8FHSWtRFJdO0cSWpKq8pU4Jxzg9cVtGHvKzt+JF9NhvgrwppGreBLPUb61vrm8+zx/aJpncS785DKH5xnGcVpWHwm0m5hit7Zbi4mnMjS3UmoMWjXsMMOQD65ra+GsUE/gjw7LqzW7rbaaIm3yNHKuf4cDqOvU54rXv9K83TGn8IaxLJNNmHyvmZTHjlOcYHv1969JK6sl+O/y8u5yuVnrp8jzVvhna2tlc2CT6zdQxnyvPt7zamfYqQR19DV5vBWoWkEhvPEWrQeQFVXURzoUwPlG4gkjuTgV6ZpOn6hY21jbXUdpHFDERLFbR5UHHGW6g+3NVbaHVELpp+mtckytuKzbmRupDbhgA8cCp9lO19V5X/D07jdWF+XT1t+J55c+EvHkU0Nrb+Ln/s67jbPnS4OOoBQDHT3P1p974L+JegtFp1v40tpdNIRsG3UMq45GCDx+ea7K6+120d1bakHhtpJMeVBxgsPXjjPf8qpaBGtrZBtVu5rm9KO0kWxlCxnGznovHenFtaW3/ATs9zj73S/izaQvNYaxo9+UA8nZbRr8pOMuWXANU7O2+Kzy7XutBuZMlpAbxmSVcfxSAHdg9VwMV6homm3EdsrSxtHYDMy3Dyk49F/2hz1q7Lovhy5gSSKSx8+2Qj/R58EMwGSF3dzyfWtLTp3uub57efb5E80ZpW0+R43d3/xOs9youjQn5UEcMhRmb+Iq3JI7dqvtL4xmgcappdtbxooZFN0TKpA+8CCd2f7pA+teqQ6fpN1NGlxZWlzKgIjeQghl9eeKzLzSrZ71SqoQrNidYgDKR/yz3Zz+FT7S/wBn59/l0KUbdTzcap42t5554NJv1vLk7oQbgspiUYO0gfKMdjzmrlj4m8u2FrrGi6glhtO1GRpZRIeu+Rm+7jNddaW15cWN1cXF6dLvBuFrN5O14Ix94dATn1pYtCkmH2qe4tNTgwJEDMVkLY6hQOfzotra+pV1a/Q89g+I22eRpobsRwTCG1j8sttiH8JP8J+hrdvPifo9npcz2ti9rME3RyXFmwZ2x0+9n88fWtw22i2ltb3+tNZWVqi7hJJaZeJ8kAYAyTUcei2C2a6lpEiSWjsUBSNlDDPz7lIHHt3osv6/rYLf1b+tTltR+JjCH7ZbSXL6sVRF+Tyg6N124JwMH61Y0zx7YyWd5axXQ082kZIe4vGdy/G5Du67gex3e1X4rXS31Y3T2OmrJFJsjuC4AyATgL0z3xTdV8O+HdS/0S8kW9uYcXUVtLbEHdgYZeo56dz7U50/ZpSk738xRlztxjp8jPTxpazzww28lqlmwHmI0YMjyAk43McEc9wa2bWTw/qV5CttrbM8MomgtxeKIFcdd20kEH0NZN/oXhy4khSTTLZZnhMkiqw3KwB429+fp0rjPEHhMNrfhS6j0qw055dQRWHIEgC5+ZGwCD1wDWcp3srfNPf5dPP5MpRSbu/w2O38YAW+tW0d5Bb3iODMGRdyoRxgMOR+Fbeq2U17MlzJcambuHY9hbo20A4GFYfxjr1rJ1OSzsP9GM0M7bSVjRVj8tSeRycYP1q1pt/ahUV4fslmy5jm8xpAnrkgcAeoNeZJ3u7fP+vzO6KtuzJ+z3TzSh9glDjzfN5jyD93g4yTwKk8QXEc2pC5msJbczRhYYFi2iIjuwydv1zVXUoBNf3Ec1xvxIDCY3JVyD8r4yM4PrVjxDeXQ1xpWkNxG4QNK8ahEJwDuIPAHHPanSWu5NVu12Y2lzagyqbGQtPlsIYyXRc5I3Y6YB/xruPCNxY3SXMlvFF50Ubbbm6iVJAjEYCgMMsD9a5G4W1S8ddPlluZYcfaZY5QEYk5PI5PB6iu4hu9O1qQ3+g2uiSWESBTeNEwlkIGNqDaOQe+a6PtLT5GPTc811r+z5NYTTJJbt7i2md2kaMsGUg9T0HPYVkW1/az3e2SFy0TlZD5e9TjoN2cjB55FdJe3F3IbxryKCJFnxEztvmQgn5QAOF/Sqd/Pa3FwbG/jhsZDGDHcCQYlJ5IJ6KQB61s6bUtX+REZprY521vJI9Zl0sxJ80RcXO0hUzk7QgG0Z9TzUk2pWU1s0l9LcSzxsqBkj2/Nn5RkYFXnnlctaXCxyWqkeXe71ZlA9COMGluNQhCqsdvO9nIwSWYxg7R/ewAcmtPhly8t36r8/Mj4le9jdjmaK2+02lzcWtykMaiIsfLIPJL8EseTz2qa6luNPAdJoJFmlUR3ZkfLlufukBRjgDrmpkuNFL2dlea3BdXEkX7i2T5mKDuSOF69Dg1JJFe6XeTxzkXOIVFvHI3GR0Az0xWWibur389i7NpNO36lW0Wy1PVrSeYXsl7FHJ/rJSsPfJZQcA56cVcgutSjgj/ALN+xzQIrNe21xHt3Lx+8VcjnGRwTxUGoX1pLBZwWsTSanvEzJGoafeMhhsONwHc9KdJa6VcanbXYmTzR94vNjBOD8ozjPYiqhC0lrdv0+4UpLlem3kxjNDPcKY21I2sitNIZ4i0ajPKIDjj0Az9atra6RaXcFhaw+XZyMI52ESZmjPO0sSX7d/wqWe8tEtJRp94Zm2s6wRxLnrgvuPoaqWVzp0NrFDe3NvY30pwJFtwfMJ6ZYenocClGSUW7aeqv/ww2m3b9B11cWL6jLatbvDowlDvCImMhkU/KVYNgIOvrWlPpVnMbhdNa6kQIq2R35UPkFiGb5iT7cU5oLZbdkvrFLu4dDGqQTHEgOeTgAg+wz9ap2VjPtCM0llqRTDRrOWLKOiq3VSBjkVTkk7OH46fd/W5FrptSX6nsOhy3Eenw2tzHDNIiKAVbzAOOdwyNre1FGi6To0ljZ6dJCYrlolmkCykO7bcFmIxkn1oruWiso/j/wAA8/8AeTbal+B4/p1jPda5D9p/fkDf9ljcASDvlW4P9K6OymTT7BrW8uGgvGZkgguImUBT90dOV+hqhoF0W1eKO0cqjqQsksQDKoHPTpWjdQ31mEbWTa6hfSwKks/mgPFG5+UlMdOn/wBevmJyn8Sim3uexaN7NtIpz2100six+bAyMGu5YyNgkH3dnOQvXrmlY2cXh66/snU4rw3LNHKZIyZEJ+9tXAbIPfp70yOWPT5DbrDFceaoZ8xspVs4JYDGe3eksNMfRZTd3moFtXaMNN5bqf8ARzyF8vGfxz+NODlG1ktP6/r0JkuZatj41hjsLe2+0TrNaIYpJlOJCfXPJ/WmRQ/Zlb7Qt8byePy0WQ4tzk5Q8Ekscc8Ur2st/hbPUGe61GXzLUR22I7cDG7e3ODgcZzUjeXaJK8730lxIvlMFcmNAON6joD1ySKpe67RehO+slt9xdFnEk2LndBqLDdNbWbErK46nnrj3xVTVNOXy5TpiLqThFZoC4dS49V6Fh6VU1Cza7vPl8PBNLhI2XyX5c3Kkfe+TAB9qt6dar4che4tPMltGYA73G6Fm/jwF55+tC5F8Lu/nv29fwK95/EvyJbO3vCTc3Vrax3e3y4VezA2LnoVJB457jrUV7A8xsYbKMQRQ3PnJHACu+QfeDcHK+3H1qzc3cs9wuoQ293fajZKQLKd1hS7LD7yk8gAdsDmp7W4sdNg2SS3V1cznK20sqEqzc7QAAwGeM0KEL8yte3y/wAwvK1mirrN9JqGpQ2ul6XHqVykoAkMP7hWJ+YqCQRjmqWpae15NKupXV1Z3yjay2/CRxgcEKdwB9xzW1Y32oQzy3RM9pLqCA2hWNZY1Vc5DEdMEkc06C61C3uWlv7cXq9XkdxEynHJH97HpgfWtW4yu21935+d7kx5lsn/AF2Mi306PTls7q0Fze20SDcbeQNLdZznzEI5P17dKvaUsEMzapcWXnabcQrawrIG3RyAdGjb5V9MirLaxZNfrNb2t4ofY0LiJvJbrliwIwR7GmzaXDdK0V14gvhNKqsyrJHhVByDgruxn1Jqbc0XBpWe/l6eo3e99dPxE0wJon2m6e4u3s76TcYVj3LCOgAX09aLeawXVTdG6nsIJECp5kpUu3UKNo6+nNFtZ2UCt9j1Ge5kZgk0gmVgGP8AEyrgoPSlttUg/s77LNp507VLM747KFg6yD+GRnIxhsk4z1qrJLVr8tPkK7fR/mLfapJqFtb3Wm6ZJJ5Djz1dT5zHoGyOvHPOaqf2lp15Ha2dsurWXkXJcQ3MWCzjqXAU7VOeDxWjZ61beGro3mpWs8FvIAGwoURZzwxzt6nP40sep2dnOlxJqjXazB1gVmDtM5GQu5AAMA46UcsIx/dtS/r+n9wlzfaTRQdUj1CO4muZbm9kLEWERxEASQRg/ex1zV9JFnhFpJK+lvGMTlrUg+Uf7ikn8+R7VE1+s7C/s7OV4oVCzxxpuKsR0J5J2njiqpNtqum3MMdy07R7WvZIhiSWLGCgX26HGPrT0nva/lf53/X8AT5dFf5luPTbK1hL+HvLupziGJJ8DzwxwXKjGSB34xU0s/8AaGnhLfUEtpYpPLkjdB5hCjBIAIK89zWPo9jolndW2pQtc6QlsCLBXuUjMqHuVcEjn3q4Ihd6pLd2lpaWt7MBPI4GGvgBgxbjnac4+YY60KnSS9xq3l/XQHKbfNL+v+HLWnPoBWOxub83VzK5VkzmKIgZzL2B9M1m+VbtZXmnWWqLHazzOsLFAzpx8zqw6gZHH0ps5s9fVIrzw/b2Wp/88JLlyqkMAVyCA5xz0NWVljkWVY2W2uLSXa9s0wYIgAH3eq5HfkdKiUUvetb9Sr3skyG3m8PxWkWlXskt/PAnlhEt98tzg8OTgLkdcE1VuNFTVLOylh1yS0tbe5DFVttgIA5RmJ/pVu7NrcwzXVmL+VbFGdoQzRI56ghhyyj1BqlepK9rcX1xaJKfLjWWd3CxSxnqnByD74yRWUYxT2S/P5fiU5O3Uu397pNzeNp0dwi7BtWKEqwnGMhydvrxkHFULfzI7Ozs/EtzfNLBKbgReaceWR8oYDtjoKuSaloVtALG90/zJp0ie0trNV3RxgngZILdQfan3rXuvgslu0BGI5IshmXHH4nGD+NXGK229P1J6f1+BBctaadM13oqvaRRybDaLCrefITnv04JPJ6VCk9paAG6fULO4Vg727xGCLDc7wMNuParWkzPaxyaTNZjQ9QDAWpafe12ufmcjBVDx096kmluroPNpVvc3NsnF4s0QEmB/dU984waa5UuSLTX469fNB7zfNJO5Rkjvo75dRs7zUL64AZ7UpAFgt17hwCNxPOCaWC+tI5BeS3MiG5QiO3ZGXJAyzHI9cCtCKVoY54ptdktprpBIjlVR4kB/wBUV6Mx+hqlPdafqkwj8vUoriInykli2xHK45J/lQ1FLl5lb+tv1v5GkXNu9n/Xc5nw9qVnB43nl1GC4y6sbeSFS6hSMEFe3bj8a7zQtQTTbCQap9l091YzOGQKAGHHHLEkdRzXnXh6636utxHLLJd2kzvJE0TYJ2kZQhhnGK6az+za4Yru+tZr2+tSZ57vywSEPCqgBwSB7ZrbDRTveWvYiq3dNJ2OlbUdHvo4YNN1FpIJE3S70cxKM5P7tgMADPavFv2r9Q00abYJpNwhG8OJ3baWGw52gqK9L0+Sx0sahqljbNBZSSb5mdmErMRgZVjx7ivHv2jbS2i0Dw59m8uySK9kkggih3HzCncux7//AKq6YU1CS1X9foZuTktj074fwy3Xw60BtPPnotgnnQmL5HcDILjPzEdRzXomloEsw66pvuLiLMFtI2CSMDcSgGME46cVy/w3kuW8B6SINYna+ezXcr+X5UR5ypCKCD7HNdRp1po+olL2KKcX1vEVleJmJdAfuhCTkFuegrqj8bnpf+v+HZhO6hy62H3DQecIL4vnBE7xttRXHIXc3Jya1IdR0+aAPCJ7aADLzofLiJxzyDzj1pPOg1qyRLKRmggx58bwYaNxyAVYdabJf6ZBd7vJuZFcDeIwZIxgeg4X3OBWnwvmbSX9fmYO7Wl2/wCvyEi1iK3s5bmW1mv4f+WHkRGRnT+8M/fHqQaJ7/8Asy7Mmo30DCRQ8ISHYW/2B1yfbNKmqaX5yrBNLNd4/wBHii2s6oeoAAwB9asJcXDTNNO7vAcBLaSIKYz/AHs9efStXObTslclw6Xf4GfqS6M1q1zsvpILpy0xcyNCW6YKk5H0xisuDQdNVF1CcQ6bpsbphmjIllJP3WB7HPHWtea4WHUzqFvZSNEp2zGMk/OemUzgn3qtr8ltcxw/btJN8BKkssUaEbSMbTgNkkH14rJOnflbX6lL2id0n+g3U9O0VZ1067t3uHd/khVMLGvVdxxgdOKqWz+GVeNgsliySNvtZ48SxsP4yoBx/vGt2CCzjENzcWixygEW6iZ9wTJzlc4zmojrTT6g1qsCB51It7nySeh5Xv2q3zbxSG1dbtFS8tdPvQVuGa8Zh8kbthVVs43ZHQ4qhYabaafKYtW1GSJ4QCYYWLRR+hGV6+uO1b9zKyWcv9l6a+oXVtmN4XlEZY5yefxziq+jaxK9ksN3p6WVy8pUQ7Plxng9c5+tLlio8rt/wQ5pXurlVdM0uSK5nW/lCTIxL3Kh40XuQOOKq3Hhm3mDPDfXlzcy26xuNoWKNQBtfZx+h5rT1mTStQspNNitmvi7eXdQoTGB3YFuKq2wtINNluoLM2ttOjRGLzt6hV7lgT19O1DUNUt+pUZT7adwuodIOlG11ZrV3t41CyzKqIO3U9Mn3rmprK60+eKJp7MPZSm4miEZdQrLgBWwM9jirklxbrcx3j284022VY8xw+buJzyAeWHqe1O8UzWetRxWejSyR28LFxOqbI3fHIyQc4z+Fc0Eqd2kk39/9f8ABNmpSstWigl0vlTWsLQW3nyiYsYs7yOgOPXp7V5r8e5/EKz+F7rUpNOikF/vaGPIWMCM4+cnnPsOK72S8EE/9mvpN7c3KkKJIkGwoeSdzNyfTAFeYfHu7symgXP746cbpgkG1QoYKc5btzmm2rNRad/vNFddLfkWvDPiKPV9VhkFnYxXtqhjaJCzmbkNv46EAetem6vqV5eWM8kaPdSSxeXawQWoO1+P9Yxblfwrxj4aRtdaq1zpEpcbGZVgCuzYHIBI9K9fg1BJrqELDNp7gbrZpN0fz4GcgNhuvQivPq8ieklzdutjppKT3Tt3OPvbXVE1DyJrBJrhWAMUEDfIAeRhM5+uRj0q9q01ncW8kdn9nDSZiktgQ23jksMA+nWp49S1DStbt5L+5glM8hhm2gAK5Bw249ulVLyxa11m4uL23gjmjcyXl2ZFL3K44XYFHA+ozRCXRtW6N9X52CSfS9x/haOSz13979ltrdogrkDbGNq8dTgE11dq809lc32nvMsAJYi2ARc453E/eB9hXI291HfRLbatpIhs7n54ZLudY1bb027ST05Gea6zT7mzuodSbRIpZo5bXy2uIiflK99rEcD1AraFubR/PoYzbUH/AEzg5zp1/LNHBf3WnzxOWkkEirgZ5UlhwD6Vh31q1zZR+RBbz6YJPMbyowZiB97JY4wfYVY1e302dJlu9PW6njcsQ24u3q2AR/PioLiZb6ZJ7LTpm07Zm4aVcKyAY2rgkk54xWkYQgvd08mEpSk9fwK63kc2l3McGl7La1DOIpzlnVSMELj7uPTIpSbWNd2nWKG01LMkjw8PbALyTzwfTgVKmrRl4ri/ttsBQ27LMNuxG4wfQAVDZrDJI8lpMIrO9xAvlDLKq9wDnB98mqUI8vLexPPLmva50sFu2n6Qp1CxtI4pR5sLwud2MYDM2OD6/wA6fpj2Ok/ZbfV7x45o3MsjzKZDtPQZGfb1qeyM+g29tDJZf2jHdh9rXEoi4A+7nbgnv0/Gns93cB5I4Nmm6hEIoZRIkiWz46shBJHrQny7NfP+v6sFnLV3FsNQgS7k3WcU0d0xeOSST5yrcDnHA4HA9aa9hbR/aUurW2jSRcW1tPB0fvyp5/SlSSRp2Qac15a26eTLJcSCAyyf3kIzhMfSo7Sa1s3gmkt7r7HaMXtVtl8x9/szOc9T1pWi007emtn66flqNcyate35f15iac+lWcUEUyzNcuS0MVnGGYowOd4ONoBHTOR71Jc3OnK6vdSCzLxmGVymS6ZyBk5wR2NNvrqOKS7uI7AapqVyqz2dmZnt5BH/ABbmXoR1255qdJ71Xke6sZo7fUAFtJLaIYjIA3byxJGDnnFVztPmSV1sv66C5U1yu9mQxTaI9+l5C9zfW0CqryEtkSnOD0HQ9TV7TrbUf+EgsJSJDK3MTq+Qz5+4wY56e9V1SO3guNFVgS0Bmlnc8gHOdoXAYHv3zWj4eU6jq2npbyTJcQzBhF9yIjsCepz+FEOe6st/6/4cU7Wd23Y9RNlHqVglnHrENtcu4Enlx/PvVclflYYwM8UUkjJBe20iRyX+pW+7pID5SMuCF6L/AN9c470V306kYRs2keXU5r6Jv+vU830XTYoL3+z/ADFtBer++mV8eYy9Mk84xxwRV2/mmt7p7vW9Os769RdrS2JI3wKP3YIOTkfqazbC6EuoP/a00NvZWpEcxkGGJ9VZhgc1uSCa8njj0gxJI53O0kLeYqYIUgcHafwFfM819IX89P1/U9pq2svz/r7jJv4odZLaq8b2kcTBRDKdku1v7wB/xqX7P9quPsK+XYxSKPIlUb5CVwGVmPLA9RTbqwFpeQ2GrXEay3QJkibPz7e6g5LcY9aYjXN8tvd26yfYImdQLh9rbxxwV+X8DVKFR+6tuwrwtfqO060vIIFa6ku1G9giwBQ4wSN3IGBjt1pI7H/RZYBqEMbhVaOUf6t2PJVg5z9e3pUMk8ks8eTPFqAk326BtjDHX5j8tXWsrG+PkzQRW00SEGOeEEvg9gDjn3NF7P3/AOvkJq/wu4Wk11ZWp1BfKnhuh5hhtd22I9MYPAGc4A7VPZtFqM0V7eGKYSERq1tBKIgw6AgZ5B6kn8Kr7IWvWtIY3gh8grLF5wAyOVXb3x2IqG61TUtHtYrdL6+vk1JxafaJlO+33DBABYDAx1xVp1LaSaXl/X4k2h1SuXLCa/kt2ha0ntgm5ZrwzDL8/eHcH2NLP4ZlKx3jSLJNbjI3naG6YO7GSevFQWzWVv58NlqEuoWsYMV2v2gEAjoNoG7dkZ4xU8Q1BbWK4ujLsQbkfzDvjOMDC8gt06iklJO6dmU7NWsSp4l+2XJ0S1hjjaxXypY/KOWOd2dxxjr2zTtR0/WLEi+srzS3E0m4/wBrcgDA+WNTwD1+apnijtY0u5LK6l1CclvPulSOU5HOOB+Q9Kz7TXLVpTG0J1K4UD/R1XzJFYfxlXzj9BVKV/gdr+QnFW962hettPs5EHiKOSaOONf3sOxjG7scHYp42jB6U61WS5uRfRLcxyRpueTygYWQdFB9frSXMuuNNPqlpLHFFCIT5d1HkRBwQV2IQM8ep6inPp9/bzt/ZMt0Z790juoIrYsscXUn5sABu/U00uiv5+glZ22/4JBB4dh1K4n1ya+iBaMLLaqVYb92Rkg88evSp7y4uLXZOsatc3mLUSzMoWLHAYDAz0+vvVi80c2Esg0y4uLGIlVuJ4I/nhPT60ttbao1kurXCrdwKjAllJk3r329ievTNaOlUir8tv60/rqTGdN7P+upTv8AR47sS3Go3k92kIx9lhQM87Z+9sPHHrinR2NnODDcW80Ey4bCIyMFxjggYzj05pLXWdWvbs2NupiunYLC6WY3QjqVk3nJz6rT4NS15LuSxtraK4u0xIHuA5j6YJBz1z26CpTSWjY3F3vZCfarHTR9g3W0Vk3PkTxyGZ9vQjac98ng0ohhtPnvp2vFhBniktpHw3+ySecD0PFQG0tdlzeatfyXl2CPPCR7o4WJ+5jaT3HINWNQtNN8PfY4YWihiPyq1xJjzmPJXYcZ/ClzXXuN281/XmFlf3rEMmoPrkMfnXNgYkGFbycmL/ZbcSCT7YHtRFZzK8c2mJNHLbMZJEu2EUjqOiBTwAxOQfamtd2t0ZHuZ0htt2Z1eF+TngLx0+maltraXVJ2muZobq6YFHtbdG4TI2EtnjHp6mnF21k3rt5v9AktfdSIriyulhGuXjRW7xykCN3ACFjjOQAPTrmnf8IlZ2bC4l1aea5IV3klfEWTzgZPzGnWljNbzSwteSS2i5M0RKqsTZyqEHlj70x3bWo7mDUbZrPyo/MjVLhiIlH8RIwOfTFKonbmkn6tdfTp+oo66K339PUSCG4vrNtLw1rb5kVZD8mQDnqMetV4/La3azm1OOSOQCMuJVWNuOR1zxjvV2LRL+/tUjnu7mCw5khmZwdyD5hjuFJyMHNQxyWclg+ofY4lt3Jt3heGJVx/eVhg5Y+vFZcqT94tO+xXksbfUiNPW1jhWFSsd88yv5nHVWHK+nWlhMOhyJpuobJ72fCz3FvMd7Kw4YADI+veri29paQi0tfDskFlqDf6TdRzfLGR0IwOPzquYJLWY29zdRSTm4MSu6eb5keBtClR8vHrTUrLm/q3oDV9LCNHZ20ylllnukQ/Z/P8xyi/VshfxqSG4uri9gMRh0+7IZfs63ClGXjbklckk+lMXTPD9pDMoS4tRhluQsx+dm5DeoI7VPp8VxdWVuJTJE239zNKuZMjhNxwNxwBjirSn0e/9fL/ADB26lQ390YoLi43w6gsuVTyAQ/ZgU6/iD71BqslvBbLYRXRjlgbz7i7lUqJF/uoc5LewrUbQ/JC6jerLDrLx5jVgAXGfnY49vfvVa50ya5nEN5rEhsZIC32MopSA8fvBxycHoaTU4O8br+v+HLTUlrY5Pw1qC3njGZtDeO6Ad0ULGyFTt7luT1611GnTXWj7dK1aH7S07bftCXChJsnJUAfN7ZrkNChhtfGkot74MLaRlRQ2x5lxzhVI7elelyWsS20eoJppkAXy4WRQFRMA7iG/jHIJHNXh243lTb821fT/gk1I3sqlvloYlzq0mpXctnaWOkGK2cRLG0xRsdSGBX5j7gGvIv2qb61utG0eOcCykjuQ7II2jywQ5Ctj9a92tl0SW3k8phcESATNBHukV+w6GvDP2rWS+0bRbi7W8kd7pkSW6Xy5GAX7u3AAx2IFdMas5SSqP00JdKMU+Veup6h8OrvS9V8B6FdW+mPb3UVmsau2F8wnrtwfmHufWu10rVLiHGjy6TDFOqBppBIfkjbod20ZP8As1x3w6tZJPh74fntYiJfsiCIBSTtHHFd5arcr+5jmV7wMBcRTM2ET1UD+L613U4uN3bT0OKrJWWuv9fIltrq/s7Zm+wxCYuwigE2SwLEbjkD+tQQ6bqdk0+otZvNNO4jeNZFVUUDJfp8wz2Aqa+s5Jb2HF9FBdqf3KSw7vk7n1z7Zqg2k63eWmbXxBdTPFMZPtUsTR7kyMpt4GPw6VrNWSV3f0Moq97JW9fzJ5bXTYke4kgWP5Q5aNyu85P8K4OAR9KtR3DSwRT3gihktszkRq3lyrjj5s1JOkzXVrpj2v2lbveLi6jXaIVCnBU5yMnHrVJftOk2jG+uJbpAzBGTdLlB0XuO3U1WsdVoNSUlrYsT2dzcW0upaTNax3Myh40umLRMD1G0Ec4qwllshls7K0+xIirIJFkG2Vs5ZDzkfWsiPWNRur+yhtbo2scytMBHaFgVA+7KScA/Srja5c6rd/2atlIloFLXF0xKjA9Plwee2ahXkuaH5FSttL8yvBNdR6lJcalJaRzq2yzdgZEjQ53KdpAzn1p19d6fBiW5M8k88yQQWyTMFRm43qO3ck46VpW8qNFK2nMkwhwg2RkLk98etVL1JLCAmS0xczNsa6hjDEDHBIJzgc1S5ubd/cS7Ja2+8mW4u9PHlxab9rlIO9oJlByDjGW6/Umq92uq7/Oks0iTzAs0zyBiY+5PHGM9R+dTzNb6aokW6nnumTKr5TeWfUtgYB+tR6deX3iCHzHjhtbScGNSuWc44JORtxSvNytJtp+X6k2itVb7xtvJqFyZXtNJihSIMFAnBkbk5wdpByPeo4f7RtYXhj0G3Fux/wBUlyuMnrgEYGabq1pfTQLpLajHFLnNnNGrRny1+8Djiq8n2XSbhV0/UZ7UpGFltYIfOKZ75wQGPUE0v3nK7Sf3Ibpwulb8WWftF9ZWHm3WkWqoTt2/aFGwZ46rjI9s1zWp3G7/AJCGmxk2bGSN4Zk2k44wq9/qOa6F768mt5rqxt/7UkhBRLaSLEkpPcjIX69Kw/GGoX1teLYx2k1pdNtIlihTYrEDoOpx6Hispyny819+6/ry+43oQhe1tuzMp7y6muIWSSZUuQDtY4lR1BOEK4IUivIv2gZLuZ9Ma70qNLSznZ3hDpuYlegHcnnmvXb2PUmkeC6uPK1SWNpoT/qxtC4Yr2BPTnpXj3xiurg6tp1jp0lzIq7pXYlWJGzvnsD6Vjqn/W/c6NGhvwmlurjWY20mHylkyShbYEUryCQDg49sZr1+TUILCGOxhs9S1FmGYL6V1m+c9SQSSoHrz9K8d+DV5JqWsmKEQCSJGVEjbEjDHzcfxfUmvZLxtUg+0x28UUaw7WEZjZAUAHUf3j61w1VNy02X9f5HTT5Utd/6/r+kc/8A8TO+1DzVktYWMrxqL6LdGx9SuMZ7ZxxVW8tLy4kufJ0yFZbgpFK5YSRhB1bcp3HHpU9m17JfxreQz/aCxaF5HLbIyMc4GMEk4BOaq+IorrQ9Ukso5ncscRJBE4AJAIBwe3v1pU7WtrZ/d/X9dBzvv1/r+v8AhyS2h0uS4Oj3+nA20QDoYkkcNKueQSNyj2NdZp97qUOhatbL9lu3+zbs2OyKOONiMfLgHcOnWuT0+W61Obbc31rYRKDtmtslmOO+c/N9BiuqsIftel6jePc22oapDZbY3a2ICtn5HbBw3HGAa6Kc48yjdp+mn5/1p3MKkPd2VvX+v69Dz65X+z5T5Vlc3pyfM3ShXDN2DHjHsOtUZdFuNKTel9bW9g58xLZpDGsefvBgMYyeetWbwaktvHdTGCVRMwuYYZdgDDoxHJAB425qlceW7PLqMKJduyh7d5CcDdkFl/l1zWqUPtX8iWpfZ+epUSzvLm2KvMLZNpVWRlwck7SCQSR05zUsX9oWBj0OWGOW5syssl10ExyPuEEZ+hFNmnnTUzEba3n1EKGs45VJAQZJABPTp0wKfai5vZYb6VpLLVUYHeLdSQ49gOn9KpwlF+9clNPax0slvFZW5kWO0vZ5dtwRLIZQq4+ZVQ5Ab0IxVkLZ6cqzSafqEjSr+/ZpQi2y4+8Afl+uPxpsV/cQyLeW0Ed9exKgaGNEizuzud3wWGMcAdqprrl5HMoupLW8t7mVlfy4Hcxg45Y/hjOKn4VzP8vw/PUvfT9SzZP/AG7aw2G60uLUPw8oLI5U8E7Od3TmlknnYldRtIIZNNZzCNgAR93GI8/MMdz1qwuqXsN5BDpumR3DSELGkTCJFHOWPB5HX3pI9INvdCTUtafV76Rz9oaUKrqvVOFHzemDxij3Fpr5f10D33rp5jWQRbNcurlLaTJhAaMtkNyMKp6ZOOenrR5NtMoyRDPJ8ruhyQPULnj8MVHay3N5cTXQutOhvbcmKO1ttyptByXKHnPbjip5YYdWtf7avtMNjOAfJmyWWBh/GegYY7VXKl739fcK72/r7yRLtVkNjaWwimiHEb/N5yA/6zf0Ud9pya0vCc1tca/Y6XHDcTyJMJJpSMJIh6KHHWsmx1C8vFurbR7eCSKQBLi/ErBC47CM88j3rU0m11bT9csrO1aOG3unEYOGDwH+9jIx9QKqF3K6f9ehnUaUdf6+Z6lZ6oPtE9uJNPAjbCW6IyylfUnH8gfrRUMU+sW9vHCqW11MqhTcbSyYH9/kNuPtxRW0pSW0n/4Dc8+UIy15Y/8AgVjz7w3BJHq0dnbXa3MkfzXdvcDzPtJY/KVB+6Bn+Ej3qe/lTVrkxalazQyrvZIku2jPycKQe30rHlgt7i4Mxl8yaODaY0Hl+Zg/e3DlcZ7V0mozCe2todTshFEIhIPs9yWDqB034U5I5Pb3NeAoOa02Z7bfKzMtreYbrXypGW4JMcs8/nCEjrscnOCfY1SFlbyNcajeR6lpZtF2faWmXYVweCvzDJPToaS+t9L0jTLe6uWSztZCZTfTR7zAFbgALwM8Dg89aXL3qA63bwxwIBLEwmzv5yCyEbSCOR6ZrT6tOSVlb5r+vv6Ee0S3d/kaOmWFveadmTVnkNxxbG5KIzH0jDY3Cm2sLTQLb3D21s8DnJhvBNGZR8qvu7MP7tZd9b+HL6+hRbZLpVkJiO12NiT0RTwOfY02CH7dAdNm0y30yJ3WNJUkwYnU5Mjq4wcjqAafsJx03+d/+G9GTzxbN+40iI2stxqF/OblYzvmZQxkYfxADg1mxyaZHc2k+qJqOpbLcogkVRh2xtZcNj+oqFLuC21y5ZtblIt5Tb/aZJSIQ3GNoydqnpxXUxWVmkxtxp9ssqwbhcKQIwDznYD3xnNLlkn1fz/P+uoaFQWIupbeOW0Fp5UhM3kr5Ibcc4Zgdyt/ujmqqpqiXYjjtftDhSsIkUMIyT998kErx15NZ+rPJbIXt5He3+0Bnk8xnbO7jjoRn1PFWbW8t4rm7is7oWtnCg8+9lXcpc8uoz0/DpVKDcuRb+qBySXM9vTUm2TS28j3VmZb+7kL3TWxSVVZSQpjDkbRjqK17YpLA+n2P2eKYwgyuQA7rjncckbfpWQ0ljYTrY6ekN9PIheCZ9zKBnnEhBPOfQ1cjsFkt4bC1vI9InlGZEicStNkcrk8geo4xU949e/9dytnf8ye+s9Rsruwsm8o6VdwM1wUZtxIPBJ246njJFRta6xJpottN1eZBDnaJ5cnHZd2Ome9UruyvNEGptqE3nJuj+zbkCAKR8yhiSTyPSq9xLpt9brJKL5AylRNC/yZHX5cgtVuEkub8Lq79FuSpJu36bF24hutONrcauLi4vbpS1y8V2zRK+edqkgMMVHPFquneIoBotjf3Fj5eEZ7jETyNyQyjkEEdat21zfw6gV1GRrvTyFNtfzwiOCEHgLjqc1CmqeTfXlhpephYhGxjZE3l5vTJ6D07VEadtbvTz3+Q+Ysa3dS2ml3GoWtrHFrFu6b1MhdvMPBKYBZhtPXFOtDJDYGW0updruHn3R+XIIyPmADAZOc4PGfWk0+W4V7a8vGtTfJC32m4eINJv68HoOOOlJLIY0+2xpumj2yTW0abx5R5zkfrxkVV7u1hWtqyHS7q6h063m064miWKJvtKSZWNySdpc8tnHcE1Z8PW9ms0yrbwLblgsj3kgYGZgCRE5wec5AP5UqWWm3ourhrG6tYo1DeYXMYO/PT2H51FcaXDdabDJrkdp+7kxbSCQskPACvnA5GM5+vNCmtrP/ADCz7li4t9NjvI9PvYrqKAKx3hivQ9cg561DqMCvIy21ysdzGSTHZ3AiaQYAGcfNz6/rVe1exh0rUBJILmZc/wCrl3SXJA5ePuOewzVPw7Zte2nn3WmR2yz4ZZZZ3Nw4I+62QML3FNu7uo28v62EtNG7mubK4eziMVqLa1Qk3IeUs4cjAyx71V+zwSSJa2M1zdzW4Eh8xgqyL0ZMgAtgdsZpLzSbG01K3/eyINrFnFwzhcfwkZwaZdWOneWr3VnbWI8/et1cTnzwNoOR3x6DJz6UlB/Cl+P9LQcpLe/4D4tJ26vdrpV4Y1vIx9pilvDIbZgOqqSdvHY8e1U4r2G5uhZmSEWki+UomRQU5GXPoOM5qzcabps0UMUd7AqzAtJeLJ5ZlGcjeW79RzV8xeEnkS0Fnptt5yeWyOMLIAOmcYJx781nfk9y179U/wCrj+L3l91ilbaPb3TTNfeVcWkDMLKYXeFmBPOF6MB7d6Lqe+0ewEtvaxXQciHasmzC4/i2gEHHfBqtNpXl3tvZ2drYQ2XkmJXMpXykB42Mudmc9Opx2p0dkbHTZ9VtreLUSSY5DLKY2Kj0xuDH06VV+tvx/MOm/wDXkXba0ilaO+uZorTMCoFjbKOevzZG4kHoetVGvdbudLh1SdXitZJGhtvLfzHSRf4+ccEe5+lLpcNjdSSva3728sW17i1lDb4WHPDHbgDPard1E2n+LL3UJr+xk0R7dPL2MSyS4+ZjjOePSne8ebVL1v8A1/wQSs7bmbpMV5ei7FxLeSTNwt15qusQwcgqcbCcnAwfepYdLu9U0bZa2ksZgkBEjqq+bgjO4qc4wPTk4q4t1Beaes+malbpal/mIhUlz6ncQy/lVfxLZ6V9ueztdes1fAljgQurmXbyfMBwc/3TTkuRWevndf0ylJSd/wBP6sc14dtz/wAJpew+dB5iykbQdrYI646Mc966TxBp0raTc2SXF4t15SzJLc3ICsQRuUqhwnqOvvXn2kSXlr4pLRxzS36uVEbIrb2bqVOCccdK9b0ezfUbSCHXmjtZ2DO1o6BDIOAMgHk0qTV77+Vxzun2+RzfhCC6tA91Z3bSuXDSI7+WkpxyQ4yfX615R+0/c6xf6dpGpaxMEF1qMkUVqjD5YFUDlsZJ68j1r23UI57PWXsbHw9JMm1R/o8pyQDgZ3ABevavEf2q4ryL+zBHaNp7+eJVtVIeGD5SC/Qcnqa6aNXnndK1/O9v66GdRuS1d36bnoXw6vTdeBdLkE95b2+nQxQWa2xCO65JJfOc4PuK9Q8i4gtIrvTNZS5u9zNKdsckZHBw3II9M8mvP/B99D/whvh6NNGttTt7awVXY/Kk7H+Mjb65612cmnf2fGlvYaRpVvbTyb7iK3CkRxkZbcxxgdO3Fd1JNtxV/W9jjqpJJv8AI1LcTOYJNV1BzqU7ExC3YbIxgkjHTp65NPkM013HcR/apbefMdxDLLhNoGNxHb+tZ2j2+qBr+G1sLGO2nlDpcCcqFUcYyM549MCtC4hgjurj7LbzBfKAjmE5aKViBlQM9eOpreMnH3XH53X3GbjfVPT0/EhfTL++ivfsjXgMUnkwKZPIUR99pAOfqQav2Fj5D3bTXUl7BHlBCEUbTxwOm4/WsPWtQhCw22tawdOtAuJLfax3H+HDKM9fzqxHY2x2eZqU1xJbDzChZlJ44JPT06c1ny8uiTfzKla3b5FqC5zfRWcIBttp3RhgfJKk5HHc8cVZVrdI7d7aK7mjmnYsSEyuB3GRx7DNYvjXWLLQ/AV/4i1mxksxa8Qy2sgE0mTx82PlyeK+ZtN+Nuuap4lubrT/AA+TbyQ7Ps4mEhUr1bfgYJq3OKeq2CFKc3o7n1TM9yLmW30W9WKIHddb/nkD54C5yFXHtU9uNSdDealdrbSq2c25HllccZJOPxrB8BahoureHtO1SeOCy1G5thuh83eznBLZ2nB6d/WruqWdnaR2kcdrc7JX+cQzuFRcZOV/iX2NNxk7yat8/wAf8zLm5LRb/D8DQS3tmtxp0txPcJdHzvklUohzkDII6+nNVL241bEs9rrVtaWwJihhWIEll6rhhk59iDTtP04pbaj9o0+18mW4WSGOFXEm1emQT1HscVJfpbTXLTtvmhjlV2jjOwqwA5J7+mKmKVlv95rKyvy7ehUsbfWJ9MmlnaKCZZdlpJGokIiOS2UYgD8+K1baU2+mMI/s1wirj9yy5lPoW4XP1/OqF1aTLcWs1paKxVGBja5KJHluQeDk4z1qOytdOtb2OO1S502L7QQ1rz5I9W29FBPfpVO6ls/v0Jtonf8AAsT2L3kUUq3lxY3Ww73dgu5M/NuCnGccVxHiZofDs81pokN8l83+qubo+aeedrZOSuM5xzXY6/p8t4biO3mtLm1nX55GZm2hT9wKDz35BGPSuX8U3UOmF5rfQmMMca+TdT3RBI6nC84GRWc27axevnoi6aXNa/4GbZK95p63zxie7kcSAxyeajDPOA2Qo/2ea8d/aCtLZde0mW2iuvImV0kMa/ex1TI6HHQZr1zTrXS9RtxeTO3lkltiyGPZIeiAfxfXpzXi3xa/tZfG8bXdrLawGANbwyXIVoiONxB4yfYmudLlvE6276m18JI9Pvbm603TB9k8yGRVd0ZGZlXIVmycj1wa9LYLaaTatp+ovHFcsFmspZxKyA/ebgEhSemcV578LIbOXUbZXvY7S7VGkWSQZiUqCduSADn1r04WNldW1xfTQabBqE8AjMls+DdY5Cg4GT+FcFe7ei/H+r/5nTRVlqzn9JWcazLYwC7mtnnJSMg7skc7cgcDtgmoktYtFjaBNReXSmuSqedN5hWRjkh35bA960vDtnam+dlu7aCzhWRJW8zlWxyu7OQ2e9crLbRxJdto9vDN57tkSZBCdu2GOe5ApJ8urCSuja0eOy0+8nksmbELlbloY+UlkJ+ZMnGB+VdKLmKHw1r+h6bbSz6fb6eXik3E/MexAwRzWR4cs3mv4rvUbNTaW9uEeCZMrKSOGHbjB7VdlutLXQtbgFnP/o0D/ZZRIWM0jYJjHGOPc4rppVFGfw/8H/I56sW4b7nBTxLaW8LxvHPFPbkzFsthiMFSOeeevUVnRL5kdvFLJdNCzMiT3OHyQMDBJ4APcirOlXSrcu08drZmciRLV5wXbj5mxnkEjtwKqarNHZ28k95YzCB5nF1Du3JAjY6N3OOcDH1q1pfS9+z79/QHZ21+9dv8wvJ7q1iuJ2iB1KM7kvExsKfxAjHGR6CmaNd65dzLLDNJJb/NI9uiIMAHBG/gnORwTikt7nUV01G/ta6vpEGLdSNirF+uOPejRLyz1LV7Rbpri0axlDmJT99iM5PIDcDvVL3Y23/IVrvTQ7QyiF4vs93YWz3EatdxbweVHRyucMB2q9NZ6fYyi4tBcXiyn5HA3BsgHjaMKB71nJBoKyXF3ZJbWVxM4kMkLg7nHG4hTw3rVO3kWWS+s7iZ7+ztogq2zQiNXZjklcYPPsDVKPvWt8rqz8/8mwv7t7/gTa68cOmmWcTT6iJS0M6ECQSc4Dc8AjgimxzW3lQzrDcJqE423Un3kO0cMD1zjrxV+wnggtnigsGfkbrcfcVSMDLE5wPp1qzNFf2OoiFbC1itH2nzJH9RyVG3t7kVo04auN7+f6kXjLaVreX6DIoi1gtxbobYuo3G6YoHX+9x0/HB9qo3ch0i7WC2vbm4tJZgLmBW3KBjlgCOPwNR6iqSwzMtylzEEISNJgyof75zkcH+E1f0m3023sH1C5sFlmZSiLdTByXyPnUHlapUp328viRLqRX/AAzLN3Y28HlyaOYbW1e13SGafy1Zyc8nOA3Jx+FT+EIZpNX0+PWLzVpYmZRFaSsjvD2ySp4Hvk1hRWOi3aTRz6dDrBjITmJx9mJOduTwSD0aup8OXKWviqOWzsjczMFt2DTJl2B424yc4OMZA704wcvhVvO61JnJJO7+Vtj0nxDCbG0RbC8ns22rhRAsv5qx/rRUltp9vFCZtRuGvbrOFjlcB4lOfkyOTj19qK3cZPaL+U0vwsedNxT1a/8AAbnkthdaeNUW3TcL+OMiEPCJInz/AHs4wfxrQ1KLVJ7WC6tZpbi23gNGIHaRCPvA+ienb3qhay31jqcNreQiOeyiUSBiHMytn5jt4IHsa6CRNf0uFP7QW3umuo1jM6EK0Qf7vGOAOOOevevnab95OFpP+rdt7nuST+1dIxhNDp+o3FzPJ5sV9tUW7XOVT1GCDtFZ+oTWs1xFbubeazK7hIxZvJYfeO48AAdP0qW70/dNGL57lZLVjHNJEBuc/XoB69KbYa5ottZLaagIrG03lgyO8ivIepzjPavR1tZRTvv3sQu/M1+RDbjWlLu7Pc6FO58iaKDcmwY53AYxnpmp9a16G9F5Y2gnMjL5KNFbvhX24Hzgbc1bm162uoM2dwZtFtQEl8pMZ9Op5578VNp2pW2nIskmpEy7i6xtKmEX1CDn8c1atC/Ly37d11fyM371k727lD7HLZ6ZYadr19ALiOMQ5eEA9efMPO489eKmnstNtxbaLcyazd8/a2uZI2itpIzxsB3ZYD09Kml1L+0HbVpbG5l02Ff9JCqAJGY4XCk5Iz6Gi1mi0PTl02+tCBMxniMhLbt/3kAyCMVlWjTuuWSl+g4c2t00Ptr+6tJ2GjW9k1uGKx+ajMrA+gwvv61JZXlrf6dcxXUFtFaCRpo/NjeL97jBCq46cdgevFVLO+N1aRaTo9nqsWoEkR5gWNIhknBdzzx0ODTLyz1K6lWG4s7u61DT5BcKLiMKsqjsHIK8nj1710clJw5G4+mt/kRzTUuZJ+v+ZfstbS3xbNcObJD5l5K9q7pYt/CilVG0d+R3qrf6joM001wuoq0rZxLYnErtjB2t03YxxViPWGltHuzYLp7+YP7RsWYbA54A3jk8dDjmiTSfEjW91M32WSHIW3tXwnmEcnDAZXPAzV889lCLXfUn2cd7u/Yh0We504xXLeclzGW+xw33EjL/ABF+cZ59q2XvzqibLOJfN3FZJILZn8sEcsEBBGO7ZxXPSXa6pf2smpade6LfHd5fkXBn2t/FucjC8euc1sS29n5zyX2uXnyoI3t2MaCTjkAhcsrAjpg1wVox9orRi/PW5vC9rtteRatLiwjiu7ae8ZVtwEME4MfnEd9rZzn8fwqGLUPs2px294qQaebj7SiRBiU+UZDY6DvtrH8/RZIILdtJ1I3EAZIvNt9qQAnONzHP44NXLiE6jaz6fJ/ajaZEd0ku1fmJXlOOSfb9a7fYw6qP4/h5/wDBMOZ+f4fiXNSvLS6vLmWws7u+sASkypCC8jH7pVSeR+B6VFBHd2Wpym68yT7RGpimjtmij3gfd6lc4Azj0qlpr6Tp7Jb2lxcQySon9nxOrq4Re3sRk9ael3dSQpb6PpupSyWkzXPkyReUJm7jc/Y+tN0KSVpSivX9LD55v4Yt+gk18b7UIo9Xivbe4iY+RAUPkXIz/F2+leNftF/ELVPDPiDy9HXNnNGInbcxKgD5goB2g+5Fe0y6heanNbX2svLpqJ8slssygRc/d3kYx7+9fN37VGqx6t4ntdFtrXNxbxrJLLkZERz9316ZrnVOMalnsaNya8zO8G+OvFGn6za69Z7rwjbttZpS+VPB3YPBxz2+lfUV3rQ1W1ttV1VvJ027RI0WGM7lOOd+f4e2MV8qeEV0/TREtjdXKLM+ZZiAGYY7ZP6V9AeCdPtNZ0a/0WdZXieA7PLO3e3AG4jkDvxWNlOfKjpqwcIcx0a6p4ZhtZLfTp0mtZXVHtpY8HeTgKoPJBqzHNapZzNfkWty6MthG0QZ1ccA7RnA9M8VwFt4C8K2aRwWeqfYNVicrIZrtZV3d8pjI46cj6VFceAbBp4WjutQuQilIrtJPlLqchTzyOen61X1OFT3ZPYxdSdP3lrc9BhsoYopv7Y1WCVrlgXFxCsKk8fdycH8KVYYb63SCzvWVfLDvDJArQMMkAxnqG4GW5rzqbwFrU8yeZK/neYGDTABcDqTy3auz8JR/wBn2dvpczXzyMrx206I0mGY8qW6Bc+3FDwM4xM/bcz1Ret5misjp9m13p94yjzZM5DFT2YD09cUWkkem61PrC29wIJVXYNjmN5R12g/KSe+OasWVy+jrJZ3MVzNdzIN5RFKbgSDvbPU4HQdqsw3moyNayWqmC3ckxRlSQrj72Tjj6niuVOS2S/rv5/oaNepV1G6trxbdtYuZYru4faIIsIyoxJAc87hxkHtUWnSaPpcUenand3TqrGWO4kUSFeeM8AADpnmpZ7jU5Q9xYaHPrEVqGSfz3EHnPuJUo2SdoGe3ap4BIxgjvrk2LQHzCu5JTIG/wCWZIHIHp14qk3zc97v8P8AhgtePLbQrzSfabj7ddWWy1eRljlSIxeYGzhumGGe44qLS9D1PSowusa3CYAxlS1liWTbk5BEvGOPXpVu8aW8tl0n7bezXxQywvHDiDaGJ4bHBwDw3eql3ZzXWkyCKaSVyoLadcqEyoOWwVGfm/Ks0la7sn2X6G0W17qvbuYWi3kmm/Em61OH7DPYQBvLdJMklhjqoOMGu01Gy0vXIxNqusvpV1br50gSb9/5XbJ5O0+grznwncxr4xkOm2Illndo7Szx5cY45UseMD2yCRXoNzaj93LrdvJJBYusz3CMrKVH8IbgjH0H1qqbsrN29b6kzV3c0bDWJLCFdPjiupbGUqba6j3IPLwcGR2JPJ9R+FeCftZ7dSttDkS9ijeO5faru7NINmWAPRhnA6CvdJ/EMWopHa6dpbq90T5csl4PL8leQQAfmz+OPWvDP2rL21ih0O4ljaaP7ZhPLkO2MheXPHQcjHFdFN3qLW/9bETi1B3R6p8NNVuG8EaHpumWscdxHZoryvDvhRevzdCpPOK7CzGj6LbTXEuoySC6ndpGuHBVycZHAHy8DjtXD+GNV0qfwho2pR3zR6asEcd0Z7dk81f4MAZ3DP8A+uu0tzptiy+Z9pX7YuyExIpVRx69G5HHpXoR17P12ucVXRW1XoLeXv2+2bTZ5Ht9PuYWSOe0YRoFI4wx4yemcVd0X7BpemwWEWozyzZxb+e3mkNgfQH6VVFxJeRrHfSTxIGPlW8nllJwDw4GMkj8MelaOn3+jhFl0mGG6iAPmt5hUoB1IVhz+lauU7Xha3zMFFNWle5bN9DdXBsf7W006iV8uVCiuTjk/JnIOPeql9fWu5Gtria4WGcKYhCpSPaPvZx6+hpk+oQrciW1+3X0k8oZPLt0fywf4dwAC8epzWZr2oR6Qt/4jtY5kmurYwxyoo2Bl6Agnr9KTkpRfM43Xz9L+ZUYyUuVX16+v6GL8XLPR/FnhbULRdQmmnRQwWO4aOMEHOCG456Yr5h8HaZc2eotax+a93LKvlwCTKo5bgDHfivZBfanqM8t9qN1dXZI3CARjy8HqcLgkj2NFt4bi/tG0W3e0sZoJ/PiuASERTyvynOSD1H61xSrOpZy0PVoUfYqybZ6xo2mWsWnadp4SBNRSELPblQyTHqzPxkn8cVr6TJ4c0++urGDTJbOWSHmcwkRS5PKqxzkg1keHHvprCQTX0MSRsFmu4FETu+T8wJBGGH0q5JceHL5447ySbUba2mk8l3YBI5EA3fMMZPOMGumEIys7LyOGfNGTu2Tf2zpDCJLi9kV0JRUQHafrkYJ+lNs9TsFCPb2txbrcuQLaS12SxhSA0r85xkjnGeafDtgniuo7yG7BBFta/u4VSM88nBJI69abcy6Pf6gdQsyWuZ4RZrcqzr8ufmUc8Y9cVqpT12MeVLuxkdzarFeC11A/Yy5aZ4z80b9hntz2qzez2ktjPBNqitcTr9neaMiPaeM43E4IBzUTy3lgEsYI728ZArFyFEeMn+MjkgCsCNfD1zbT/Z9JkgkMsh8lp1Kzux5IYk7mPoCKSnCy5pJS7AlPVKLa76GtLo+j29vDZy6o9/ZKhykk+9WbsTt7k964jxNqGq6fr0FiFtFvYUE0sGTJEE/hA5+X64roJLFbzfpWk6be6dLOytPvtyI9q5JyeQDxxjrXB+LtZWz1yW5kW/NqyiMBbQr5bgHLPuwdvuM1FRUJq6mv8/IujOonbkZJd3GmXmNSuLiNdTjk3SGOXLRux6JznAA6YriPHfh668a+K47yz1CSW0SMQwzNGcsw+8xbBJ/4FirrLpM95HqG2KO5clt9pIGY4Xow7e45Nb+kXdxe6DLaWYeCeOIM7Sw4hMZPKpznPqMCsLwpxcpPZX/AK9TtgnVmoRW+hwdl4I16yujp2j6jqkib13mKHEKk992MZ49a2tT8J69eusw8U3jzQIWLh2RjxwAFzj8K7KK71W5s7Kzt7p7ORBtcLBgSpzyvUAVqiFGEdulraWsoz5WoTkzeW/Y+XwB9STSoYiliruUUmvu8u+p0YjBzwqVne9/wPKrXwB4ha3iu4NU1aO8RxEkTxFTIpOS+5sZA65xW3pV9qGnotrd5vdUTPmPNuyy54yqqc4z6it/4g+LNH8N2C64kh1a+sCLeZ4spuLcHg8Y+leQ+HvitqF9rwt9ahSFbgmGCRYNzNIx6epA9a1qQdrxWpyaJ76Hqei6bdXniIXV9qDWdtGrbjFJtjDEcZDH/PSu1upLrSfD9xDFqQW2ihLJHFZiIsSOS2Sc/UYri9PEdwskV9AbyNF+4EJO7sdvfHXkVuw6a+k+F7hrS5Oo2qRN5izNkHudoXHPbGa5KN3KxpUdo/0jn7yfSbiGM3s9lNNNt2xoF8zJPA7n3rmhrOmJc3lvbzxfaJvkhW4QzCZgeh49e5OKZcadoty8sthp1uNSuB5ieXLvwF6g8/KeelK8moWBs31CC3YmAqEj+9DIDnqOox+VUo21SBtvS5XjlvLa6kuL2cRWKxMJY8gRmQ9ML7fXpWkdjahpMkz6dKlrMXu4oSSdpGM7QTt/M1QW6muVkgW1lleTPzIoBQjuWbPX2qt4c+xx38+m3FjPDcPJsnuYZCS8efugE4yKpWveRFna0Ub2r3lvHe3NjounxW0trwHJ2t68dfWr1pcXEkFguu3crSwgta3EcPzu/XbI38uKpx6PcfaWvmu0SGUNEsuN+3GdgbCg5A9/zFaqTi2sorIZu4Ycj7UJx+8J5PyKAF/WsaNDE+9HnXI9t7/kd+NdD2ceSLU+vb8yu1wDcmaBY7jcWWcDcG3H8CfyGKs2a2umWbHVXuRpVwStot6zPPMx+8rKMhR6Emn/AGy7vI2sre3eO6jAZUSEbnjAz3JB+vFVkubaW3mt30fVUcsREFbeZ+wHzkFec9TXpVH7iUrLva/Y8yK1ursuNqGj6KZ5G0OW7jEOYYrGIS71PB3DsQevoKhsLdLqU315pcwuJFC28Sx4MDjn5nJBA98VPBHLaajFetJNHOqhfsxAaOFmBBJC9T0PBxS3UkxldNTbWZNQs3LyPCqgTFuFwAfmAzzkcVyqhS7q39b+XU19pUe9ya0kub6EW6xW6ajEiq8k7fdjySwAXG8/jXSfDS+tdBiubW+u285gqo3lnklvbOMfWuW+zLfsnlNNb3BcDbKQEwOuRg/N+Fdh8NtM1C21m5utSikc7R5KzIueD97AHGc//qrZQhKV7q/by7/8MYVHJQaadvkdJrEmgTa1A2pSGWJocLHIw8hj1+cNzu44oqTxRHJeRrbX2nra2ErmRtRW6R2Rx0XaynGaKqdKFR800rmVO8Y2TPOJdau4bhFuLBk8kqkiSnzBjvg4ywH41t6sweOC8aOW+cI0lvbF/LEgwCASehHUD2rkX1Kykt5WuGjs7fT2VUeWJoY2Q9Tuxj8hWD4s+MPgDQ9MK+F9Y0u42E7rbzXLCTBy+duDz27+teNh41Jy5lq+9j0KnKlZrT1OzvVvdQuJDff6KNpZD5o2g56EgDn6+tUZJE0+UIY4b6A7pEZwvLEACPjnHB+bHGa+edY+LXiqaT+07eLTIbKRfmSZD+9ycjcMnBHoPat/4f8AxWt9Xd7TXBaWAUAfaVLYcZ5Uqc+vHFeo41LXk7nOpQvZKx7Qmk6ZcWzySLexLM2biyimJSE9lTb1H4DrT7izt5ZjcxRzTPllUPGuUXA+Qn69OfrVeK3kaS3a1urVfNXfZxRxMrMvuF4P5Vo3UOsaDcxXen2JvEvWMbJI7kRS4yW2jPy8dOPrUxanrD8vvKkmvi/P7ixE9zPbjT7iZ4LZDs3tFtIHBwcH5sdMg0t1aQzSTWEd60krN5kUm3lVOBtz6ZqOy0/7VJIkVnAt3I//ABMDG+0SyY4KjqP1p93aXktoWtdWnubqEktPdMQYRwPKABAOMd6zq2Sja9gW7TSuLaNMyJpN40EoAOVKkSMAcjY64I985p9vM2pmKF7iZPKkJDRhm3AcAbgabdm5so1az1CaeWRgSYUYFznogwdo9c5pdRt9QhC2mn2Q06IDMO3OZHzk/cPXvzXS1Z8zb129DNWtZL1IY7ySw32csdvdtG5Q3KDymQ5yPNBzubngjGKfJf2t1LHAZ7iee3P2mJLeRjz/ALW09PrxRcSaXpVs+qDSJBIJ/MuJA/mFpOmdrcEfUn2rH1i90+1vIra0kiWORTLIERkZt4P3yMdO3bjvQ5K3vP8AAFF/ZX4li30S/huH1uKO1W8lVphB5wdpGIOcqODgdBzWiloLyOPUl1Kxj+2bYRbXsRA2ouW2qT8r+nH41nWUL3gMkE0e9P8AVSPuAAx6jFaUOl219PEupu66hFHlgCSMHoQOefeuSrrUjz/122NYpcr5SHVCnh+6j227SQlSwR3OSP8AZ61NaahNq2+T7NMLMv5X2eW4MQwBywAOGY+3Jqrquhw3lzs1HxRdOI2U2iyxgm3AHzICOuT360vhjT7XWHeO+u5DbQI0sGzgs+CDjPYHms44evLFOULpX00+8zp0ac4TnOWqt8zYOi660xupmsU0a2jEVtHBEfOKEfxEglmz3ziqsdxryrDZNBGrxQiSV5LhgpTsRhfveqnipY9W1vTlh0/Tba5u7OdwWuj83yg/dyzYGeegrN1bXr+40ma+3WdsPN8pImDiWVg3KEcjGOuK9PntpzWv5f1b1JcerX4/1cjm1nT9SS70vUprKW0XiT7IrB45OoWQgnBPrxXzL4wg1vxJ41n1FbWFY93kh4XVzHEuQMkcn6V7v8RLtk8BaneSGCBkKrdogKhXJwFAbDfzrx2wvI4dPE8lu0KRZLOgwwx/FjPJxjjIrlxCkpnpYLDRqx5m7DNB8OwRXayCO9t/KwMShv3hxyc9vbFez/Bi+tLrX7rTYY7u1uUtRnziGibkfMD1J9q8otbqzuLaKZCWnk2tvcumCBzkc4yD610/heO80nX9O1bTb/fIZ1jMZ+dXQ9QM5J/D8Kwp8sKilI9CrgPaUmoy2/rueq+IvDrw6szWTB72aUvIY41y+BySMH+Vauh3l1daOkC6el5dg8RRyIjKc43c8gZHbmtqFhdaYNUXcJUcFgQysAf4R0IzVl7cYRYXFq8pCW88Me5oxt6nqNwPc8VWGyyVLEyxEKjbe2m3+foeZi8f7XDxw8qaSXXvb+tynJpbX1wf7etb+2ltUwkVpKXWQ+pK4Pp2/KoZrW6urJ7uytUY2Z8xU8zy046jPTOKyfG/jjUPAHh6a+1K4muvs6rG9y6ofOYtgvj6enSuC8N/Gvw7rGoxR3Gqx2FgEZFsJlLJJIW+8WXGfpjH1r05zqQV5S172/Q8qFOMlaK09f1O8OoafeE2Oq2tyLi7Y+SbbkjB7svP5UDR1hi/0K5t7dFPyx+e8bA9W6nb+A5qee21G6W41Kx8m182HcHIJaTrtKZ+7kcelRW9hp1jcXMlpp27UpEV7ppZd8iIwHAI5Qe9eI5rmfLJ372/T+rHbyO2sdO1/wCv+CNjhnmt2t5VD2m7Dzmcpg54yBjJpH0WHUILi1h8QXsN7Iqod0xaONfUZORkd+Krx6jDLBNDcym20qB+UtRuVucjzGYElvTbwRVkaw9pJ/ZkelzTRykCW5dAkaK3T5sZY/7PSlfm0V/n2/q47Jau1vIe0s1kjaSZmFtbnZFeLC0W4Bs43g9Oeuefeqc2oa1MpW8utPbSySqyRkGYN3LOvG3BxxyKleEz3ctncTtc2ibY1SMsChXkFs/KfoQaivHMrroq2Rjth+8a6DghieNpAGAaiS7f18y4/wBf8McloKW+seMJLOBgkcM0ieUm4eSV5xuP3vXIr0FLiB42MlitzLGjM0EVzu85QMAkD5cjrjnNec6Lpn2DxXJdiVZjDI27B5VR1HXIyOMAiu+MNrZNHPpeo3eiyXK+VstII3EK4yGZiD3pwcOl/krjmpdbffYILu31dYbPyLK2WMtE2yMRyQsPmAyANoIByK8Y/aasri4g0OOO1E0H2syRtGylZGC4ww7Dnqa9qt0lnsoVEov7pG3Peg7GkPILMBgHI714b+1IZLW70S0sb2YWhlHnQLg/Ng8PgDOfXPatqLjzomd3E9C8JX0en+DdF0OKzt1uTZRt5JkD75Aeeedo/lXXWl3JrEQs7u+s9F3NiNGuEdcnAyGIB3fyrl9FtxZ+BtL1GSeFJZ7KF8RxkeWxyPxJ4/Kny+Y07Q65MJ5hEoJaIIwQ9DjGAfevSjKS962j/E4pRi3y319TvbjTJrEW8OkrDfgybTK04UAjo5J3ED6GpVuUUwLFYWd9eXLeUXkkRVhZQPlUYHXnkc15hHrtiupSWNrrFopicRGBm/eDH8PGBnvW8kOmHyr+8d47q0R2tH3HEkhxgYIxxya2i6ko3pr3ehj7KClaT1PQLG4aG6e101Le02cXKRyEShu+3IIfj06V5/8AGC70m2fR/DcN1qD3E7tNNcSTF8DoFYE4znnjnitu4E0Wktr+nSXn9oPlUbyxKYg/Bxzgfn3rm/Gnhmx1i4trnXLye3nRCkckWQuWHBx6j+tc8/aSTW7OmlCMWnscDJeyvrgstJ1Ut5DeWxizHsK4yDuyT17cV3WnX2obJJ5tPs3MLF/3lwoZRwAdo/HivJtUgZdVuYVgSSSCZkWdiBJKB0wOuPfmrnh7VLyGZr64tppWXGHYSATBf4ckH+tcUVNS03/q56clFrV/10PdvD0cNxqbTxvA98yKW818RAYJ+6Dzxj1rpLU6MbV5oWsbkzD/AEgWqkQjHXaoJ+b1I5NeGeB/EF0+v/21Hpd0Fdmzb3ThFAIxlWA+79Rk16td37WKRanHbQH+0R9nIRGRYeAQ+R2HPAx612UptLld/Kx5+IpLm5o287m7MN0CzwQWeq2irlbZFVXTPQDecDHfPNRRx2qvFqFxPHaTXcnkWkDSeYIWA4I2HbXOJNHp8H+j3tpdRzAyXcpRg6EHopHUEevNPjs4Jbc30eLWyGWtoli2+USPvE5yVOfQH3rR1rO7b5eit1/yOZYdc11bm66s6K/1K+t2MSvpskaMFM0l2ImBzyzY4C+3Wqq6LbazYG9sbyylkLAqYpDHaRc8lACfm9TxXKQiwtThr6G9MmXulMeUVx2zznj1yayr3UY4V8vSvKsyrb7eGWOTYAexVSF5PPNJ1+X3ou3Yv6tzaPVnd+Zqccji8htZra1Xa1zDeuvmHscHliO/NeW/EG8s7/XXuLpBNFAqNETJ5Z3Ac4yaZrWu6tbztaXt9D5RO8uq7CSf4Fz/AAj3rLlhsb+SK51FThQ0Ym3/ACt7FDn9KmdTmXvL8hwpKDvF/mVY9Ph0qWTUVhECXeZI487sbuO3B+uK3LGKTT7S4ktVaW8CKbsPKC4jJ+XKnOB+Vc5NeRh57VZzeRQnELAFdqeg4z8p9a6XSmW406OIzLFJdOqTNJuYuvHTOeuB3wKSp1aicW9/y2v+nn8jWFSFOalFbef4HR2MlhFbwzNZqzeWM3W8yDnOV2H7mMVagjlldY43tbqGZMfbI1TAx2JUZGPc1mafqup20yaDKy3EXJjuWGxo1B+5gD5vrmk+KusXXgTwjf6jL9kjieAhFaLLhj0JI6810Rp+ySU1p00/rz1KlV9q7x39f6+48q/aR1bS9Lh0qaW5glubachoLecb5F/2lB6Z7kV4rBrCL4j03UCsImhuUuMrvAbj7oHUDnk55xWNqWoNqtzLqWoSRXEiTExW7RjLqeSTg5Aq1ot1bXWpRXlzDb6eltzE5QhJQP4V4xurTl0bMefmajoj6/8AB9xda4ht7WOLM0IuI3LFCcd2PXGa6HUbjWpfDN7Fr9lp8txEjhJ9N3JtHbKHg8etcT8MI/O8FPrUNwLYMuyJgfvgj7o4+UnOOmK7jXpLPSfC0MFnarY2jnDqXBZR1ODxkmvLgqibs9Nen3/odM+VJJ737nm4tbCWBFgiXTY0G4zDAMhPf5cY/Oq9ykVtcm6S4a+RlAZJJ98gwOe+Vz06CryQPNaTTO9vBbrEQjM+/YCemGByMd+orMuJLCzNlawixlndxsBl5c4/DcKcZPZN/wBfl0CUUt0h58RXVl5JeyQWk0oTbgnywfTA3cfXFS6W1vHqbwWSsFZlbDuHHOeQck5+tZ0+ptaylJJ0habPnR20waMNuwOCODjPerujl7O8ddJ1CEl/lkCqr+YvcH+6RTa5fjT/AK/pk6v4bHSLpDSQPqE1wsUUWd8DSbXf/aABxj680i6pZ6kU1ey0NJIhDtheSRY2kYEZztzke56VV1DUdH05Ylvr6ztYL1VLySs7SGReAEHTB71oWV9aaldJaW6MYF6GNdiPnsvAr0IN2TT2/Ayla9mO/tOO81F7TUrGFW2q8Dxy8RpjOwSD73PUZH0qaXUbhWNzbwxxxg5WQx5YsO2zqfzqvJa6R4faK3jk+0ygtNGbhcqrgH5GA+8PfrUY1ez1a3kub7bZ3Uaq/lRzEiLb6tgZ9xSqx5lzJO33f11CLa00uX5NQj08JNqmi30yXLEmRdnyEngBM+/XPFA1OztpPsWkW94tzbDzGmnhMjMpPA5O5uvSs3UPESw6RGdcZIrIji4cfebPyhQDnn3FZmi+L9HurhVs9UcTyMMxT4DrzxkAc/QZNc9tbNF9LnXN+/Rr66sbyzCbgzo6tuJ53AdvTHWux+Huq3Gp3lxf2elzPYwQBQ88ixOWzzwT/OuKbVteF1CIrponLFFWO0MiOOodhzgHp2rrPAtxrN/c3+n6nJIqFk+0vbWh8vy/QZPT1IJPtVpu94vXuY1YqUeV7HSa1bXF5potdS0q2hsp5PMZ1kBBPOMgY56c5Ioo1ddGXTpZbjUpYoInEQZt23rxkH8ulFacl9Zav1a/BGFNKKslb8T50/aa1Kex8Az6ZasktlcuIm2yGWQ/MCArHrXyos7XDtDdDyoQMxqgAAI6cevrX1h8YdN1C/8Ah1dQ2qwhJI1cP5oEi7WA3YA2g9eNwr5jhsbRLpF+w3EsW4o8bSYdjnnnH1riwPwuPU669rqxnNbGVof7R1VHjOWVIyzlCe2MAZ4Het3R30jy4Y9UUrL5xjjkQncO67gMDHryTUWvadPa3Vxc6b5djC0YmEHnfNERwEx3b/GsvTpGfzBPdeQpOfnbKgnqc45rslsYrc+lPhT450bUrCLw0L6+uNRtwpjuocrs+bux6fkc16Doi/aJ55ba41MSyRvb+ZcXAMUqbs/dydrZzyAOK+OdFuLq3uk/s/Wlt3i+VVDyBpgORtOOAPfFfW3h/Vn1jwVZTrBElw/yPmTaMKAN5bHcn0rncG5KMWdCkuW8kdNqcElray3yWlzcBFCTuknl7yCM7HzkEexFR/abq41KGVNOnhUFWlB2ImwDG5jux+vWo0utRsXtri6hN9Oi+RLa2l6RC5Jwu5AOTg+mTir+q+TcWKwahYfYb1Im2oZi4ZD/AAY4HNZVkoyXMr+X6r/IcJNq0XbzJr+6vtL1IyPeXU1626VYhuEbp/tugIUgYx61Wt7jULdZoRcE20x3Rl5C52kZwcj1J/IVVTUjoFrFbaWt2810gxAJRJtOcBQ3zFRz0Fc9451i+0nwbfXU+mkBkZF2SkyKzDrjaB+Rro5tXZW/rp67kerv/X6HnvxR+LUmi6g+keHdQkuZbcObt5I1ZFfORlSMMeeleWHxl4os9Rh1D+3bhZZSshe6UmMhs8EHI9e1cdqLTy3Ut9azhWJMk55V0J4wwPU59M0zSor7ULiS3+1Fk8va7TTbQF6+vPtWqSfkZu+71PpP4XfFRvEerJo1zfPHM7bfKtLYLBKAOSzE5+mMfSvXo7IrdwWsF88NyrM3nPJnEXqc4yQT0Havi3w3Mmi65bTR3lnILZgx8pWBB7Bhjk/QkcV9cOtxcaZpzzSpfW8xEqSFyTGzICWwOAO3Jwa4q8LTWn/AN4S907KwhMeoWtuZkurpt8iXCFW8vGTvJHC/TFPgdtYhhvIJFt7lMp55tygkHcHcBgE85xz2rL0e10u9WTS1Sx+2ylWhuoUEcwUfe57k+1WtUkjubnbNeXMQRBBEXvfKhkI4CGIfK3T1ya64ytFPlbv2kvvu9vTcza1aul8n+RYK6hJqMWlRJEqyOxVrRgwHU8Dp+XFWbywsbLVygtpbqWNR5MSMC0EhGN7ZIA9e/wBKzltvtthdWun/AGe4mQKJreCV7cxtnovy9AOeDVa1haygnkjae1nhkaLzbi5+eQ4zuVCPmx2xmri+eyUfy/Alpw3ZgfGaK3sfBl/PfQxynaDcK6Btx3ZBGOc5+lfK/iPxjd2Ui2tuVijljBZVJYhDnoDkCvePjfqt1/wrfVZbjUPP1GKSNYSG2SSZblin+NfLFpCzxTLd3UcEcbMxaZSeSedg6E96zdFN3lqdMMXOnT5YaXO60Hxlq0TR2M6209vMPNUlVaUKg4GUOR+OK77SfHMehavpt3qVubiVHjuA8cm9yueE25xHjHXmvDdGaeyvU/s6aRRK2VmAwSvuO30zXe6ZJHcXNva2ljA955oYyzDJbPRcYzyfesatNJnXhcdNwcXse9eBPGPibx54l0+OdLmVftErytboY4gxBI39pPl4zwOK9lvF1/TdPnfQWWd3dUaSUqiwR8F9y9z1xXz94UvtXGq2enx6fcJFE/l3kdpujSWTHALL3HpzXvWjQ2pgiuV+0o9y3lmSSd5zkDozHjA/Su2jGVneOvqjzMVXT5YKWivbRniX7ViX0Gn6Tp0N7LcxXUUkssCyghX3cAADOPrXz54fvLi1vxatbLboEBfChmG7g5PUdO/Svqf9or4f6nqyW2p2txYQW1tHIxNvExllyRjgHDH3yK8u8C/Bua+t4NSvtZSfTJDmRDA4lY55BXdkfmfpXPKjJzta5UJwjBanpnw3v/EY0i0TULm3mtXt1FrJNd4URAnlsgAHsOea66HTrh7Lfb3V26o74eCfLOuPunPB6kY+lLp2l2OnaZFpsttarYQqBFHPFkSIvbHBWufvbmfT9U8zT765trBwGEYfdvJ/gGQcLXBXg4SatY0h722p1ENpp4mtvMjEUcsRDJNsDK3VfXBz6Gs7UdX1GNZYtYiQ3EEZ8hUjJjC9sd9xHqaw9R1LTotDudQvLjfCu5hGy7fJfryc5btjAxXK3nxW8H6bp6SXSjV7yHKrLFcnLbudu3BwBjk1VPD1Jr3U5fNL+l5ETqQi7Oy+R2Woa1bXlpMWjv4HeBgypF0ft3zj8ay7jVL7+zGuLsySs0WHBBEQHY7l5z0r5t8UfEbW9S1LUby21m/tLbzjJb2SykggkfJ93Bx1rJ1DXtat7cSNq+stNLAHCi4PlEE52gAnP04rT6mP2zW59LeEJI28YqxuAwKyEI6MBvCg4OevfrXoemBm09r+ZruBIVLSIqBzIgHTapOQe2M18/8Aww8daLIbay1jU/KMcY+0SXE2xgxHKqepxXtc+qTNHZajp9wi23yGILyH46ZxyCMdR+FcsqU476GqmntqS3l7p6WMF7bzS6akVyqRwvFs3Kx7Z5H04ryT9ozU4Y7TSZUKyE3AaVpY921Np+bAOT9K63xt4k0nxFqf9nxW9xbX8UkYuppXBjJDD5gOnfAGBXN/Hq60+6vNI8iC28qJiJU3bieOQcfd471pTVpJ2t5EyejVzvfCZtG8N6U2pm8mtJdPVx9nBjQBRxtI+auW+K1z9n8A301v/aFpeRqHiAlMzMc8Hdu3EAc+1TeI/iH4b8DeEdOg0tTeXlxEu1be4wqLjBPP3fTFeM+KvGet+J7WMT+ICLLewjjkQDlRnaduMg9ORiu+MOd+0Ssu10YOTiuVu/mYGgwDVLtb27jmu3CkzyblXc/95uPve5r6f+D1wLjS4Idd1TULxF4tkeUCOA9ix4O0D14r5r0W2Z7Y3NjEIXAJmje4zvb1QAcADsc19EfB5dPuPDc8uoWI1CC5gISOTcsMjBgNpIBz9MfhU1IuEuaSf3mqlBw5U9fQ9CuLP7Hqe5NQmmguUBAiZfJfB9uvbBzUl35ENm19qkL3BHMUdtcgbMfxMCc4/OqOm2ev29m0MljZTQRuqWNvHdcwRd1HyDge9Q61cafpdrfQ34sh59q2cnZK2RjG49fwFU4uSXn+BipWvrt+J5tpz3eu6xq87X32vbefJ5i5Lx5yNqZwa7jT7HSP7ID39rcJGhLKgfyznpyAcEexr5B1fVriw1q4a5vr5LqK4eKGKC7XCxA9Ay8DtwBVrXfF+oQ3Ej6fcyLbBFJgy0roT1LOcAZ+pxSVBddx+3lfyPsu20OCGBZ57cPDtIRXIwyn+dWre6trSa1N5Fd7bxmSG3ZwyxMo++Ap4446nPpXhP7OPjqO5tZ7C8vI5r+4uA/2aSbMjADk5PX14r6I8+xj1VZrFUv5HiEKzpKNtuDyWUdM9ux96UqV32KVR21IRb6c0YmN0wtpoz5kEo/dyds49favEPjh8StR0Myafps0xklcF2WQbvLK4GEBzxjuBXqepXtla3JGs6xa298xaXT1ErKXQcszEYAP1Jr5V+NN1pl94+fV9M1eOa2uY4kufs58zaB138gKM9xTjGSeuo+aLR6F8LPibfazeRabrV5p/wC8kI3+WElfAyPbrXr9ztuIJZ5J905QsWC5Zs4weOpr5S8G22np4yh/s2OLZHv8yeSUOpGM5UkYAP419EEifQf7d82SyCLtCACRmBx0IOM1cqMpe8loT7SEdGV7hbeNm+0SXBuYJD87nafxxVf+zoZLy7U6oHjYiWMuzSqCVGTn0H1ptwL3hfs00sSknzZplO/J446/hz9aijs0aGGEW9zczksHgDiHBB4Pyg9c1g4teX9dh8/M+5YtZrG6vv7OW6jt2MbIjRkx7s9xjpk8Vv6XZfZ9A+0QaoCyDEaZysbj09Ca4HVPEWgWdi/lrZfbLdgl0ZLlDIhVsmPlSSx9a5fR/iTG2o3mkpp01jaGU3Gx514VjwMhcnv71pTg4yu2/wCv0E2mrWR7t4chv9RB/tBhPMVysmFjMaDllG3GfYkZrg/2gdKudP8ABKxaTqZls3Z1miuiZWKPycMQSTnjrXm/jj4meK9Mup7OScta7kaAKDsEZHCN8oOR/WtQfF6e4T+yv7Ca6Ito+HuE8uNSB14x+v5VrFK29wvfyPIZdCnuoZJo7U28q4UEtgOOmcYplvbO00VvfSrNYRSFrYDccMevUDir/iKO/wBR1SS4sLpIwWeU2iHKQHjj0PHPArO0c6hBfwPeG5lZHDCKVCY1JPU5IABrZNyvG+5lKKj73Y+oP2c7M3ei3Z1C4Lae0yJ5QmaJlfacFAOo9e1eh+KIrfTfC0aXlzdXVu10yRjyQVQkZGAOp/Cua+FumzajoUc89hYwARIHeJcSE4zwynp7V0utompeDUilcuLSVjLOy+XCigggMScZ9+OK8izlUf5HdJpRT38zz27t18+08m5iuN/mb0eM7FRhj5uwcH1HAqKazs7eWSG3tfPuYogba5GCu8+nqK0o9JjktLma7mj8li0hMJAVh2AK9vfnrWElrq0dvBZ2N9Pa7iVmht5GCrC3Kqr9evqB9arkk32t/V/0J54pd7/1YtR2ws3tYbyOEXci/I8rkDI5I9PpWXr058O6LfavYXbxzGNy6QAMwA7Dj2HTmrGoadeWtjJFcXU13DJMojaQlzHKeE3ZPzYPU5FcN8TbHxRBZtbXWn28N0xZpDbR/KUweVXopPHOeMVaoyve9vUn2kWuWx5hqXiK9udUn1S/vL+e4DERh/8AlgD1GDwK7b4W+LtW80Q29zd3DRyr58wJP7s8hc+2K87itrny5ZFuzIhk/ewtEXBbuSc9RXb+CVm07XbS5t7fbYq6M2wrhueTsyCfpivQ5+VbHNGzZ6Z8X/GE2m6FGn9rS2mr3Kh7eSO3VlihP3ozjkkjvjNeHjxFrEUUF3b+I5ULPlrUu/zH/azxXQfHzWkv9bsktl2BUZCUkGDhuRj+GuTl06OCR1S8htzJGgWFnZmlJGeAmcn6mhS5krhJWeh6j4V8T3viTR/7L1eaO6kST9zA6DcRjJbjqB705vBDwmTXre7uf3bBoojakFmUfdz/APWrz/wo7f2zG0Ns5k2LE+OCo78+nqa+l9C8MTXWpWqRXCzWEkYkYsD5WzOCExlSfyrnrqSneJ24WVP2bjNnPeHfiRfafe6bp/2GOSHymE0250kVycBd2MAD0r6D+HUupwx3MWlyRyxIhkL3Ee3IPQLjoc9Tg1wlr8LvBtzchotQ+1CJjKUkHCyDkKvTj25+tdst43hvQ5WbSk0+WK0ee5u5yqFkHQbhkZ9s59q6OVr3mrqxwVpJ+7F637M3dXnurKys5b3ZJdNCDMiqGilc9W9eO3Sivm6fxZqOs3puIbjKszMoWXbsT+6Txkg+/fpRWEsQpapM1hhuVatfM7vU3gZJgRbz2c8YO+FsjOcHjqPxrxDxjp+nNr8lzJNOkaJ+5h8xQFYZPQjI9c16t4pupE0u5v41nsba3jVnEUX31Y8Y3ZH8q8A8b61bWhbzVlklzvj8ptsgJJPzN0I9sVzZbCyv0NcXK7t1MHxxPa3niWz2zNbWSRnZcTIWbd74I75xk1zcX2K4hkhuF8mbeWUgYL8fLjuasanqKXcU2bzyhOQlwuRKSvXK8Y/lWeDazjzGJn8oBW81wGCjpgA13yet7HNC9rGt4b090uXvLuVY5oVJO/O9ieMdP619NfA3UNNs/BHmalJbzTsJIoZXiLlTxhcnp6+lfMlzr2kyafDaQrcwXFvwJFIYTKx5BHrjjOasR6xeyWI0yz1cAJKZlQ5AX8SPm9MVzVabktTppVI3SifaVjr2nx3EMehtZzap/wAtG8slTIPp1475qpcXMs0v/E0h1GO/hfzm2RsrSIc/cB5Jr5t+GnizUPCmq2+oR6xL9hdwdSQIuSeg29z39K+nb6RtcgPiKK+hWKCFTEzkrheGYlR/9euKb5WlfTf/AIY6qtNx1Y7Qde020uJL+1JtbOZlmn+3w5mt35CjC8r9Ko/Ek+H9d8NXWg3WsWyTXKEytvCIikZU5Jxn1Fee+OPiJq1xqUml+HRJFbSHKXZhyZD32gjp74rzi4jnvb55pIWknfIZDGGyMf3eg/DmvWoYapKCsz5mvndClNxaf4f5nD674Z01NXuNO0vUZ71bWQpNMdqwqSAfkbOCPyqvqltbjT4rO4ZkAY+aYkVWIGME+v8AKuxvPC1mbYzSPMse0CaIq2I2HQZ75o8OaOLrVLm1mJmE0G0kLxuJ6Dp2x6UVaE4atnThcxoYp2gmX/hT8NdNuL2PVry/azjjkAgjlkjR5VI5yDzXvWhXGnw+Tpcd8be8bdGkN04UPHjgBuhzjpmvnPxLo+t6UPJWHZBaRkGZCo8nngN2BP1NcimoXBUNd67I9ztEaeYu4AckAMeh7c/nXDUoc8k5dD0Y1uW9lufaNlN4bksprH+1YIruRgkbwYTySPvYfOB+fNbuitGlrLbtNp6u0nlxAWxyrFQBJlj82Rjpj618g/Bxn1LxzY6bfzNOEV9iKoKkgZy2OvSvrS6C6zarqBkby0t1QRq24owAwAo6MelOVVUm1y3T3b/r7/kEY86WuxbupFtHt0m19pLe1Yx3a2UeGDN/eXk479eBUdxqWhsjaheTwXltbHENwMP5ZPBA9/aoo7bW7oiCzsR4fsLbH+mTzI5mB5yynkHtiqXjFJNV0O+m0mea5sXtJIZZYkCLvUYbBIzk+wqni6U3a6afX9F67iVOUdVdM+Yf2lPiFqXiLxWdNjubdtO0+aS3iEUTKXjJUgyZ6t16YrymcNeXMe+eY2m5VaVoyVj55JHQ1b1W6srW/dIHnupoi6uk53LvBwPQ9P1plu7TWtvZWM11czyOcwiMBEDfez1yc8AmutLl0iY3b1Z7h8JvCfhbX9PW1sL2+vfLdINSmUqijG4psUjoe/Jp3xH8Cp4ftmvrONk+zyRypOLXb5vPEeQcZHXjmtb4O+H4NC00S2txcTCeKOS9s2iCFJBkALjluOc8Y966f4qTX+qaJolrZtPalbwPIACRLgfLGf7xz2rlbfP7v9f8E2hL3bSZ2Pwc8Vrr9pp8H9qJb6haoEktJLUiTpnO3gscd88V6JqWoaPJcvfM8UV1JEYJXWJ8lQOR6D615FrXheLUvDFr4m0nRY9E1pUzLKLpmmYnhzjGFOR90g9a5nxl4p+KGm2GjXC6lLbiZzDeOIIzF5SrwGBHU98Vv7dWV0rrbz/4P4GUouTsm7f1+B1lrd6he6ldCXUblLTzibfLFo/JX+IgE5/DH0rtPCt59rK6lp6qunzMqvNLamNQ3GcE8Z6V594RmusDUL15r57kCVCqkHp2AxXZ+Cry+k8Ibbq8ivbN53jXT2AV05/ifrjtXZSb3f8AXoYzWlkdN4uOjSGS5vYm1G0t02bLSLzpJWPZe3GMntgVxHifTp1tItTs2u7PSEddziPDMNuSrAjoOOg/Guw0WK1097oxXgjnkYGOyjmj2QgfwAYBYjnn3qHxxcX994Tv7qIOLeGB1+zzjaFAX7wXGc/jUzgpLZMmN1JPU8c1LVPCcsc8c2rm4g8qQMhWTcSRgAHGAfTFeJ2eh2On3jSWt6IpdweIzKWIQ8/N6Emuk8WXNsLe3tZFM0LQnyym5BAcg5I79TXLiziEx8q+mcKQzAr8oTH3/Xr7V5axElolb06npxoQnrv6nLeNLlV1kTWsNtByd8kCthmOMn5u9Y8cSmNns/Nkth8xklRYyWzyBzz+BzV7UHc6hLHbXySzCUmFVTO5SPVscVRNhcIGt5I5BcgLI4JBEadyBnk966k1ypNnNKzkzRgOmmyW4vbhYUjUrGiL5kkkhPYAgDj1Ndn4L8QeJY1n0uJFjtFhkYmbcG2nHMY3DD/SuKtbJLhB/Z1q00UbEPJkFz/tYHK8dua7fwvDpU1rNafM68SrcjICZGCoBoeuqQRXQ6fU/FsdnoyeHrC306C4udjyXqzSFg6nOJA2c5FL4i8ZW+vaLHbm0sI7+FmbakW9QmOWzngk+ma5G70eG4maGzkWAxsN7SH7+f8APaqV1Abe0aK408wl1ZYZJEkQK+DzkAZrki25Wudk4RjG9infX+pW1+zNsv0Rd0UYiyqg/wB0HtWfb28UOoi5KQNtiEk3lvhB3P3uc+w/CrkC3mniK5ur3yImwFkdQdyjgYHXGc0+bULR9KeIrA8MpMZKKR5YPJYLn8+1d8Yo867Ne3NtdfZrvTlmksRkefPCUXJPU4OSO1e/aV400qx0GCOa40SGSN1ENruyIyBw5X04zmvmnTbmzksoksbmRLCIlbh5EwQf4cgHk16T8LZNK8SajcHUpIor47FtLmK1GJTnbs6cHvuoqK7XKy6eiZ65qPxIspVVbC8s725Mfzy2sh2gn+Ejr79a8N+Kfix3ZNAt9St3vIpCzXNurS+ZGynIZyxwAeoFdj4i0PT01d9OsZ5beZZCbpSfLR2A68D04968I8aPoz61dLpSlYgFxvjJxjIYjn+dTC8U/Py/UJWk0Zsot0Ja2ljuGSQ+YzDhs9Nq9fXk0/TI0iu1aMeZbs2UMzbU398jv+FQwpp9rdQyPJvgL4ZwpJ2kdCDxn6GnibTLa1WOZZZrjLjaHBRMj5CO31qkxWJ4bgw6+bizuI3nV9yXAPlDOOwHQegr6P8Agx8To4/CU+na5dJFe/MD5sTs7IxHII/livmjTpdPUQR3txOYWcNKgjG0EdB1ya9C+HetfZbu4kluoZG8nZbPHbksW3cLuIyOO+PxqZ3a2KgtUrndfHX4oXE1lD4Z0Fbe4twiyPdCJxKGB6ITyOOvHfrXjdro8d0kn+kwyTyJu2RA8EjJGWHH+Ndr43ubbVpY9WVlsmhUofNlYspJxjHJ59hiue0nT9kkl8tm9zZwJu3hsbWzyDjIH1NYX5VpodMYXfvGtYaFfaHZLKlyojbDJEfmD4AyeDnH4V7F8OdSN1LZax51hesGDXMbMzpbhe4iJ4/3uTXCWSWupeG7iNbUQ3EKlRLkncCeMMOP8ah8D38aRtYxKtjrN2TEqlXRY0x8pIJOcn1rsw87a9TjxVL5HtfxC1SGzsE1e1VHtI2HnNCx2qW5Hy8HrXmPifxxp9x4fvzY28kOoyW0m55YCrIoPGTxtz1H0rtdB003mhnRtbuJZDvVsxfITsH05GfrXnnxrt9Nfw6s8kaKVk5IuCXAH95M+nTNZ42nBVVJWtLsLCSk6bTb07nikdxpU10L2WS5MjOGuH8jgE++4559ualhntX0+EX91JGYJyQ6xlnHHHB7VU1KG1uLuSa18tbP/llIUZQB2B680kNnNJOt1Bvmh5LymIcHHOQDnAqeVaXLZ32imTxHBP8A2ldQkGNfs8E0QjMiqOH2g8n3B/OuOuxPpOoRaTeOYFik8xpF+ZgrdsZ5HtVrw5rMdveiN7WKCf7kUytwB/ETuz1pfEbfatXuDbwv0U3DKu5dvuBzjPpQo66hd/Il02/s7i7e1sT52QZHkljWLkenzfWujv8ASIb+S3vImWKAuuJpCGZlP3mYjOAK4vT9Q+yx/Yr5YPsUsoklkUB2XHAUc8D2ruPBupWE+jSWkyzkRAhHZlLsx78jKr+NWpyjsy1GMtGey2pspvDFkmia009zaeXGY0aSNJAOu4DGeO4q1f397qFnFY34a0WCYmSGBvlnTHAfruB9DXM/CfW9P1zU5PD1/HqEF0mRZXVs6gmJRltwOTk/lW54z8NaneX7x+H9Rkt4FGHa6k4Py8Z44JPpRKgnG9tTWhXpxo8soty7i2fhuKK/S8s9PeO2KfvLeRSEkJ/iKA4P4iuu0ew1ttdLNoqx27Dy55zFnMSkEbXzgnPp+VecaXZ+P9Bja3sWuLq3nlHzrtPz9yMk/LjntWi3xH8YeH4m03U40vLMYUtLBs355wTxx+FCtRSvt+PqjBQdeT0szpvGviS38O3J0ezktZJbqJnVpYfMVBnBDFT8pxyK888Pz2NwjCfUZIJBMwaTfy3oB1wPfGKzbeC41W5eS8niSa6fzWZYj+6TPIXGMtirOq6Xp1r4nvLLSXZVOwILiTcclR8zL0HOamNRTvKO3YqpRdNqL3NvTNB06K/TULq2htYSrFJFXDOG6EkDnP4fStvwz/wj+hvF9jtbeLyCGAl5UDuWz0rDRvOtPsM1z+7jVU5hYZOfUcCk8U339jeFdShujcXd1HE7FCqoSv8Ast3P4GtU29ZaeiIu9keI+NNaEnirVry3nSW3kun8kXEIygZiMxjJBA+tU9H8P2kl6rLfN5ZHyzDli+edpx/PFZj+f/aRn01Ig0xI8s/NsyOQdwGT9BXV+GrOOS0h09LUSmBvMmmB2jb3GO/PrWNWbXqduAoRq1LPY2td0EJ4fgktbpotsyxPI0uBkdyFXOfxr3H4ReKA3g2x068F79pkYW63MUJdLck8O/Qhcd/WvOn0M3HhORru6BtkZSsUSAKW6qCQOT71ufCXU9St7S9gv5vsKwYnnkL8GLoFHB+tRGUlZ3/r+v0OvG4aFNvkVke8aTNvhMLJ/aU0LZV58DC88hVHJ988VgftB+LI7TwJLoDWdy9zqUfkie5jzbAddyknLEfWub0z4teFLBdkeqPcSHeBICqbB0IIYjP1rjfjT48tfFmm6ZaWV9JdWdgTJ5zqi5LDBGD1rdyjGDu9TyOVzmmtjzuz+y3VilrcavOm5j9o3j93Hj7oQA9KKdFpP28CSyv4zGv3hcKAST3AGc0VwOSvqdy5raK56z8WjcaToVtELsT2EzrG+CWbGOAFLZAz3zxXzf47mUXv2O3jkSNiGDMxMmSe4zXrXj/xzb61pVn/AGPo9zqly6YMsybUiI/u7QOvua8g1LT47jWHuopJILi3jEhjkUks/JOAwXvWuFTVKz3OOu05XRnwXix3E1iul24meLykLLhs92k75/Ko4LW28sFIxItuPNnln4ibH8II5PP51ZmvtR1aWC8Ntt1KPc4lAAEzH+Js+wxVc2rrKG1DUYGgQmTAO+Mv1K7RyCemcY966LNbsyTXzIxNDcqYbGxhea7zvRhgQkHI2En09ad9j1LzjYlUhEAMoXYASOv3h2/GiaSPVb8A2MFs1wxkDrkrGPdV7D1xTb0XlgTYvcRXYK5DRMSME8c4z+FA0dzpXh/xHrEFrdx6bbxx3I3xNIyBABgEgZzjj0r3Px74sXQ/AENnH5H2u4CwcNjau0c8fSvOvh34R0vUvDWmSQ3EtnqXlhpQyFXyCcgEjABqT4ox+RpVssk1rqbRsxkRIRCEXHBODlsfX8BWEaceZX3LxdVzpNJfiY3/AAk0ZmIuIlidlG50cb2I4yCTwMelK2uW6ArH58oIwrJhQrE8E5yT+dY0lvb74JdRt7hJ54yv7sAcAfw4yPTrSGLTZZRZrapaCGES4LAOuM5bPf16V6CxElp07HzMspg9W/wNqTXreQukkf2eQ43+W+VdunK5rU+HljLptg2qaktyLqGZ7nyy/EkQ5XnkDtXL2uiaCzG2lku5A5HmTKPkYnlS2Rxmuh8OQ2Flpd3Z2+pW89vHC6rJLOYyrc/KoOc8/SoqynUsn8v6t/wTtwGGhh7ta3+X6nofh06VfWM2tzWVskt+wknjPzCQkEAlT1wPas7VfhjpM0S20EdpLccSNKqqn3uq9844xWZ4f1+1stBg1q++zzalDs8tXkK+bnjIOOMY7V1umabdancR61q8k1peo7TsqttSSM4wMelYqPMtV/w56bdv66HNeGPAelaTrYvptQj8yElBbZ2kEjs4wRjj616gl3qLFFhluIhLtt2ygMYyvVduCuMA5P61Bd6Vpt9Hb3UUTWzhs+asCuZs9Ww3B/Gs+61K7mSezmvI4t5Pk3MaElXxgKfUjr0ArmdFye916HT7WKSsrNeZeuvEmo6cfsT3QuFXAkAkLtgHkkdTwa57xL4w87w7eWMVxJNbywuvySEKu7jO0Ln6ivN/EugXsVxd3cPiaS9v0ctMYkwy5wMEdc4zUvg27sNJ1KO6F48lpcutvJC6Eypz8zMMcL9OarlVKH7v+v6/Awbc5Xn+B5Hf27RXT21raweXuKm6aMgqcdN3bPvXSfDDRNe1LxLEGhthpYYPON21NvGVH8WTXvPxesdPufhhcNYlZIXKIGCkFlLdAMA/nXmukat4Z023W6mmMGpQpsnigTc2xejDqAfXJpwcpx8v66lOy+I9lXS7eSHdZtHB5Z2ptk6AdieprYsNNs72xS+vkSaWJ8ohl4jI6PjPFeMp8YrPTBCsWkLJaSKAl1dEgyE/eGNoXp6Zq5L8brS1k8ix02O1S5fy2ieZWcoc47YA98mtFRdtGYufke8aebOzP2Ly4Cl4gkLhQwaTPQ44H403xHpnh3VrPM9n5rggbJMrHGyjgqp4zXg83xmnsSjN4d06G38w/LPLJ++x90gjAI9fwrs9N+LNjrek3UmpXNrpuoInmWxcZLybflURgEFcZ5zWEqLUjWMze8L28TNPYyZW2d8BdyH7vuOQD9RWFpnjLTrBri1nigNl5zIzC8G484wYiP1715vceLfEMGmoNPVUguJGk8+OIASED5vmP1ryTULibWnNzeSbrmFWJ2R9VQ/KGwO/rXoKuoxSi9f62/G/yMeTVt7ep9Yj4yeDdFm36bbPPcQthBcoAsfqAMn8MYqr4v8AjZpk/h68trOB/wC1bi2Me13LxhiOHAx/OvlL7Wb6Nr99DZo5CS80G5VVuOpORXf/AAb8HXniLxCskO6C0UF5WdSwcAj5NxOcUe3qWbW3by/rqDpRv59zW0Xw7r/iCOKa/mNybpQ3mL8pGOo5BOP0ro5PhvMy7LDUmv59u0CXKKx9xzuH416DFPLpM02kabq9tGIUMcsEyhR7EHr+A7VfsJdZ8qeUW+nm4trffHFHEzRjH8Z3Hg4zj3rgnJ1raHVT5aT1Oc0r4cWd+iPqdlp9vdWkIiVBbgGVupIOAcdgay/GHwxs5rGXUNItYLCdkIiiWLd58uOhPUD35r0qyXTPE1tc6tq0bSQWUixi3YDDk9CWIJHIzgVNpesSXUkkdpfx3UsIJtI5rf8A0VOcfexuLAd60g4RWl/6/NEyV91+P9anx2+kXem6zfaXcW0sV55g3MjOijHXHHI/Sum8PXVtpu9xanakTfupeFRweZBgBiMetfUmq6BZakosboNdy3TmS5njijUwEHhAT83PHrXgHxP8H+IfAj3OpXsV1NpEyGBHYlZCME85zj61o4qS5o7fcylJx916fM82vPEVlHqx1iJ5/IW6DGOKZsyZHQKRgd+uan1zW9Y8Wva7DKdNtd00MM8uAGA+YjPBNcfe3z+U6WjiK0mcsVLAlmwON2B09qfpV263SrJJLbWcgMZiRw5J7nnuT3pU6auiKlRuJr2jyahDINP+0tqCBcKXDRlM853cAgZwKtQW81y62ljawqbZzMUlIXzFxzuYcnB5xWdPqtxHPcWM8Ul7aSDyoz91o1BBAzjBPTPBp15qV9pSpvgiiyvlNGy7kKg5Axk4PuMH3rZXWxnZOyKXltpyzMsMM7rIWkRx+7fPtnkDtmuh0XxlcaPvubPSETz8RyNN0hH95V4xXOXezUohc3rNZvnbEBHnIPOc/wB0evNZ0d9OHAju/wB7KGhllmJYbTxznp+ArNSaepVk1oes2nj/AMPR3TuYtTuFbP2lw64yRywXJyPevNfFs1jJrJ1TSLeS2sNwREbBYEDkn1zyahS6mto/sS7Z7V2+dVbAlY8ZzgHHtxXWal4RhtdCigvJJlnSMzIkWArk9EHv6mtVCcldEOUYs5KZrqzUK0drMlwPOaKVQxXPQnGMfQVDb3FhDMVksGZH+8e+fReOBW7Y+HNT1y7CWuXutgUQooG0KOnByfyrpLP4X+LZP7PlXTLqeWaYQwGQFIt575IB471j7rfUvocJLcXUk5nktIJEVAkaTpgBT0JAxkj1ruH0m20mHRTIIo79VaSeKFgS6sfk3jPyj0GKq614Q1DRblre+hmkkWUxvsVTtYcZBJyRnHOBUfhqGe41eaDUL5I4owstxJOSrydgAeRwPpSqXs2jSi1zJNpGpcaFPb+H59YsZpGumdd0M8GVw5xuAIOSKr+GomtLa80p5lYkqZ7hXLrGc8j2969NE0C6H+4RHgRAgVXZefVePm/zzXkGkxX+o65LoenW6pFLeZ+1A42Z7kDqBWcIOWljeVRKb1PWvA119pBtLVZ5YIMJPJbREIx7Fs8dK3/H3gK9jvptY02xfUI1BZ5YTvIUDqD1H4E1ueCdNj8M21va2+oQbnVS7lWwzdMkc5J9K9m0u8Fza7b7SpEjaMhI5YV2uBgNgR5IOOQa6cPR5EcuIrqo7M+cdI8SXlhtnOlyXMEUWxsoTLC4HQk46981zfxSvFksZpk09bJLlFW4E+x9ygH7rgdz+Vdp+0Fpt14X8Rx6n4eW4vbKfdNPDKpSKEkgAKOuAO5xXmVz41sPE3g/UdFnNjpzRQlhMDvEmW+6A3II68V0W5ouMm/L+uhyxfLPmivXU85vLjTfMF3HGsQTgW0bg5J6EZGBiqt/d3SeTaXcUlrfbz58yPjzI26AgHFaDy2895Fa29pC8lkpSIqgVJx1LkNg556UXcMX2yWC+YS/u2YzkBRCW77e4+lcqT6L8Dsdu/4mVCdPWdlRZlZWISVfmJOeMr0/WtD7feXU0sV5Eu+6H2dJ0OzZIT1O3HGOxrSk8PWy28TLcR7nAlt3YALKueXySNq54Axms25hjhuAsjJOUIMduyD5snJJPU5NCmlsS4X1IjDeQwPcxQ2xSxc2vm+WSLg556jHrzxXQaHcQ6ZaX808cYutplVI2JiHdVA7e/Wsc6XcSSNqs7IkOPMltVzHg542qMggVopp9jdLHAt19ojnUsZt4QqSR1OOcelJWelwTS6am58H9SuW8eNPb21shu4pmaRQwMJK/cUk8Cuo8WeMNT0Vh4fF19q1WMBjdyTEjGCcDGMnHrmuJ8Dre+HfF6WFlbPOl3uEbgfvGRT1AGevXIqt8RntR4lkluI2LIiEusoZWyCOBgcj61lK/treRceX2dzprL4n6zbQRmR1W4iUKheUsZgep6/yqa8+Imt6xaLPqHh+XygAA3zlMr94p23Y9a830KFZ7kiLTxeRxc5LhTH6NknB+leneGvGSx+BL/T76+2XNvGTEzxgHOMduvNdNWpNxSSvb+mY04RTbva5XsdV1i+s31RNPvrbToD5YcSlGZieBx6fSsqHxM0OvR3moNql20hwIxIolXHfpnp65Nd74V1nwqujfZY9aRZ7m382dfLb/Whe2B0rxe71LWrjUbi78xQ80ZWSdYlAVIzxhiOuPTmohWdRuLjZDdNR1jK56npPj21v0uLPZcpGqcGaQmRjnnOOnFcv411mY6fMujPdf2fMzJ5dxL5kp9TnsPYVyUF5cWTKFZw08a/aB5hHmEn5T04rWu9P1C6to9QsdPNxuJSTHVRjBOQRivabX1ZprY83kkq6lfc5mZ7QC2tVW5sJEG7zHZgHJ6t049K9Y+Gnh691a4e10W5gMkaBpbuQ4Qqf4QCOTn68Vxej+FfGsatqUeg6jeIrGDZLbs2EIxuUHPAHcV798N9FtvCXhSOPUr2GK+cb0jMZG0Dvx39Rj8a8ZU3OS0Peo140INvqdVcWr2uhpaWWkRPItlsdQoYM+DlskcevtXg/jfWltfC32LRYNRiuCpTUskgOvYK2M/pX0fDczN9n8i5cxyx73UJIPMU8Y3DAH55rzX9ofw7Y6J8OzqPmTNcT3Bz1ChccKccj86qvSlzro+ppSxsZUZR0s9tT5muJoHmFw8tyARgxKpDfQHnI96t2erTG4N3ZWs/mf3ZH3RLxwWXGPfmqQaSzjFxa7njcbXl2bShz90Nk1PZWcs92JNLniifgrC8hDTE8YGeGye1S7W8jhTfQ1f7X1jVoRYwSR2jw9biN3j8w9yWBwPTpRVWWHWtLme1t5NlxIN8qCPHlsDyGBGM+lFLlfYL+ZFLql/dbUsZ5YhHJ+6Fu7bS2M5AzniornX9clmKu7TXbDa5aPLMBxyCM1LJdSR2r27+SszMPkbPmA88j+vNXPtWiQ2iLBbpcXAlB8yT5JMlTyDycBu3es3ZadyE7szb0yo0kF1axfa5FUPhSGt+4A6AdvX61PDb6RbXHyTPPLMgjli6CMnqd2efpTNJivtSnEEkvkygHbPPIV3DrtB56+wqvLDaPbRR28c6TNKVlZmDKfcc07aD1uS3zw2d/cGwt/IRS0MUgAbC46HHUn15pZwraZHc390DduoEKJjYI+zH071Y1O0ktlhS4NtKplwihwuQOpIH3c/0rN8u3hvGDaoFUYDzQ5YA56YwCcY7Vbi5NIIy0Ov8ABvjGPR9MktbqadY3YFfJTzPMx2JPv607x/4kOv6fbalPMk7RyBcwpsDMBwCNoyfWuYu7c2qyNIsF9AzF4pFfa4Xj5iOoznvVmKwtooI7smL7DKCEtZJzI/mdz8q4FZ8nK3pqOUk1Zlm31y+vxKuoXH2iUgyrCGC7CBzgngdORipItV1I6V9qiviYw3l+YxxFyM+UgI5bGTxxWdczWzhXutNdIV+W2hEgAjH8QbgEnPPNRHz7wJHJeRbBKCkEpfbuxgOTjjjj8Kad9LEuK3ZefxTq32mIyiGJ7ZR5bvGBtIOQXx1NXJtd1hp4ba6t2KuA8fnQgjLc9eBg89aoi2Fi922pSKZ1BEc/mEE4GDt7sO3anWltNcWk7ahIlxcbMrBcybfLTadr4zzxwB71VmkTyxfQ6Hw9rKX2rLY6yyy3PmDyEKrKkWBkbcZ49gcZ6163H4gfTZbb7Xqcl7dXG15441XcYuhwvbp9a+dNEikMqQwo6PIyLFcqCPKz15P+IrqNKluLOOS9gt2kVnMYnbkyMOqjjj/PNVGM5xfLui7wTXNoj3qPWre2miW2mvWSVswQXTYEYJ98bR7VvwaV9ruWa1tYj5rFflYhUlxy2R36V5PpdxqV/plrBq+oyCIoQsDMW8lD0BHUH8ansNJ1aye4fRdc1eyeRyXg875HIXgtluQR+NcNbmpvlnodEOWa5oanSePo28MNbB7WGOe4JUyB1O5wQAeT+gFcx418GtbBLy61i2fU7zMiWltHgxLjhmbjA56DmuM+Kb69q/2SHWPM82wiKwllID5YE7F6n6nP1ru722vta1FNS0+3kjitLKISvIgIwFAP+e1Q5XSBR1Zm+KNaul+GknhW7mAurmVRas0zNgqc4BPSvKbmxvUjXzreJpGHmPgmMsmCMZ7+prf+Ltys6adFcMzyvG/k7ZR+7+YdRjp6DrXIKuotYw3El/M/7zy0iZNzAdsA11Ul7i0MpXTepIIf3FxJcI22MholmOQBnGFJPPPpV1J5nsEvppozfPuh5I27cYChQOvPXisx2NrdxytJHcnkmNgF2n0K5xUtvc3M/msrKZJANyk7eOwyOoHoa0UL9SHK2pbt4IczSanHPPNFtEUTEqMkfdAzwKND1jVLW4EX2qSRA+4RoN0kYX1JHAxS3LXkUmyKTDW4y88SnHToSep5/SoYbl5yXS8eWJUbMp+Tgj5htz0/nTlHQE3e7N7U9QbWNNmgSSeQ7w7qWVAo9QxwBWDcrCHEcMEMk4z5y28kmNvv/j0NW2tpbrTPsyXQELLuKJERvxyCa1NP8H65dxW7SC7ZRhlLoQpU9gSQMUqd7aoTnG5y9s5ubqO1kmuFtvmKRRDcFHrj/Jr6W+F+hXnh3w7FpNhdwi7lYO0+4r5isR8vcZH4V514b+E+q39y08V5ZW9qHBeOV8EL6DaTn8xXtmk2mzSUsZJLi1nTHkTo33GwMfy6Gsa8lZaGtN3NCd7cyXPmWssUyJtukY5RmH8Q9frirVnbW7tBGnmTMqhpnW4MaLGehOPvj26VXYztAxtI0/tOMKHfaInvmfOX47Acd6q/Z9VtdAh+xX3kTTTCOeN5QqBOnORlc8c1EKTnK6XyuvwL9pyq1/8AI1b+zhja31bT2vxeWchEexgsU2eCdhOGx2JGad4iupLU2d0IlTUpvuRhfk4GfmHH44pLc6baBbptYtmd5jFPCJDI7Sg478r9elVbRLe8nuZra+mu3iRlV7ibcTz91C3fPfnFUtZbfJis0t/mjU8O6hq39qJJcQy3UcxJna1jG0MRgFQTkCuf/aH028vfBNzpUtzNdpCgmhV2MjAgcrlR6dzXa+HdTh882huorLWJYwIbeaTc8kePmfOMDj25psUd3dadc6cjBnmZrSdXjCOsZHXByT16jFejCk4LX1OWVSLdj4Wt9EuLiT7PcRyWx+/AjfKFXuOV5obR54LmM6faiV0+ZfkberdyRjJHpmvq69+HWjW8NxZ3Edn5ME67lkTaXYfdO49B7d6rR+D9DukQsbFpGuCkhEYQsAOMd8c9KwhTnL3kOTSdm/wPmCaz1DVpR/aV0sMMJ27UTlW74U46kDNRxaDqjWxaCF5oVY7GDsVBGfmyBivp3XvhzZ+cs8llZvJGoFq8aFcIDkhunPvk1ci8I6d/ZFrILK2trmVtsUci7QnHDdPmJPPStIwlMV1F73+R8rXWma5MsU15NbXgjXy8biRGOgDYA5+lUrnS9Wt7hbm4dYYmAj3nKgr6A4x0r65bwffWemvNdQWtw1rhQsmCrAnB2gjGOcnisu90PR7mdoLzSdNeVYwrtgOtugH8A4BOOKmSUdZMuN3pE+bdA0czlFhilkberFghJXnsAMEe9ex3OhQ6vDOtzNKUCeUPJ+ZkOBkgZGDW9p2h2keoM/k2TachKny18osM/ICuDnH1611lnGlyHZbX7XK7bnspHVEwvABz/eqpYjRKP9f5ERpatyZk+DvB1nYJbGy06G1dk3RzSzbWkGMEtk4ya7XT7GWTUJt11PK4UbYQ+9UboHC8Y/DNYcarGLn7WlraqJV8qC9l3wRL6KDjaB7cZpl/Np91DaXGl61HdLJK0M0qTPDE47gA4OR0zVw96ztv5r7i5aX/AMmaWo6Rp2tObXU0E01lkKjrtDsOcvjv9K8+1L4Ow3ojljE2kxuxjhRiG+bHLMB1HoM16EFWWeHR7OeT7T5O7zS+4YB5G7vVrSb+P7fJ9uuLSJSigxTXHzQEH75Xrz9K0jFVG9LfNf0yHLkS6/JnF6P8N/FVjo93HdXViI4ozHaCYZLR8/Mo52/jXAfDvw/f2l5cXd9BbTXSkjy7diPLGeGwMdRX049tFcuTpmrWuoNHgNbl2EeDwfmIP6CpLrwVazauZLZLK3n8tA4U7d390NjoPfFYyw8Zq60D2vItWcJ4DtLeO8iuta0u8uIY33AqBsVsfKCM56+leuaas0M832cxK+AQsjKoZuy7iM4zisGTTbOy1C4hlsrSe6VEEttO7FZ85AZCQQQvsKnvdP0+xWJCiLLdP/rbuRpCgwOEzgAjFbxSkuSMLfMxk2nzOS+4wvHPhf8A4TbwzPo2ry3R1yRstO42RrsO4rG393oM4FfDt9YXllrU8LSWv2y0YrKzEeXtBwNvAyeK/QK31Rb24e1voZ5JEQbJhGY1ZDkcEdvxzXzJ8Wfgzdw+N724tdWj8m4cMZDEfusOVxnFLEQjSjeZdKcpe7FHjF7YNNC8dy4Gohgd6yAKT1L8fe6ACqd3pkNkllJNcNPBPMEuQ0XzIzckDuTivXR4D0DSIhcatqMmq3MMfyQMdi7Rxk59DivKdUWDUbtpI5IRJL+7toPP5ibOA3I4ya4eenPWErnSoVIfErCppN9dahcWFxcXFrp8Zb7OJBvJRT8qhTgnnGan0++a7mijjP2i6m3LcYh3NtHAye3HGBWFNHqB1KX7ZflHikMLTs7MCy8EDA5zit+DURYrGy2pt7mfMcv7ny1kjPT/AGvftWsYJ6MmU2tjU1ux126sYY4YIEsm3BUUgMhzwpGMr+Ndn8JrDSVsri31DTntvJYrLD5ZbzJAehkGcjHas/wbdm0v2hYySMWMnzHKE9M4Oea674fyTrc6hb61bPFNFMZYI9uY0V+QQ3Ug9ea58VGVJONtC6DjOzRyvjcab/wmmlfYle1KwN5RV/8Aa6kN3/KuP+JU01x40vZYoo1RYUjlRlBdAFGSo7Z6123jdY5fiZp9p5UsyQWz53zBFJYgjHTj2rlvi7o0WnapFN9lt44pwZWdWwflXG0jHr0wTWVGNlFmlTdnIGO5k2WlpZzwWt2od94w02w8HPaoZXABt71ZI4w5k2mMkt6ZHAx7irVtazXDLASv22SESW80suERR/CBg5yOnSi9s7yzeG1msopbxipEhfKnd823JPQA8112vq+pz83QVb8T2hlhggRYFVpGJKO5zgAYPIx7Gnrd+KoEjkazWSyiDgARZj24BcfTFUJTFFqUqlUDRBlby2yjP3wemKs6c0rQSw6tqRjt7eETR2uci4P9wY7mi7uNmraS6fqkE32ey8m88weRDGhIlOcszgknI7V7B8K9H0DT7CK3ug2LuUfaAWyevTrwPfivCbG4jOoloLcNOE/di2JVEz1DA88DvXc+F9bWwEljPeWl5CQu0q+zdu6qo5BI713xqOVPTddP1OSUbVE29D6ns9KJ1JU2RpCgPlqD8qr6cVpJ4Y0K/gnubq2hYLG0UUpl2PyeQD1z6V84aT4wuGnls9OeR4FXgrcZMRX0BAyfpmuhu/iktno0qSTWWpFWwlrPcqHiY87k+XO71ya5lX5bx5OVm0o89veT+R694kePRdDS1S+ubgDb5cZO51Geiknn8a82/aE1i3j+FNja6pYyf2pqNwyEO67X28jJHA4x071m2Xxl066dJNT0tphGTF50NwfLyQflZdozz35HFcZ8fPH2j+NNC0K1tp47X7Pcu04ilEpRNmBkYHftSjo+a9/XqFtUrWPHWaL7QtjvuBaO5zEDx5nsAcHHrVyTTL2zsoX2xJM2GSQMjFcthcEE45FTafJpbWcqTLFdSu58gvHtCgfT7oJx0qG60XUbMNDIqTonywuHJjDdcqSPeo5ZR1NFJS0G3OqeIrW3e3mu2Z5WDSGU7myvTr25oqtKdQmU27yTTkYyAu4A/UdBxRTVK+5SqNbFq0E+nyPHJ/o8mF3zSKcgdzyM960rT+w4p5LhTHJkLtW4cHzcnnAUggjr1rsPijpdxaaq+l6bZrfDUJS6qsrF48Y45NcPNYmSKf7TpP2MhfLVmjdVJB6855+hrho1OaPNa1y6sOV2fQg1NbK5uohNdzrGpIyVwWPH3SSfX2phNvcahJHHO6IYRGCq4JI9e3PrUVvZaVDIss96WSJlMsQQ5ZcjJHr39KmZYZGF1HZyw6aJdsSyTAl3GSMEj6cYra19DPzKtppjSeUt3dRQQ5KyyYLNFjoCCR19jU9tEqWyWt1DbiAksjKy7pGP3QSCSPpx70edYzW0mn3kL211JPuacsCqr2BAHUe1OE3h+WzktJI5vtUQZorlc5cgYWPHPGe9UkmitnqipHDFb6gqXUssMSR4kby92HweAQcH61Y0uy0tYmln1h4ZggZREPvAnBHOPmA60kV0o019LWNknmQKVcgeWQc85HFT/adHvmMC2P2FUgKqUyzTT9gc5CgmjXdg7FjSj4eimt76+1C8MW8AoYRuIxye4H61W1tbaSX7PaNJPK43uUzsUc7QAR94DGTnHNUvsMtneH7baSMqY81D/EO4z2/CrUF20D3F1Z7rEFv9SEx+69Sx5PpxS5UtWyb9iO1tLdYopZJJJYjG5dGG8hwPlUDrz60tmttdLItxJLDexxblVwWjfBysWDgg+5JqcXumyGVo7eW2u3ff9pMp8rp1C7ciortNTur2OS7G1oQnlSHaqkDp7Mf1oT1G7k5tftUkEV0WtAEfzoh8uxxyBg12GiTWd1byDSooLZoSB5U74j+UcsvOQx5rjIUnN5JLN+9u7l/MVxKM5zggr3/A9K2/D+qWr6q0t7KLEnbAIEi/d8H7xOeue9d+Xz9nWUZbP+vuOPGxlOm5R3R2Fq2pWN6k6atbW6TL5sksMoMkP+yxOetdR4O8WJdeJ2sr6GLZIm5Z4WJkkxzgr0HHc1wkwV2uNOdomW9dXZyrfMB0ZSo6Vm6xqcdh9n1HSbmW3uYJgA4PzcD7wU/TvXp5zgKWIoNqMU1rdXu/+AcOWYqpRrJSbs/Sx3Xx3tft+paLdS3/AJNn5ojQNhWSJsHJbnae3Aqr8QNRstIuLfRzqMEcUEaSDy5iWbI+6RkqQfw/CvPvGXjW88U6VYaPL5kn2bcZJ5mCb3POcA49apx+Grm98MW2qRyg3DTurB5AoWNBndjrXykKCjFKXQ+ilVcm2jT1G+s5NSFressMcxLQzuu5VHXBGcEn1yBWAGivr+5u2lW3g8rar3SFicdNu0AdePakuVS8f+zYlmurlSEV+BwBnAz755qxZajbWenPa6laJc2zlhHk52SdN+Qc4H5GuyNkrI5bO9x2jSRW9x9nmubTbI5E1z9n8xIuOAM4xnpmrdo1tqe2z0/TWhe4OwSAEucd2wMbfwqtph0u9ePR3xbmd0U3K52SKO5HJyTxxivqH4dfDfSNMsEmtdNxdsg8yVnZiUOOME4/Kpk0lqFrs8v8IfDK8vrGKe4V7UhT5aJCuJgOCxBwf0FdrYfBrwnptvEbfUL7Up4kMsyyNGsflkgsQm3OB9a9UtbC20uRZlTUZ5GUrvIHlp229sU2/UnTri2EdzAGjYs8KZLZGAOevvjoKwlNX9137+XkWo230/U4ix8J+CbG6uNU0/TdWnvYcNF5UC/MDxmMcbh9a6jR9HnGnw3mpajJDEG+eGSDCBccAkE8nisWy0fT9NdbG51e/j1AuGtQs7F0K9dmRhR7Vaj0PW5dQM1rJeyxSRtHcSmRUUJ3HzdSfYZrr9tTt+80+X3W9SEp/Zu/6+41fE0entFBp+n2OowXkhIS4mtgLUbeWywOc46Vi6nJaxTPbS2bvKfnkkt5CQYwMDbwRu68cfWr97qNjY2j6TbXE+pCIE3ETs0pV/4Rz/IVQttStpTFDtvrW9ETJGfseQN2PusffHHbFcNSbcm7W/r8zeCtHe5asIbS8urC5huPs1rbRNGJJpB5gBPrkBPyOfappZYrWW5kmnh1S78jEoMQ2pEGyCASfnxwDnn0rOtbSOCD7Bq+m332cN80lxsMMhByCSCSBn1AzVq71FpDHb2VjP50fzFmgBiZMcAEMCTU+zp20ad/w/4JanO+t1/X5FC6tbVrv+0Lm3gisk2uk7yIsjIQT04yc4H41Z8Fm31JJZ75Rp8sM5ulRJB5e3+FBuyfqPfiuf8AGeracnhsWUlm0c1wCIsg4BB54JJ96t+ELCGaS1t7u2kvHmMaQz20AXbLjgsQ33R9PzrSKWiuS76ux6uL21e38u4trKBSI5I7kYLDJIOQATuql8Q/F3h/R9ELxX0Norh1mnvF2TuoGP3WACfarOlTrYl7W7hm+2QKF/dwl3k6jIQZB+oAxXiv7Uvnw6TY6UXWFYZhcFN4IBYHBJfn8O1dvLCEHdLT79TKDc52u/0O68PeIvC/iTR4G0/UJNQiiHltHOjK+eSDICPnPuCK6bwhNoHhzT7gfZ7iczSeRNcWluNke/B3MTyq+pNfOf7PNu73U0B12ZWVt0sESKGz6hsHIx9K998Oa7ZWs862Yt5dQZSJo2yRs7ZPQZ9+npRCa5G31/QirH3uXW/l5nWNaQ31shkkW1ti+2F5k3eef9nHTgd6t293aObie3tby4leMQEQ7WAwBgYOMD3zWLcazdw2r3M1peMvllhFEPMjU9hkDr9BVK38URXUluy3LxypErFFk2Yb+6cHBPtXb7SM1v2/4Yw9m0+pD8TroWWhoFhVrppVMUEqhgoH3jxyTj8K8q1CGK8tkWJbaW7YlmjLEog7cgHNekfEPVJn8PmPyr+3nldD50sYChd3OGPGPY15hcSJJFcDR7QvfqgyEYBT83AJJOR64wa48XOm53hJN/M3oqpb3otF2LyYrI2VvcwXs8JPnJCM7CDkqQMYNLa21u80F9pmoTzwBt8lu0JSSPHUcsMN6HmotO1KDRZWk1i3nVgDiSKL92cdVZgxPJ6HAq9YaxYsSt9aYZ8xGPBySeQCCxPIPUda5YyXf+v67mrXkdlpd3p1+pvJJreQ22ESKSMb8dRkN95sdxVh9U0y3+1NbQRq96m0JJjExPogAPPc5rkUa3uTZ6tqOkXzW9qpgCJDs27vu55B44roLLQ5jDJ/YlxLE7lVRbhslem7HHytXUmpq9k5bNdiLNaXdu5JJ9gOky6dfaUrpK6TRmOMMiEZ+VjnKnPQVZO2S1tpJ4bCWRZVNxuQPJHEB97nB9skEVT8nzg0MjXEF+g2s7MQJMHk7Pun6471Lp3hrWo7yW7sb4XclyqrdTQoiBkHQYI5wew71fs4SsqmiX4C55R+DVm/otpdXF0s5v8A7PZyKFtMRBxMhySqhcdAM8/rWrb2I09FQx7bdyRDd5Mlw7453khgo9KxoxcR2ZtZrO91+5bLtaMfKWLb2Mi8KwHOM5PSuo0S+toCLPS4/s8pXDvMu7aD6c/Uc1rUdNrlun5GN6id7NeZV1G80HSvDWmrHNc3EghZIpZRuAwTuJcLwSScdM1x9mttaTPcWU7ahGUKMLt2lUZ6smeQ1R/FfUdM8NRRX13pt3qWmzSlZbmOZI3tGLYVDFwDznk15pH4vubG9lit9RkW2Yjy4FQcE5+8xHT6GumNSMVyy2MuR/Etz2O58T21hYx28lxZ2UaDAEuQqgDOAP8A69eYePfip4Qm08ONSmvJEk/euLdhgAdRnnjpzXj/AMS/HWqeKL5dOh86KG0Vop4wikzybshxgHAA96891d0srhNqSSylSrIfnEh/hBx257Vli66mnHlTRVGnZp3Z0vxS8bTa3HDZacsJsJJGkWUxMJioOMNz0/CuHe1a3nZ75pRHtGWEiuyfQfxY9MjFTW2oQW4tnjk8m4ViZoNuwb+3LZG0Cm/btOkYyiBlVwQYm4Cn+JgR1yex4FeZGMVpE7LsjZndFmt5mYQuNkkrfvNvrtXOPrW1pP2Fmna6UXV3JG2z7S5JVsZVUAOcn3ql/akFvMktjbrdSxoRHMyksvH3SM4IqGNdHl3TSSvDtjLRKqn5p/Qk/wANbdtTO/kel+HrhZreKaK3sLWb5VlG4q+emBuJNenaXLax2z2tvcWrKufnZSpkc/w4AJrxLwFPo11drCbIxzr/AK+d5wA57FVINe72Gnww2v2xBHFF8piRoyckH5gG68+5rkxrUeVI3w/NK7ON8evNBq66heW0UsI8uORrQDfkHCrls8dzgCsP44wyajqVhf3UcbWsQAigYqiyfLltxxn8cmvStXsdJvXUXEFrtALmOKQlsgg8kdD7ZrivjXFY6vrGgaZaxR2cczCSF87vMcrjaTngDvz3rGlUvYucFr/meNO1m9pcWUETW8szCVfLKyEEHlc9QoHOByarxPaW8UssN9cyxzHy4y52FD3ZgM/L6YOa6zXvBGsaHeCXy7a4RgS5ibcQWOACDzmszVNG1KwsQ02hpK8wEZ8tC204JyADlT+ldvMpao53Fx0aMuWe1FlHHdLIsa5VJo7XLMuOOSQOtRQw2du4ubmaWYod6GBgMnrjLDr+HWrd3JeXhXTkUSSBUCRxxsJFVRyADx9eKqRnRIpI3laeQqT5y7MEH6g8irjFrbQl2tYtNNavblL6Se080hozDEryHnucjr3/AJVq3GhwtpOmWVv9mM73Mom8vd54XGQ0mSVHtwPrWG7WDzkKxiiZldZk+8Fz02NyTx1zV03jTTzTWlzst5UUXchG1pEB5GOv4A4q6ceS6RM220zvv+Fa382gW8tjbzy/uFk2C6VzgZJbhcKP9nJNeY3vnx3CqLdUYodzDc4ZvzOTX0H8PvHC674Zu7G0gdbS0QwJlQu8BTtPtxXgovri2gntUjhnuFmMg3L5gYHjaNvFRKd3oiox5epUljkaOwOnSPPdeWdyRNuMZz0Axx645FFnLpdrmK4gujczDy5AYxiL/aHUsenHFWNNvItPtHaZb2xvXlLqioNhQjBwGGQfxpPtd5c3sr6egVPKVWwoOwAcElunuaVnuh3T0ZYK2d55caraWSCMpNM8TgoRyT16kU7w20PlpGs7iZA0kG65GTJ/CFBGB+NUybWPYLq8jm2yb2ijTcXPfJPH5Zq3f3Vrq9293aWkSXFyVT51CLb7VxuG3A59MUJtbCsupPFPqNxN9kubi3tChIkLxnaT65H3j7jjmio5ZrltOt9O1JnEMDMI2KA/L6ruA4zRTbfb8yLRPYJEXxR8UbOO0l3W1kzNPJjarBlyCvOVHsa7vU47e00/+0rxdMNon7qUXMYcKvTco7n6V518OPL1jxrq+tQxvpt0sgVbVnI8zcmejYOAOxzXXeONEGsaJcWM0c9zNaxm6jhhkAO4DqSe1fPzj78YPZHrRk+Vy017nkPjPVvCt1Lq9t9igEnmKtpcWcOVfgEsVJ469BXLXElsStxeabeBY4zFBGke0byDiUjPXPYelR3Fjdw6l/pNt5V5EuEsZBtAA7Z7nnOc1WfWddtcWL3hRJJC7ebzhiMcnnjFexSjZXjsjhk03ZrUS3N7ZOBDaKZLjmAzRLJIR3yDkj8q25dD1bSdZtBcxRmaZYwEhUfKX5Gc8Cm+C2tNE1+x1SHV0nvEJMoWPzAecYViODj1xXV+J9Ya+8VR6pB9r+xOqLiVBu3buQSpyq+/86iUpcy5SlGNtTjfFOiX+ka7BeXUHmNduZURoiQQpx1xgg+1aVlZ2ECrut5/txlO5Xj2Ku7kMo9jXReNNdvI3gvJrN7uEx+XZGV2KKFHRSOv1rKsPEGq31lLeTWQvJThBP5gBRAeTj+VejltWjtVuvlc4MdGq/4Zgax4cuLNPP8AtwltmQu27crRqDjLL3yf8aLC3/t6FrfSWna7UCPyZQDuQdlOfX1FdHqtvDNp73cmyaKZFaIpMFwc8huMHp0GK5vTdSvNJ10z6TaoP4yJIgCV6sPp+tb5hhvY2nDr5f8ADk4Kv7X3Zbo05vBuvWLpOtvPLqMoOy3WEZixxlyQR+AqtqSalsTS7xpjbQo0wWMbmV+4zxjn8q9G0/xlptxpcFzJfJFdzj5YoQzNu/uY4/nXH+L/ABn/AGndmTQLS4tL0ZhlhjIZGQjDEfxBifrXj067crOJ6M6UUtzn4Jrm7vfKsrGO2Mi+WGGcoeOc44Pv71Jreka9pbwx6qEEOEkQo2QXPYY5zj14rS8JGdvENjBNZvBMMnbhlY5HRsnnjuRXTfE9bqxsrObQbmNWhbfIAiuwGM7i2PXqAeKt1/3qshSoJQdzKEN1dWkDT3JjmVNkcbOd7KOvPb6VBqC6fJp8lnbRLMI1Em6SMeYzHIIJ579O1VdI17VrqVhPEk+pXJVotw2MDjjPGCuPU1GNQv5bl7O"/>
          <p:cNvSpPr/>
          <p:nvPr/>
        </p:nvSpPr>
        <p:spPr>
          <a:xfrm>
            <a:off x="21272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24" name="Google Shape;824;p10"/>
          <p:cNvSpPr txBox="1"/>
          <p:nvPr/>
        </p:nvSpPr>
        <p:spPr>
          <a:xfrm>
            <a:off x="3288850" y="4459875"/>
            <a:ext cx="9531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i="0" u="none" strike="noStrike" cap="none">
              <a:solidFill>
                <a:srgbClr val="000000"/>
              </a:solidFill>
              <a:latin typeface="Avenir"/>
              <a:ea typeface="Avenir"/>
              <a:cs typeface="Avenir"/>
              <a:sym typeface="Aveni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tlas">
  <a:themeElements>
    <a:clrScheme name="Red Orange">
      <a:dk1>
        <a:srgbClr val="000000"/>
      </a:dk1>
      <a:lt1>
        <a:srgbClr val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1186</Words>
  <Application>Microsoft Office PowerPoint</Application>
  <PresentationFormat>Widescreen</PresentationFormat>
  <Paragraphs>125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Avenir</vt:lpstr>
      <vt:lpstr>Calibri</vt:lpstr>
      <vt:lpstr>Noto Sans Symbols</vt:lpstr>
      <vt:lpstr>Rockwell</vt:lpstr>
      <vt:lpstr>Atlas</vt:lpstr>
      <vt:lpstr>Atlas</vt:lpstr>
      <vt:lpstr>Foundations for all: lessons learned from a pilot designed to bridge access to higher education for refugee students in Uganda</vt:lpstr>
      <vt:lpstr>PowerPoint Presentation</vt:lpstr>
      <vt:lpstr>Why have bridging/access/foundation programmes?</vt:lpstr>
      <vt:lpstr>PARTNERS </vt:lpstr>
      <vt:lpstr>Foundation for All: Programme Aims </vt:lpstr>
      <vt:lpstr>Student Learning Aims</vt:lpstr>
      <vt:lpstr>The team are implementing a bridging education programme in Uganda for adult learners from refugee backgrounds &amp; disadvantaged members of host communities to prepare them for the mature entrance exam at Makerere University through the following courses:</vt:lpstr>
      <vt:lpstr>Mature Age Entry Exam for Makerere University</vt:lpstr>
      <vt:lpstr>PROJECT DEVELOPMENT TIMELINE </vt:lpstr>
      <vt:lpstr>PROJECT IMPLEMENTATION TIMELINE </vt:lpstr>
      <vt:lpstr>OUTCOMES</vt:lpstr>
      <vt:lpstr>Thick vs Thin Educational Models</vt:lpstr>
      <vt:lpstr>Advocacy around Mature Age Entry Exam </vt:lpstr>
      <vt:lpstr>Outputs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Foundations for all: lessons learned from a pilot designed to bridge access to higher education for refugee students in Uganda</dc:title>
  <dc:creator>University of Edinburgh</dc:creator>
  <cp:revision>1</cp:revision>
  <dcterms:created xsi:type="dcterms:W3CDTF">2022-08-09T09:38:22Z</dcterms:created>
  <dcterms:modified xsi:type="dcterms:W3CDTF">2022-08-09T09:38:28Z</dcterms:modified>
</cp:coreProperties>
</file>