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72" r:id="rId1"/>
  </p:sldMasterIdLst>
  <p:notesMasterIdLst>
    <p:notesMasterId r:id="rId17"/>
  </p:notesMasterIdLst>
  <p:sldIdLst>
    <p:sldId id="256" r:id="rId2"/>
    <p:sldId id="263" r:id="rId3"/>
    <p:sldId id="307" r:id="rId4"/>
    <p:sldId id="306" r:id="rId5"/>
    <p:sldId id="308" r:id="rId6"/>
    <p:sldId id="275" r:id="rId7"/>
    <p:sldId id="309" r:id="rId8"/>
    <p:sldId id="297" r:id="rId9"/>
    <p:sldId id="266" r:id="rId10"/>
    <p:sldId id="304" r:id="rId11"/>
    <p:sldId id="289" r:id="rId12"/>
    <p:sldId id="290" r:id="rId13"/>
    <p:sldId id="311" r:id="rId14"/>
    <p:sldId id="310" r:id="rId15"/>
    <p:sldId id="312" r:id="rId16"/>
  </p:sldIdLst>
  <p:sldSz cx="9144000" cy="5143500" type="screen16x9"/>
  <p:notesSz cx="6724650" cy="97742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90" userDrawn="1">
          <p15:clr>
            <a:srgbClr val="A4A3A4"/>
          </p15:clr>
        </p15:guide>
        <p15:guide id="2" pos="385"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5391D"/>
    <a:srgbClr val="3CABA4"/>
    <a:srgbClr val="3EA7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55" d="100"/>
          <a:sy n="155" d="100"/>
        </p:scale>
        <p:origin x="576" y="144"/>
      </p:cViewPr>
      <p:guideLst>
        <p:guide orient="horz" pos="2890"/>
        <p:guide pos="385"/>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8/10/relationships/authors" Target="author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41FD397-28F7-4F5D-9418-698DD9E41378}" type="doc">
      <dgm:prSet loTypeId="urn:microsoft.com/office/officeart/2005/8/layout/process4" loCatId="process" qsTypeId="urn:microsoft.com/office/officeart/2005/8/quickstyle/simple1" qsCatId="simple" csTypeId="urn:microsoft.com/office/officeart/2005/8/colors/accent1_2" csCatId="accent1" phldr="1"/>
      <dgm:spPr/>
      <dgm:t>
        <a:bodyPr/>
        <a:lstStyle/>
        <a:p>
          <a:endParaRPr lang="en-US"/>
        </a:p>
      </dgm:t>
    </dgm:pt>
    <dgm:pt modelId="{782457AF-DACA-4811-B35E-EE0B151BE17D}">
      <dgm:prSet phldrT="[Text]" phldr="0"/>
      <dgm:spPr/>
      <dgm:t>
        <a:bodyPr/>
        <a:lstStyle/>
        <a:p>
          <a:pPr rtl="0"/>
          <a:r>
            <a:rPr lang="en-US">
              <a:latin typeface="Calibri Light" panose="020F0302020204030204"/>
            </a:rPr>
            <a:t>Business, Law and Social Sciences</a:t>
          </a:r>
          <a:endParaRPr lang="en-US"/>
        </a:p>
      </dgm:t>
    </dgm:pt>
    <dgm:pt modelId="{CFD838C0-40E3-4E1F-8F0F-2B1693FAC00D}" type="parTrans" cxnId="{32BCB51B-ED08-4324-B5D5-ABDAD3EE42BA}">
      <dgm:prSet/>
      <dgm:spPr/>
      <dgm:t>
        <a:bodyPr/>
        <a:lstStyle/>
        <a:p>
          <a:endParaRPr lang="en-US"/>
        </a:p>
      </dgm:t>
    </dgm:pt>
    <dgm:pt modelId="{5E3D1E2A-3E0B-4BF0-AE75-6E5F2F57AFF4}" type="sibTrans" cxnId="{32BCB51B-ED08-4324-B5D5-ABDAD3EE42BA}">
      <dgm:prSet/>
      <dgm:spPr/>
      <dgm:t>
        <a:bodyPr/>
        <a:lstStyle/>
        <a:p>
          <a:endParaRPr lang="en-US"/>
        </a:p>
      </dgm:t>
    </dgm:pt>
    <dgm:pt modelId="{147005CE-1FB4-491E-A212-E42267DC997E}">
      <dgm:prSet phldrT="[Text]" phldr="0"/>
      <dgm:spPr/>
      <dgm:t>
        <a:bodyPr/>
        <a:lstStyle/>
        <a:p>
          <a:pPr rtl="0"/>
          <a:r>
            <a:rPr lang="en-US">
              <a:latin typeface="Calibri Light" panose="020F0302020204030204"/>
            </a:rPr>
            <a:t>Jan Law</a:t>
          </a:r>
          <a:endParaRPr lang="en-US"/>
        </a:p>
      </dgm:t>
    </dgm:pt>
    <dgm:pt modelId="{C054DF24-C8C2-466E-B63A-089D3937BE83}" type="parTrans" cxnId="{538E0FFE-94E3-4A4C-AA1F-5B0F593D09AE}">
      <dgm:prSet/>
      <dgm:spPr/>
      <dgm:t>
        <a:bodyPr/>
        <a:lstStyle/>
        <a:p>
          <a:endParaRPr lang="en-US"/>
        </a:p>
      </dgm:t>
    </dgm:pt>
    <dgm:pt modelId="{77DF7511-114E-4D24-885E-55AACA831676}" type="sibTrans" cxnId="{538E0FFE-94E3-4A4C-AA1F-5B0F593D09AE}">
      <dgm:prSet/>
      <dgm:spPr/>
      <dgm:t>
        <a:bodyPr/>
        <a:lstStyle/>
        <a:p>
          <a:endParaRPr lang="en-US"/>
        </a:p>
      </dgm:t>
    </dgm:pt>
    <dgm:pt modelId="{AE86EA7A-2F77-4F80-B044-8E8CA06AED2C}">
      <dgm:prSet phldrT="[Text]" phldr="0"/>
      <dgm:spPr/>
      <dgm:t>
        <a:bodyPr/>
        <a:lstStyle/>
        <a:p>
          <a:pPr rtl="0"/>
          <a:r>
            <a:rPr lang="en-US">
              <a:latin typeface="Calibri Light" panose="020F0302020204030204"/>
            </a:rPr>
            <a:t>Student Success Officer</a:t>
          </a:r>
          <a:endParaRPr lang="en-US"/>
        </a:p>
      </dgm:t>
    </dgm:pt>
    <dgm:pt modelId="{09FC4788-259B-429C-9C48-83F6AC08E388}" type="parTrans" cxnId="{6BFD028F-AC8E-48CA-8C99-C79B33E6370F}">
      <dgm:prSet/>
      <dgm:spPr/>
      <dgm:t>
        <a:bodyPr/>
        <a:lstStyle/>
        <a:p>
          <a:endParaRPr lang="en-US"/>
        </a:p>
      </dgm:t>
    </dgm:pt>
    <dgm:pt modelId="{8759DFBB-C1F4-4D28-AFD9-ECEFE8DF8F83}" type="sibTrans" cxnId="{6BFD028F-AC8E-48CA-8C99-C79B33E6370F}">
      <dgm:prSet/>
      <dgm:spPr/>
      <dgm:t>
        <a:bodyPr/>
        <a:lstStyle/>
        <a:p>
          <a:endParaRPr lang="en-US"/>
        </a:p>
      </dgm:t>
    </dgm:pt>
    <dgm:pt modelId="{526E9F8D-6554-42F5-B4EE-1A1413B3B2D1}">
      <dgm:prSet phldrT="[Text]" phldr="0"/>
      <dgm:spPr/>
      <dgm:t>
        <a:bodyPr/>
        <a:lstStyle/>
        <a:p>
          <a:pPr rtl="0"/>
          <a:r>
            <a:rPr lang="en-US">
              <a:latin typeface="Calibri Light" panose="020F0302020204030204"/>
            </a:rPr>
            <a:t>Brooke Ireland</a:t>
          </a:r>
          <a:endParaRPr lang="en-US"/>
        </a:p>
      </dgm:t>
    </dgm:pt>
    <dgm:pt modelId="{15051A7A-8C4E-431A-B6B8-B8AFB002DC71}" type="parTrans" cxnId="{1F6243BD-084C-4225-B013-934D2F898557}">
      <dgm:prSet/>
      <dgm:spPr/>
      <dgm:t>
        <a:bodyPr/>
        <a:lstStyle/>
        <a:p>
          <a:endParaRPr lang="en-US"/>
        </a:p>
      </dgm:t>
    </dgm:pt>
    <dgm:pt modelId="{F21D1357-133E-4C32-9A80-733B260C63A6}" type="sibTrans" cxnId="{1F6243BD-084C-4225-B013-934D2F898557}">
      <dgm:prSet/>
      <dgm:spPr/>
      <dgm:t>
        <a:bodyPr/>
        <a:lstStyle/>
        <a:p>
          <a:endParaRPr lang="en-US"/>
        </a:p>
      </dgm:t>
    </dgm:pt>
    <dgm:pt modelId="{9137A326-AD0A-4629-B28B-17EDCD855C46}">
      <dgm:prSet phldr="0"/>
      <dgm:spPr/>
      <dgm:t>
        <a:bodyPr/>
        <a:lstStyle/>
        <a:p>
          <a:pPr rtl="0"/>
          <a:r>
            <a:rPr lang="en-US">
              <a:latin typeface="Calibri Light" panose="020F0302020204030204"/>
            </a:rPr>
            <a:t>School Academic Advisor</a:t>
          </a:r>
        </a:p>
      </dgm:t>
    </dgm:pt>
    <dgm:pt modelId="{1FD4B3C9-9609-40F1-84E8-170D2AC5A93F}" type="parTrans" cxnId="{BE89D90E-80AA-460E-9554-038DDD1B5169}">
      <dgm:prSet/>
      <dgm:spPr/>
    </dgm:pt>
    <dgm:pt modelId="{8AB8AA75-6CB6-4FB2-8855-8399A860796A}" type="sibTrans" cxnId="{BE89D90E-80AA-460E-9554-038DDD1B5169}">
      <dgm:prSet/>
      <dgm:spPr/>
    </dgm:pt>
    <dgm:pt modelId="{3596D1AD-E52B-4197-8C6B-6270EF309E9E}" type="pres">
      <dgm:prSet presAssocID="{041FD397-28F7-4F5D-9418-698DD9E41378}" presName="Name0" presStyleCnt="0">
        <dgm:presLayoutVars>
          <dgm:dir/>
          <dgm:animLvl val="lvl"/>
          <dgm:resizeHandles val="exact"/>
        </dgm:presLayoutVars>
      </dgm:prSet>
      <dgm:spPr/>
    </dgm:pt>
    <dgm:pt modelId="{AA10E996-9209-4CBB-A689-3A94D36FDD7D}" type="pres">
      <dgm:prSet presAssocID="{782457AF-DACA-4811-B35E-EE0B151BE17D}" presName="boxAndChildren" presStyleCnt="0"/>
      <dgm:spPr/>
    </dgm:pt>
    <dgm:pt modelId="{8EB38A2E-DE4B-405F-8FF9-65C65D28D118}" type="pres">
      <dgm:prSet presAssocID="{782457AF-DACA-4811-B35E-EE0B151BE17D}" presName="parentTextBox" presStyleLbl="node1" presStyleIdx="0" presStyleCnt="1"/>
      <dgm:spPr/>
    </dgm:pt>
    <dgm:pt modelId="{A9C69C73-D429-41C0-850E-6C6C45EB5014}" type="pres">
      <dgm:prSet presAssocID="{782457AF-DACA-4811-B35E-EE0B151BE17D}" presName="entireBox" presStyleLbl="node1" presStyleIdx="0" presStyleCnt="1"/>
      <dgm:spPr/>
    </dgm:pt>
    <dgm:pt modelId="{8E2B3C96-4913-4AE0-BA97-9B07E6BA905C}" type="pres">
      <dgm:prSet presAssocID="{782457AF-DACA-4811-B35E-EE0B151BE17D}" presName="descendantBox" presStyleCnt="0"/>
      <dgm:spPr/>
    </dgm:pt>
    <dgm:pt modelId="{1BA6835C-BAAE-4517-B5C4-C3638CAA449D}" type="pres">
      <dgm:prSet presAssocID="{9137A326-AD0A-4629-B28B-17EDCD855C46}" presName="childTextBox" presStyleLbl="fgAccFollowNode1" presStyleIdx="0" presStyleCnt="2">
        <dgm:presLayoutVars>
          <dgm:bulletEnabled val="1"/>
        </dgm:presLayoutVars>
      </dgm:prSet>
      <dgm:spPr/>
    </dgm:pt>
    <dgm:pt modelId="{9EE384DF-2F69-4E96-808C-592D3EF3417A}" type="pres">
      <dgm:prSet presAssocID="{AE86EA7A-2F77-4F80-B044-8E8CA06AED2C}" presName="childTextBox" presStyleLbl="fgAccFollowNode1" presStyleIdx="1" presStyleCnt="2">
        <dgm:presLayoutVars>
          <dgm:bulletEnabled val="1"/>
        </dgm:presLayoutVars>
      </dgm:prSet>
      <dgm:spPr/>
    </dgm:pt>
  </dgm:ptLst>
  <dgm:cxnLst>
    <dgm:cxn modelId="{BE89D90E-80AA-460E-9554-038DDD1B5169}" srcId="{782457AF-DACA-4811-B35E-EE0B151BE17D}" destId="{9137A326-AD0A-4629-B28B-17EDCD855C46}" srcOrd="0" destOrd="0" parTransId="{1FD4B3C9-9609-40F1-84E8-170D2AC5A93F}" sibTransId="{8AB8AA75-6CB6-4FB2-8855-8399A860796A}"/>
    <dgm:cxn modelId="{D4DA1B11-85D2-40EA-B209-1E0D00F70D42}" type="presOf" srcId="{041FD397-28F7-4F5D-9418-698DD9E41378}" destId="{3596D1AD-E52B-4197-8C6B-6270EF309E9E}" srcOrd="0" destOrd="0" presId="urn:microsoft.com/office/officeart/2005/8/layout/process4"/>
    <dgm:cxn modelId="{32BCB51B-ED08-4324-B5D5-ABDAD3EE42BA}" srcId="{041FD397-28F7-4F5D-9418-698DD9E41378}" destId="{782457AF-DACA-4811-B35E-EE0B151BE17D}" srcOrd="0" destOrd="0" parTransId="{CFD838C0-40E3-4E1F-8F0F-2B1693FAC00D}" sibTransId="{5E3D1E2A-3E0B-4BF0-AE75-6E5F2F57AFF4}"/>
    <dgm:cxn modelId="{5F9F138E-3137-45EA-B20C-1129E7819E8A}" type="presOf" srcId="{147005CE-1FB4-491E-A212-E42267DC997E}" destId="{1BA6835C-BAAE-4517-B5C4-C3638CAA449D}" srcOrd="0" destOrd="1" presId="urn:microsoft.com/office/officeart/2005/8/layout/process4"/>
    <dgm:cxn modelId="{6BFD028F-AC8E-48CA-8C99-C79B33E6370F}" srcId="{782457AF-DACA-4811-B35E-EE0B151BE17D}" destId="{AE86EA7A-2F77-4F80-B044-8E8CA06AED2C}" srcOrd="1" destOrd="0" parTransId="{09FC4788-259B-429C-9C48-83F6AC08E388}" sibTransId="{8759DFBB-C1F4-4D28-AFD9-ECEFE8DF8F83}"/>
    <dgm:cxn modelId="{B9F45B9B-9DE5-45D7-8C23-C29C4312B0D9}" type="presOf" srcId="{782457AF-DACA-4811-B35E-EE0B151BE17D}" destId="{A9C69C73-D429-41C0-850E-6C6C45EB5014}" srcOrd="1" destOrd="0" presId="urn:microsoft.com/office/officeart/2005/8/layout/process4"/>
    <dgm:cxn modelId="{1F6243BD-084C-4225-B013-934D2F898557}" srcId="{AE86EA7A-2F77-4F80-B044-8E8CA06AED2C}" destId="{526E9F8D-6554-42F5-B4EE-1A1413B3B2D1}" srcOrd="0" destOrd="0" parTransId="{15051A7A-8C4E-431A-B6B8-B8AFB002DC71}" sibTransId="{F21D1357-133E-4C32-9A80-733B260C63A6}"/>
    <dgm:cxn modelId="{74A19EBF-2FB6-49F8-9E41-38D72840E320}" type="presOf" srcId="{782457AF-DACA-4811-B35E-EE0B151BE17D}" destId="{8EB38A2E-DE4B-405F-8FF9-65C65D28D118}" srcOrd="0" destOrd="0" presId="urn:microsoft.com/office/officeart/2005/8/layout/process4"/>
    <dgm:cxn modelId="{52370EC2-AC85-41A0-AAC3-7969EE58FB53}" type="presOf" srcId="{9137A326-AD0A-4629-B28B-17EDCD855C46}" destId="{1BA6835C-BAAE-4517-B5C4-C3638CAA449D}" srcOrd="0" destOrd="0" presId="urn:microsoft.com/office/officeart/2005/8/layout/process4"/>
    <dgm:cxn modelId="{0E41C7D1-5D9F-47B7-98FE-5A116E7AE717}" type="presOf" srcId="{AE86EA7A-2F77-4F80-B044-8E8CA06AED2C}" destId="{9EE384DF-2F69-4E96-808C-592D3EF3417A}" srcOrd="0" destOrd="0" presId="urn:microsoft.com/office/officeart/2005/8/layout/process4"/>
    <dgm:cxn modelId="{DD5453D5-36A5-412B-907F-0D4C605FAE4F}" type="presOf" srcId="{526E9F8D-6554-42F5-B4EE-1A1413B3B2D1}" destId="{9EE384DF-2F69-4E96-808C-592D3EF3417A}" srcOrd="0" destOrd="1" presId="urn:microsoft.com/office/officeart/2005/8/layout/process4"/>
    <dgm:cxn modelId="{538E0FFE-94E3-4A4C-AA1F-5B0F593D09AE}" srcId="{9137A326-AD0A-4629-B28B-17EDCD855C46}" destId="{147005CE-1FB4-491E-A212-E42267DC997E}" srcOrd="0" destOrd="0" parTransId="{C054DF24-C8C2-466E-B63A-089D3937BE83}" sibTransId="{77DF7511-114E-4D24-885E-55AACA831676}"/>
    <dgm:cxn modelId="{5F1E25FE-48C0-4182-BCEB-6DB0F0147C98}" type="presParOf" srcId="{3596D1AD-E52B-4197-8C6B-6270EF309E9E}" destId="{AA10E996-9209-4CBB-A689-3A94D36FDD7D}" srcOrd="0" destOrd="0" presId="urn:microsoft.com/office/officeart/2005/8/layout/process4"/>
    <dgm:cxn modelId="{797705B2-E8D5-47F4-AA65-835BDF81CD7E}" type="presParOf" srcId="{AA10E996-9209-4CBB-A689-3A94D36FDD7D}" destId="{8EB38A2E-DE4B-405F-8FF9-65C65D28D118}" srcOrd="0" destOrd="0" presId="urn:microsoft.com/office/officeart/2005/8/layout/process4"/>
    <dgm:cxn modelId="{91E93456-6B99-477B-8075-6450EB271B46}" type="presParOf" srcId="{AA10E996-9209-4CBB-A689-3A94D36FDD7D}" destId="{A9C69C73-D429-41C0-850E-6C6C45EB5014}" srcOrd="1" destOrd="0" presId="urn:microsoft.com/office/officeart/2005/8/layout/process4"/>
    <dgm:cxn modelId="{F51B61F9-BE20-4B42-B0B7-BBFB91F71DBF}" type="presParOf" srcId="{AA10E996-9209-4CBB-A689-3A94D36FDD7D}" destId="{8E2B3C96-4913-4AE0-BA97-9B07E6BA905C}" srcOrd="2" destOrd="0" presId="urn:microsoft.com/office/officeart/2005/8/layout/process4"/>
    <dgm:cxn modelId="{89B2F82A-5189-4650-B21F-FB1CFAC79C06}" type="presParOf" srcId="{8E2B3C96-4913-4AE0-BA97-9B07E6BA905C}" destId="{1BA6835C-BAAE-4517-B5C4-C3638CAA449D}" srcOrd="0" destOrd="0" presId="urn:microsoft.com/office/officeart/2005/8/layout/process4"/>
    <dgm:cxn modelId="{245081C8-8EF8-4678-BCA4-7B66C51CFD6F}" type="presParOf" srcId="{8E2B3C96-4913-4AE0-BA97-9B07E6BA905C}" destId="{9EE384DF-2F69-4E96-808C-592D3EF3417A}" srcOrd="1"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41FD397-28F7-4F5D-9418-698DD9E41378}" type="doc">
      <dgm:prSet loTypeId="urn:microsoft.com/office/officeart/2005/8/layout/process4" loCatId="process" qsTypeId="urn:microsoft.com/office/officeart/2005/8/quickstyle/simple1" qsCatId="simple" csTypeId="urn:microsoft.com/office/officeart/2005/8/colors/accent1_2" csCatId="accent1" phldr="1"/>
      <dgm:spPr/>
      <dgm:t>
        <a:bodyPr/>
        <a:lstStyle/>
        <a:p>
          <a:endParaRPr lang="en-US"/>
        </a:p>
      </dgm:t>
    </dgm:pt>
    <dgm:pt modelId="{782457AF-DACA-4811-B35E-EE0B151BE17D}">
      <dgm:prSet phldrT="[Text]" phldr="0"/>
      <dgm:spPr/>
      <dgm:t>
        <a:bodyPr/>
        <a:lstStyle/>
        <a:p>
          <a:pPr rtl="0"/>
          <a:r>
            <a:rPr lang="en-US">
              <a:latin typeface="Calibri Light" panose="020F0302020204030204"/>
            </a:rPr>
            <a:t>Applied Sciences</a:t>
          </a:r>
          <a:endParaRPr lang="en-US"/>
        </a:p>
      </dgm:t>
    </dgm:pt>
    <dgm:pt modelId="{CFD838C0-40E3-4E1F-8F0F-2B1693FAC00D}" type="parTrans" cxnId="{32BCB51B-ED08-4324-B5D5-ABDAD3EE42BA}">
      <dgm:prSet/>
      <dgm:spPr/>
      <dgm:t>
        <a:bodyPr/>
        <a:lstStyle/>
        <a:p>
          <a:endParaRPr lang="en-US"/>
        </a:p>
      </dgm:t>
    </dgm:pt>
    <dgm:pt modelId="{5E3D1E2A-3E0B-4BF0-AE75-6E5F2F57AFF4}" type="sibTrans" cxnId="{32BCB51B-ED08-4324-B5D5-ABDAD3EE42BA}">
      <dgm:prSet/>
      <dgm:spPr/>
      <dgm:t>
        <a:bodyPr/>
        <a:lstStyle/>
        <a:p>
          <a:endParaRPr lang="en-US"/>
        </a:p>
      </dgm:t>
    </dgm:pt>
    <dgm:pt modelId="{147005CE-1FB4-491E-A212-E42267DC997E}">
      <dgm:prSet phldrT="[Text]" phldr="0"/>
      <dgm:spPr/>
      <dgm:t>
        <a:bodyPr/>
        <a:lstStyle/>
        <a:p>
          <a:pPr rtl="0"/>
          <a:r>
            <a:rPr lang="en-US">
              <a:latin typeface="Calibri Light" panose="020F0302020204030204"/>
            </a:rPr>
            <a:t>Noelle McAra</a:t>
          </a:r>
          <a:endParaRPr lang="en-US"/>
        </a:p>
      </dgm:t>
    </dgm:pt>
    <dgm:pt modelId="{C054DF24-C8C2-466E-B63A-089D3937BE83}" type="parTrans" cxnId="{538E0FFE-94E3-4A4C-AA1F-5B0F593D09AE}">
      <dgm:prSet/>
      <dgm:spPr/>
      <dgm:t>
        <a:bodyPr/>
        <a:lstStyle/>
        <a:p>
          <a:endParaRPr lang="en-US"/>
        </a:p>
      </dgm:t>
    </dgm:pt>
    <dgm:pt modelId="{77DF7511-114E-4D24-885E-55AACA831676}" type="sibTrans" cxnId="{538E0FFE-94E3-4A4C-AA1F-5B0F593D09AE}">
      <dgm:prSet/>
      <dgm:spPr/>
      <dgm:t>
        <a:bodyPr/>
        <a:lstStyle/>
        <a:p>
          <a:endParaRPr lang="en-US"/>
        </a:p>
      </dgm:t>
    </dgm:pt>
    <dgm:pt modelId="{AE86EA7A-2F77-4F80-B044-8E8CA06AED2C}">
      <dgm:prSet phldrT="[Text]" phldr="0"/>
      <dgm:spPr/>
      <dgm:t>
        <a:bodyPr/>
        <a:lstStyle/>
        <a:p>
          <a:pPr rtl="0"/>
          <a:r>
            <a:rPr lang="en-US">
              <a:latin typeface="Calibri Light" panose="020F0302020204030204"/>
            </a:rPr>
            <a:t>Student Success Officer</a:t>
          </a:r>
          <a:endParaRPr lang="en-US"/>
        </a:p>
      </dgm:t>
    </dgm:pt>
    <dgm:pt modelId="{09FC4788-259B-429C-9C48-83F6AC08E388}" type="parTrans" cxnId="{6BFD028F-AC8E-48CA-8C99-C79B33E6370F}">
      <dgm:prSet/>
      <dgm:spPr/>
      <dgm:t>
        <a:bodyPr/>
        <a:lstStyle/>
        <a:p>
          <a:endParaRPr lang="en-US"/>
        </a:p>
      </dgm:t>
    </dgm:pt>
    <dgm:pt modelId="{8759DFBB-C1F4-4D28-AFD9-ECEFE8DF8F83}" type="sibTrans" cxnId="{6BFD028F-AC8E-48CA-8C99-C79B33E6370F}">
      <dgm:prSet/>
      <dgm:spPr/>
      <dgm:t>
        <a:bodyPr/>
        <a:lstStyle/>
        <a:p>
          <a:endParaRPr lang="en-US"/>
        </a:p>
      </dgm:t>
    </dgm:pt>
    <dgm:pt modelId="{526E9F8D-6554-42F5-B4EE-1A1413B3B2D1}">
      <dgm:prSet phldrT="[Text]" phldr="0"/>
      <dgm:spPr/>
      <dgm:t>
        <a:bodyPr/>
        <a:lstStyle/>
        <a:p>
          <a:pPr rtl="0"/>
          <a:r>
            <a:rPr lang="en-US">
              <a:latin typeface="Calibri Light" panose="020F0302020204030204"/>
            </a:rPr>
            <a:t>Aimee Grant</a:t>
          </a:r>
          <a:endParaRPr lang="en-US"/>
        </a:p>
      </dgm:t>
    </dgm:pt>
    <dgm:pt modelId="{15051A7A-8C4E-431A-B6B8-B8AFB002DC71}" type="parTrans" cxnId="{1F6243BD-084C-4225-B013-934D2F898557}">
      <dgm:prSet/>
      <dgm:spPr/>
      <dgm:t>
        <a:bodyPr/>
        <a:lstStyle/>
        <a:p>
          <a:endParaRPr lang="en-US"/>
        </a:p>
      </dgm:t>
    </dgm:pt>
    <dgm:pt modelId="{F21D1357-133E-4C32-9A80-733B260C63A6}" type="sibTrans" cxnId="{1F6243BD-084C-4225-B013-934D2F898557}">
      <dgm:prSet/>
      <dgm:spPr/>
      <dgm:t>
        <a:bodyPr/>
        <a:lstStyle/>
        <a:p>
          <a:endParaRPr lang="en-US"/>
        </a:p>
      </dgm:t>
    </dgm:pt>
    <dgm:pt modelId="{9137A326-AD0A-4629-B28B-17EDCD855C46}">
      <dgm:prSet phldr="0"/>
      <dgm:spPr/>
      <dgm:t>
        <a:bodyPr/>
        <a:lstStyle/>
        <a:p>
          <a:pPr rtl="0"/>
          <a:r>
            <a:rPr lang="en-US">
              <a:latin typeface="Calibri Light" panose="020F0302020204030204"/>
            </a:rPr>
            <a:t>School Academic Advisor</a:t>
          </a:r>
        </a:p>
      </dgm:t>
    </dgm:pt>
    <dgm:pt modelId="{1FD4B3C9-9609-40F1-84E8-170D2AC5A93F}" type="parTrans" cxnId="{BE89D90E-80AA-460E-9554-038DDD1B5169}">
      <dgm:prSet/>
      <dgm:spPr/>
    </dgm:pt>
    <dgm:pt modelId="{8AB8AA75-6CB6-4FB2-8855-8399A860796A}" type="sibTrans" cxnId="{BE89D90E-80AA-460E-9554-038DDD1B5169}">
      <dgm:prSet/>
      <dgm:spPr/>
    </dgm:pt>
    <dgm:pt modelId="{3596D1AD-E52B-4197-8C6B-6270EF309E9E}" type="pres">
      <dgm:prSet presAssocID="{041FD397-28F7-4F5D-9418-698DD9E41378}" presName="Name0" presStyleCnt="0">
        <dgm:presLayoutVars>
          <dgm:dir/>
          <dgm:animLvl val="lvl"/>
          <dgm:resizeHandles val="exact"/>
        </dgm:presLayoutVars>
      </dgm:prSet>
      <dgm:spPr/>
    </dgm:pt>
    <dgm:pt modelId="{AA10E996-9209-4CBB-A689-3A94D36FDD7D}" type="pres">
      <dgm:prSet presAssocID="{782457AF-DACA-4811-B35E-EE0B151BE17D}" presName="boxAndChildren" presStyleCnt="0"/>
      <dgm:spPr/>
    </dgm:pt>
    <dgm:pt modelId="{8EB38A2E-DE4B-405F-8FF9-65C65D28D118}" type="pres">
      <dgm:prSet presAssocID="{782457AF-DACA-4811-B35E-EE0B151BE17D}" presName="parentTextBox" presStyleLbl="node1" presStyleIdx="0" presStyleCnt="1"/>
      <dgm:spPr/>
    </dgm:pt>
    <dgm:pt modelId="{A9C69C73-D429-41C0-850E-6C6C45EB5014}" type="pres">
      <dgm:prSet presAssocID="{782457AF-DACA-4811-B35E-EE0B151BE17D}" presName="entireBox" presStyleLbl="node1" presStyleIdx="0" presStyleCnt="1"/>
      <dgm:spPr/>
    </dgm:pt>
    <dgm:pt modelId="{8E2B3C96-4913-4AE0-BA97-9B07E6BA905C}" type="pres">
      <dgm:prSet presAssocID="{782457AF-DACA-4811-B35E-EE0B151BE17D}" presName="descendantBox" presStyleCnt="0"/>
      <dgm:spPr/>
    </dgm:pt>
    <dgm:pt modelId="{1BA6835C-BAAE-4517-B5C4-C3638CAA449D}" type="pres">
      <dgm:prSet presAssocID="{9137A326-AD0A-4629-B28B-17EDCD855C46}" presName="childTextBox" presStyleLbl="fgAccFollowNode1" presStyleIdx="0" presStyleCnt="2">
        <dgm:presLayoutVars>
          <dgm:bulletEnabled val="1"/>
        </dgm:presLayoutVars>
      </dgm:prSet>
      <dgm:spPr/>
    </dgm:pt>
    <dgm:pt modelId="{9EE384DF-2F69-4E96-808C-592D3EF3417A}" type="pres">
      <dgm:prSet presAssocID="{AE86EA7A-2F77-4F80-B044-8E8CA06AED2C}" presName="childTextBox" presStyleLbl="fgAccFollowNode1" presStyleIdx="1" presStyleCnt="2">
        <dgm:presLayoutVars>
          <dgm:bulletEnabled val="1"/>
        </dgm:presLayoutVars>
      </dgm:prSet>
      <dgm:spPr/>
    </dgm:pt>
  </dgm:ptLst>
  <dgm:cxnLst>
    <dgm:cxn modelId="{BE89D90E-80AA-460E-9554-038DDD1B5169}" srcId="{782457AF-DACA-4811-B35E-EE0B151BE17D}" destId="{9137A326-AD0A-4629-B28B-17EDCD855C46}" srcOrd="0" destOrd="0" parTransId="{1FD4B3C9-9609-40F1-84E8-170D2AC5A93F}" sibTransId="{8AB8AA75-6CB6-4FB2-8855-8399A860796A}"/>
    <dgm:cxn modelId="{D4DA1B11-85D2-40EA-B209-1E0D00F70D42}" type="presOf" srcId="{041FD397-28F7-4F5D-9418-698DD9E41378}" destId="{3596D1AD-E52B-4197-8C6B-6270EF309E9E}" srcOrd="0" destOrd="0" presId="urn:microsoft.com/office/officeart/2005/8/layout/process4"/>
    <dgm:cxn modelId="{32BCB51B-ED08-4324-B5D5-ABDAD3EE42BA}" srcId="{041FD397-28F7-4F5D-9418-698DD9E41378}" destId="{782457AF-DACA-4811-B35E-EE0B151BE17D}" srcOrd="0" destOrd="0" parTransId="{CFD838C0-40E3-4E1F-8F0F-2B1693FAC00D}" sibTransId="{5E3D1E2A-3E0B-4BF0-AE75-6E5F2F57AFF4}"/>
    <dgm:cxn modelId="{5F9F138E-3137-45EA-B20C-1129E7819E8A}" type="presOf" srcId="{147005CE-1FB4-491E-A212-E42267DC997E}" destId="{1BA6835C-BAAE-4517-B5C4-C3638CAA449D}" srcOrd="0" destOrd="1" presId="urn:microsoft.com/office/officeart/2005/8/layout/process4"/>
    <dgm:cxn modelId="{6BFD028F-AC8E-48CA-8C99-C79B33E6370F}" srcId="{782457AF-DACA-4811-B35E-EE0B151BE17D}" destId="{AE86EA7A-2F77-4F80-B044-8E8CA06AED2C}" srcOrd="1" destOrd="0" parTransId="{09FC4788-259B-429C-9C48-83F6AC08E388}" sibTransId="{8759DFBB-C1F4-4D28-AFD9-ECEFE8DF8F83}"/>
    <dgm:cxn modelId="{B9F45B9B-9DE5-45D7-8C23-C29C4312B0D9}" type="presOf" srcId="{782457AF-DACA-4811-B35E-EE0B151BE17D}" destId="{A9C69C73-D429-41C0-850E-6C6C45EB5014}" srcOrd="1" destOrd="0" presId="urn:microsoft.com/office/officeart/2005/8/layout/process4"/>
    <dgm:cxn modelId="{1F6243BD-084C-4225-B013-934D2F898557}" srcId="{AE86EA7A-2F77-4F80-B044-8E8CA06AED2C}" destId="{526E9F8D-6554-42F5-B4EE-1A1413B3B2D1}" srcOrd="0" destOrd="0" parTransId="{15051A7A-8C4E-431A-B6B8-B8AFB002DC71}" sibTransId="{F21D1357-133E-4C32-9A80-733B260C63A6}"/>
    <dgm:cxn modelId="{74A19EBF-2FB6-49F8-9E41-38D72840E320}" type="presOf" srcId="{782457AF-DACA-4811-B35E-EE0B151BE17D}" destId="{8EB38A2E-DE4B-405F-8FF9-65C65D28D118}" srcOrd="0" destOrd="0" presId="urn:microsoft.com/office/officeart/2005/8/layout/process4"/>
    <dgm:cxn modelId="{52370EC2-AC85-41A0-AAC3-7969EE58FB53}" type="presOf" srcId="{9137A326-AD0A-4629-B28B-17EDCD855C46}" destId="{1BA6835C-BAAE-4517-B5C4-C3638CAA449D}" srcOrd="0" destOrd="0" presId="urn:microsoft.com/office/officeart/2005/8/layout/process4"/>
    <dgm:cxn modelId="{0E41C7D1-5D9F-47B7-98FE-5A116E7AE717}" type="presOf" srcId="{AE86EA7A-2F77-4F80-B044-8E8CA06AED2C}" destId="{9EE384DF-2F69-4E96-808C-592D3EF3417A}" srcOrd="0" destOrd="0" presId="urn:microsoft.com/office/officeart/2005/8/layout/process4"/>
    <dgm:cxn modelId="{DD5453D5-36A5-412B-907F-0D4C605FAE4F}" type="presOf" srcId="{526E9F8D-6554-42F5-B4EE-1A1413B3B2D1}" destId="{9EE384DF-2F69-4E96-808C-592D3EF3417A}" srcOrd="0" destOrd="1" presId="urn:microsoft.com/office/officeart/2005/8/layout/process4"/>
    <dgm:cxn modelId="{538E0FFE-94E3-4A4C-AA1F-5B0F593D09AE}" srcId="{9137A326-AD0A-4629-B28B-17EDCD855C46}" destId="{147005CE-1FB4-491E-A212-E42267DC997E}" srcOrd="0" destOrd="0" parTransId="{C054DF24-C8C2-466E-B63A-089D3937BE83}" sibTransId="{77DF7511-114E-4D24-885E-55AACA831676}"/>
    <dgm:cxn modelId="{5F1E25FE-48C0-4182-BCEB-6DB0F0147C98}" type="presParOf" srcId="{3596D1AD-E52B-4197-8C6B-6270EF309E9E}" destId="{AA10E996-9209-4CBB-A689-3A94D36FDD7D}" srcOrd="0" destOrd="0" presId="urn:microsoft.com/office/officeart/2005/8/layout/process4"/>
    <dgm:cxn modelId="{797705B2-E8D5-47F4-AA65-835BDF81CD7E}" type="presParOf" srcId="{AA10E996-9209-4CBB-A689-3A94D36FDD7D}" destId="{8EB38A2E-DE4B-405F-8FF9-65C65D28D118}" srcOrd="0" destOrd="0" presId="urn:microsoft.com/office/officeart/2005/8/layout/process4"/>
    <dgm:cxn modelId="{91E93456-6B99-477B-8075-6450EB271B46}" type="presParOf" srcId="{AA10E996-9209-4CBB-A689-3A94D36FDD7D}" destId="{A9C69C73-D429-41C0-850E-6C6C45EB5014}" srcOrd="1" destOrd="0" presId="urn:microsoft.com/office/officeart/2005/8/layout/process4"/>
    <dgm:cxn modelId="{F51B61F9-BE20-4B42-B0B7-BBFB91F71DBF}" type="presParOf" srcId="{AA10E996-9209-4CBB-A689-3A94D36FDD7D}" destId="{8E2B3C96-4913-4AE0-BA97-9B07E6BA905C}" srcOrd="2" destOrd="0" presId="urn:microsoft.com/office/officeart/2005/8/layout/process4"/>
    <dgm:cxn modelId="{89B2F82A-5189-4650-B21F-FB1CFAC79C06}" type="presParOf" srcId="{8E2B3C96-4913-4AE0-BA97-9B07E6BA905C}" destId="{1BA6835C-BAAE-4517-B5C4-C3638CAA449D}" srcOrd="0" destOrd="0" presId="urn:microsoft.com/office/officeart/2005/8/layout/process4"/>
    <dgm:cxn modelId="{245081C8-8EF8-4678-BCA4-7B66C51CFD6F}" type="presParOf" srcId="{8E2B3C96-4913-4AE0-BA97-9B07E6BA905C}" destId="{9EE384DF-2F69-4E96-808C-592D3EF3417A}" srcOrd="1" destOrd="0" presId="urn:microsoft.com/office/officeart/2005/8/layout/process4"/>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41FD397-28F7-4F5D-9418-698DD9E41378}" type="doc">
      <dgm:prSet loTypeId="urn:microsoft.com/office/officeart/2005/8/layout/process4" loCatId="process" qsTypeId="urn:microsoft.com/office/officeart/2005/8/quickstyle/simple1" qsCatId="simple" csTypeId="urn:microsoft.com/office/officeart/2005/8/colors/accent1_2" csCatId="accent1" phldr="1"/>
      <dgm:spPr/>
      <dgm:t>
        <a:bodyPr/>
        <a:lstStyle/>
        <a:p>
          <a:endParaRPr lang="en-US"/>
        </a:p>
      </dgm:t>
    </dgm:pt>
    <dgm:pt modelId="{782457AF-DACA-4811-B35E-EE0B151BE17D}">
      <dgm:prSet phldrT="[Text]" phldr="0"/>
      <dgm:spPr/>
      <dgm:t>
        <a:bodyPr/>
        <a:lstStyle/>
        <a:p>
          <a:pPr rtl="0"/>
          <a:r>
            <a:rPr lang="en-US">
              <a:latin typeface="Calibri Light" panose="020F0302020204030204"/>
            </a:rPr>
            <a:t>Design and Informatics</a:t>
          </a:r>
          <a:endParaRPr lang="en-US"/>
        </a:p>
      </dgm:t>
    </dgm:pt>
    <dgm:pt modelId="{CFD838C0-40E3-4E1F-8F0F-2B1693FAC00D}" type="parTrans" cxnId="{32BCB51B-ED08-4324-B5D5-ABDAD3EE42BA}">
      <dgm:prSet/>
      <dgm:spPr/>
      <dgm:t>
        <a:bodyPr/>
        <a:lstStyle/>
        <a:p>
          <a:endParaRPr lang="en-US"/>
        </a:p>
      </dgm:t>
    </dgm:pt>
    <dgm:pt modelId="{5E3D1E2A-3E0B-4BF0-AE75-6E5F2F57AFF4}" type="sibTrans" cxnId="{32BCB51B-ED08-4324-B5D5-ABDAD3EE42BA}">
      <dgm:prSet/>
      <dgm:spPr/>
      <dgm:t>
        <a:bodyPr/>
        <a:lstStyle/>
        <a:p>
          <a:endParaRPr lang="en-US"/>
        </a:p>
      </dgm:t>
    </dgm:pt>
    <dgm:pt modelId="{147005CE-1FB4-491E-A212-E42267DC997E}">
      <dgm:prSet phldrT="[Text]" phldr="0"/>
      <dgm:spPr/>
      <dgm:t>
        <a:bodyPr/>
        <a:lstStyle/>
        <a:p>
          <a:pPr rtl="0"/>
          <a:r>
            <a:rPr lang="en-US">
              <a:latin typeface="Calibri Light" panose="020F0302020204030204"/>
            </a:rPr>
            <a:t>Euan Dempster</a:t>
          </a:r>
          <a:endParaRPr lang="en-US"/>
        </a:p>
      </dgm:t>
    </dgm:pt>
    <dgm:pt modelId="{C054DF24-C8C2-466E-B63A-089D3937BE83}" type="parTrans" cxnId="{538E0FFE-94E3-4A4C-AA1F-5B0F593D09AE}">
      <dgm:prSet/>
      <dgm:spPr/>
      <dgm:t>
        <a:bodyPr/>
        <a:lstStyle/>
        <a:p>
          <a:endParaRPr lang="en-US"/>
        </a:p>
      </dgm:t>
    </dgm:pt>
    <dgm:pt modelId="{77DF7511-114E-4D24-885E-55AACA831676}" type="sibTrans" cxnId="{538E0FFE-94E3-4A4C-AA1F-5B0F593D09AE}">
      <dgm:prSet/>
      <dgm:spPr/>
      <dgm:t>
        <a:bodyPr/>
        <a:lstStyle/>
        <a:p>
          <a:endParaRPr lang="en-US"/>
        </a:p>
      </dgm:t>
    </dgm:pt>
    <dgm:pt modelId="{AE86EA7A-2F77-4F80-B044-8E8CA06AED2C}">
      <dgm:prSet phldrT="[Text]" phldr="0"/>
      <dgm:spPr/>
      <dgm:t>
        <a:bodyPr/>
        <a:lstStyle/>
        <a:p>
          <a:pPr rtl="0"/>
          <a:r>
            <a:rPr lang="en-US">
              <a:latin typeface="Calibri Light" panose="020F0302020204030204"/>
            </a:rPr>
            <a:t>Student Success Officer</a:t>
          </a:r>
          <a:endParaRPr lang="en-US"/>
        </a:p>
      </dgm:t>
    </dgm:pt>
    <dgm:pt modelId="{09FC4788-259B-429C-9C48-83F6AC08E388}" type="parTrans" cxnId="{6BFD028F-AC8E-48CA-8C99-C79B33E6370F}">
      <dgm:prSet/>
      <dgm:spPr/>
      <dgm:t>
        <a:bodyPr/>
        <a:lstStyle/>
        <a:p>
          <a:endParaRPr lang="en-US"/>
        </a:p>
      </dgm:t>
    </dgm:pt>
    <dgm:pt modelId="{8759DFBB-C1F4-4D28-AFD9-ECEFE8DF8F83}" type="sibTrans" cxnId="{6BFD028F-AC8E-48CA-8C99-C79B33E6370F}">
      <dgm:prSet/>
      <dgm:spPr/>
      <dgm:t>
        <a:bodyPr/>
        <a:lstStyle/>
        <a:p>
          <a:endParaRPr lang="en-US"/>
        </a:p>
      </dgm:t>
    </dgm:pt>
    <dgm:pt modelId="{526E9F8D-6554-42F5-B4EE-1A1413B3B2D1}">
      <dgm:prSet phldrT="[Text]" phldr="0"/>
      <dgm:spPr/>
      <dgm:t>
        <a:bodyPr/>
        <a:lstStyle/>
        <a:p>
          <a:pPr rtl="0"/>
          <a:r>
            <a:rPr lang="en-US">
              <a:latin typeface="Calibri Light" panose="020F0302020204030204"/>
            </a:rPr>
            <a:t>Lee Hutchison</a:t>
          </a:r>
          <a:endParaRPr lang="en-US"/>
        </a:p>
      </dgm:t>
    </dgm:pt>
    <dgm:pt modelId="{15051A7A-8C4E-431A-B6B8-B8AFB002DC71}" type="parTrans" cxnId="{1F6243BD-084C-4225-B013-934D2F898557}">
      <dgm:prSet/>
      <dgm:spPr/>
      <dgm:t>
        <a:bodyPr/>
        <a:lstStyle/>
        <a:p>
          <a:endParaRPr lang="en-US"/>
        </a:p>
      </dgm:t>
    </dgm:pt>
    <dgm:pt modelId="{F21D1357-133E-4C32-9A80-733B260C63A6}" type="sibTrans" cxnId="{1F6243BD-084C-4225-B013-934D2F898557}">
      <dgm:prSet/>
      <dgm:spPr/>
      <dgm:t>
        <a:bodyPr/>
        <a:lstStyle/>
        <a:p>
          <a:endParaRPr lang="en-US"/>
        </a:p>
      </dgm:t>
    </dgm:pt>
    <dgm:pt modelId="{9137A326-AD0A-4629-B28B-17EDCD855C46}">
      <dgm:prSet phldr="0"/>
      <dgm:spPr/>
      <dgm:t>
        <a:bodyPr/>
        <a:lstStyle/>
        <a:p>
          <a:pPr rtl="0"/>
          <a:r>
            <a:rPr lang="en-US">
              <a:latin typeface="Calibri Light" panose="020F0302020204030204"/>
            </a:rPr>
            <a:t>School Academic Advisor</a:t>
          </a:r>
        </a:p>
      </dgm:t>
    </dgm:pt>
    <dgm:pt modelId="{1FD4B3C9-9609-40F1-84E8-170D2AC5A93F}" type="parTrans" cxnId="{BE89D90E-80AA-460E-9554-038DDD1B5169}">
      <dgm:prSet/>
      <dgm:spPr/>
    </dgm:pt>
    <dgm:pt modelId="{8AB8AA75-6CB6-4FB2-8855-8399A860796A}" type="sibTrans" cxnId="{BE89D90E-80AA-460E-9554-038DDD1B5169}">
      <dgm:prSet/>
      <dgm:spPr/>
    </dgm:pt>
    <dgm:pt modelId="{3596D1AD-E52B-4197-8C6B-6270EF309E9E}" type="pres">
      <dgm:prSet presAssocID="{041FD397-28F7-4F5D-9418-698DD9E41378}" presName="Name0" presStyleCnt="0">
        <dgm:presLayoutVars>
          <dgm:dir/>
          <dgm:animLvl val="lvl"/>
          <dgm:resizeHandles val="exact"/>
        </dgm:presLayoutVars>
      </dgm:prSet>
      <dgm:spPr/>
    </dgm:pt>
    <dgm:pt modelId="{AA10E996-9209-4CBB-A689-3A94D36FDD7D}" type="pres">
      <dgm:prSet presAssocID="{782457AF-DACA-4811-B35E-EE0B151BE17D}" presName="boxAndChildren" presStyleCnt="0"/>
      <dgm:spPr/>
    </dgm:pt>
    <dgm:pt modelId="{8EB38A2E-DE4B-405F-8FF9-65C65D28D118}" type="pres">
      <dgm:prSet presAssocID="{782457AF-DACA-4811-B35E-EE0B151BE17D}" presName="parentTextBox" presStyleLbl="node1" presStyleIdx="0" presStyleCnt="1"/>
      <dgm:spPr/>
    </dgm:pt>
    <dgm:pt modelId="{A9C69C73-D429-41C0-850E-6C6C45EB5014}" type="pres">
      <dgm:prSet presAssocID="{782457AF-DACA-4811-B35E-EE0B151BE17D}" presName="entireBox" presStyleLbl="node1" presStyleIdx="0" presStyleCnt="1"/>
      <dgm:spPr/>
    </dgm:pt>
    <dgm:pt modelId="{8E2B3C96-4913-4AE0-BA97-9B07E6BA905C}" type="pres">
      <dgm:prSet presAssocID="{782457AF-DACA-4811-B35E-EE0B151BE17D}" presName="descendantBox" presStyleCnt="0"/>
      <dgm:spPr/>
    </dgm:pt>
    <dgm:pt modelId="{1BA6835C-BAAE-4517-B5C4-C3638CAA449D}" type="pres">
      <dgm:prSet presAssocID="{9137A326-AD0A-4629-B28B-17EDCD855C46}" presName="childTextBox" presStyleLbl="fgAccFollowNode1" presStyleIdx="0" presStyleCnt="2">
        <dgm:presLayoutVars>
          <dgm:bulletEnabled val="1"/>
        </dgm:presLayoutVars>
      </dgm:prSet>
      <dgm:spPr/>
    </dgm:pt>
    <dgm:pt modelId="{9EE384DF-2F69-4E96-808C-592D3EF3417A}" type="pres">
      <dgm:prSet presAssocID="{AE86EA7A-2F77-4F80-B044-8E8CA06AED2C}" presName="childTextBox" presStyleLbl="fgAccFollowNode1" presStyleIdx="1" presStyleCnt="2">
        <dgm:presLayoutVars>
          <dgm:bulletEnabled val="1"/>
        </dgm:presLayoutVars>
      </dgm:prSet>
      <dgm:spPr/>
    </dgm:pt>
  </dgm:ptLst>
  <dgm:cxnLst>
    <dgm:cxn modelId="{BE89D90E-80AA-460E-9554-038DDD1B5169}" srcId="{782457AF-DACA-4811-B35E-EE0B151BE17D}" destId="{9137A326-AD0A-4629-B28B-17EDCD855C46}" srcOrd="0" destOrd="0" parTransId="{1FD4B3C9-9609-40F1-84E8-170D2AC5A93F}" sibTransId="{8AB8AA75-6CB6-4FB2-8855-8399A860796A}"/>
    <dgm:cxn modelId="{D4DA1B11-85D2-40EA-B209-1E0D00F70D42}" type="presOf" srcId="{041FD397-28F7-4F5D-9418-698DD9E41378}" destId="{3596D1AD-E52B-4197-8C6B-6270EF309E9E}" srcOrd="0" destOrd="0" presId="urn:microsoft.com/office/officeart/2005/8/layout/process4"/>
    <dgm:cxn modelId="{32BCB51B-ED08-4324-B5D5-ABDAD3EE42BA}" srcId="{041FD397-28F7-4F5D-9418-698DD9E41378}" destId="{782457AF-DACA-4811-B35E-EE0B151BE17D}" srcOrd="0" destOrd="0" parTransId="{CFD838C0-40E3-4E1F-8F0F-2B1693FAC00D}" sibTransId="{5E3D1E2A-3E0B-4BF0-AE75-6E5F2F57AFF4}"/>
    <dgm:cxn modelId="{5F9F138E-3137-45EA-B20C-1129E7819E8A}" type="presOf" srcId="{147005CE-1FB4-491E-A212-E42267DC997E}" destId="{1BA6835C-BAAE-4517-B5C4-C3638CAA449D}" srcOrd="0" destOrd="1" presId="urn:microsoft.com/office/officeart/2005/8/layout/process4"/>
    <dgm:cxn modelId="{6BFD028F-AC8E-48CA-8C99-C79B33E6370F}" srcId="{782457AF-DACA-4811-B35E-EE0B151BE17D}" destId="{AE86EA7A-2F77-4F80-B044-8E8CA06AED2C}" srcOrd="1" destOrd="0" parTransId="{09FC4788-259B-429C-9C48-83F6AC08E388}" sibTransId="{8759DFBB-C1F4-4D28-AFD9-ECEFE8DF8F83}"/>
    <dgm:cxn modelId="{B9F45B9B-9DE5-45D7-8C23-C29C4312B0D9}" type="presOf" srcId="{782457AF-DACA-4811-B35E-EE0B151BE17D}" destId="{A9C69C73-D429-41C0-850E-6C6C45EB5014}" srcOrd="1" destOrd="0" presId="urn:microsoft.com/office/officeart/2005/8/layout/process4"/>
    <dgm:cxn modelId="{1F6243BD-084C-4225-B013-934D2F898557}" srcId="{AE86EA7A-2F77-4F80-B044-8E8CA06AED2C}" destId="{526E9F8D-6554-42F5-B4EE-1A1413B3B2D1}" srcOrd="0" destOrd="0" parTransId="{15051A7A-8C4E-431A-B6B8-B8AFB002DC71}" sibTransId="{F21D1357-133E-4C32-9A80-733B260C63A6}"/>
    <dgm:cxn modelId="{74A19EBF-2FB6-49F8-9E41-38D72840E320}" type="presOf" srcId="{782457AF-DACA-4811-B35E-EE0B151BE17D}" destId="{8EB38A2E-DE4B-405F-8FF9-65C65D28D118}" srcOrd="0" destOrd="0" presId="urn:microsoft.com/office/officeart/2005/8/layout/process4"/>
    <dgm:cxn modelId="{52370EC2-AC85-41A0-AAC3-7969EE58FB53}" type="presOf" srcId="{9137A326-AD0A-4629-B28B-17EDCD855C46}" destId="{1BA6835C-BAAE-4517-B5C4-C3638CAA449D}" srcOrd="0" destOrd="0" presId="urn:microsoft.com/office/officeart/2005/8/layout/process4"/>
    <dgm:cxn modelId="{0E41C7D1-5D9F-47B7-98FE-5A116E7AE717}" type="presOf" srcId="{AE86EA7A-2F77-4F80-B044-8E8CA06AED2C}" destId="{9EE384DF-2F69-4E96-808C-592D3EF3417A}" srcOrd="0" destOrd="0" presId="urn:microsoft.com/office/officeart/2005/8/layout/process4"/>
    <dgm:cxn modelId="{DD5453D5-36A5-412B-907F-0D4C605FAE4F}" type="presOf" srcId="{526E9F8D-6554-42F5-B4EE-1A1413B3B2D1}" destId="{9EE384DF-2F69-4E96-808C-592D3EF3417A}" srcOrd="0" destOrd="1" presId="urn:microsoft.com/office/officeart/2005/8/layout/process4"/>
    <dgm:cxn modelId="{538E0FFE-94E3-4A4C-AA1F-5B0F593D09AE}" srcId="{9137A326-AD0A-4629-B28B-17EDCD855C46}" destId="{147005CE-1FB4-491E-A212-E42267DC997E}" srcOrd="0" destOrd="0" parTransId="{C054DF24-C8C2-466E-B63A-089D3937BE83}" sibTransId="{77DF7511-114E-4D24-885E-55AACA831676}"/>
    <dgm:cxn modelId="{5F1E25FE-48C0-4182-BCEB-6DB0F0147C98}" type="presParOf" srcId="{3596D1AD-E52B-4197-8C6B-6270EF309E9E}" destId="{AA10E996-9209-4CBB-A689-3A94D36FDD7D}" srcOrd="0" destOrd="0" presId="urn:microsoft.com/office/officeart/2005/8/layout/process4"/>
    <dgm:cxn modelId="{797705B2-E8D5-47F4-AA65-835BDF81CD7E}" type="presParOf" srcId="{AA10E996-9209-4CBB-A689-3A94D36FDD7D}" destId="{8EB38A2E-DE4B-405F-8FF9-65C65D28D118}" srcOrd="0" destOrd="0" presId="urn:microsoft.com/office/officeart/2005/8/layout/process4"/>
    <dgm:cxn modelId="{91E93456-6B99-477B-8075-6450EB271B46}" type="presParOf" srcId="{AA10E996-9209-4CBB-A689-3A94D36FDD7D}" destId="{A9C69C73-D429-41C0-850E-6C6C45EB5014}" srcOrd="1" destOrd="0" presId="urn:microsoft.com/office/officeart/2005/8/layout/process4"/>
    <dgm:cxn modelId="{F51B61F9-BE20-4B42-B0B7-BBFB91F71DBF}" type="presParOf" srcId="{AA10E996-9209-4CBB-A689-3A94D36FDD7D}" destId="{8E2B3C96-4913-4AE0-BA97-9B07E6BA905C}" srcOrd="2" destOrd="0" presId="urn:microsoft.com/office/officeart/2005/8/layout/process4"/>
    <dgm:cxn modelId="{89B2F82A-5189-4650-B21F-FB1CFAC79C06}" type="presParOf" srcId="{8E2B3C96-4913-4AE0-BA97-9B07E6BA905C}" destId="{1BA6835C-BAAE-4517-B5C4-C3638CAA449D}" srcOrd="0" destOrd="0" presId="urn:microsoft.com/office/officeart/2005/8/layout/process4"/>
    <dgm:cxn modelId="{245081C8-8EF8-4678-BCA4-7B66C51CFD6F}" type="presParOf" srcId="{8E2B3C96-4913-4AE0-BA97-9B07E6BA905C}" destId="{9EE384DF-2F69-4E96-808C-592D3EF3417A}" srcOrd="1" destOrd="0" presId="urn:microsoft.com/office/officeart/2005/8/layout/process4"/>
  </dgm:cxnLst>
  <dgm:bg/>
  <dgm:whole/>
  <dgm:extLst>
    <a:ext uri="http://schemas.microsoft.com/office/drawing/2008/diagram">
      <dsp:dataModelExt xmlns:dsp="http://schemas.microsoft.com/office/drawing/2008/diagram" relId="rId1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37927AD-F3D3-4E5E-B377-0B7E1E117BF2}"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en-US"/>
        </a:p>
      </dgm:t>
    </dgm:pt>
    <dgm:pt modelId="{A7FC0BE2-DF5C-4105-8C7B-8CF78D6CE95E}">
      <dgm:prSet phldrT="[Text]" phldr="0"/>
      <dgm:spPr/>
      <dgm:t>
        <a:bodyPr/>
        <a:lstStyle/>
        <a:p>
          <a:pPr rtl="0"/>
          <a:r>
            <a:rPr lang="en-US">
              <a:latin typeface="Calibri Light" panose="020F0302020204030204"/>
            </a:rPr>
            <a:t>Data is gathered from </a:t>
          </a:r>
          <a:r>
            <a:rPr lang="en-US" err="1">
              <a:latin typeface="Calibri Light" panose="020F0302020204030204"/>
            </a:rPr>
            <a:t>Jisc</a:t>
          </a:r>
          <a:r>
            <a:rPr lang="en-US">
              <a:latin typeface="Calibri Light" panose="020F0302020204030204"/>
            </a:rPr>
            <a:t> and MyLearning Space (VLE)</a:t>
          </a:r>
          <a:endParaRPr lang="en-US"/>
        </a:p>
      </dgm:t>
    </dgm:pt>
    <dgm:pt modelId="{02827883-5F41-4E64-B873-ED275D17C279}" type="parTrans" cxnId="{6E8C71BE-F89F-4352-B37F-C5CC4CEDFA80}">
      <dgm:prSet/>
      <dgm:spPr/>
      <dgm:t>
        <a:bodyPr/>
        <a:lstStyle/>
        <a:p>
          <a:endParaRPr lang="en-US"/>
        </a:p>
      </dgm:t>
    </dgm:pt>
    <dgm:pt modelId="{4A9D6323-6637-493B-9612-10A8A914662F}" type="sibTrans" cxnId="{6E8C71BE-F89F-4352-B37F-C5CC4CEDFA80}">
      <dgm:prSet/>
      <dgm:spPr/>
      <dgm:t>
        <a:bodyPr/>
        <a:lstStyle/>
        <a:p>
          <a:endParaRPr lang="en-US"/>
        </a:p>
      </dgm:t>
    </dgm:pt>
    <dgm:pt modelId="{AAA1EC6B-B3DF-4E94-A9F7-12ADD82D5AC7}">
      <dgm:prSet phldrT="[Text]" phldr="0"/>
      <dgm:spPr/>
      <dgm:t>
        <a:bodyPr/>
        <a:lstStyle/>
        <a:p>
          <a:pPr rtl="0"/>
          <a:r>
            <a:rPr lang="en-US">
              <a:latin typeface="Calibri Light" panose="020F0302020204030204"/>
            </a:rPr>
            <a:t>Contact Module Tutors and SAA</a:t>
          </a:r>
          <a:endParaRPr lang="en-US"/>
        </a:p>
      </dgm:t>
    </dgm:pt>
    <dgm:pt modelId="{66D9CBF4-2A2D-4A8D-B263-F56052B2EB84}" type="parTrans" cxnId="{1CE12E75-A176-439E-AC8B-B651751E8654}">
      <dgm:prSet/>
      <dgm:spPr/>
      <dgm:t>
        <a:bodyPr/>
        <a:lstStyle/>
        <a:p>
          <a:endParaRPr lang="en-US"/>
        </a:p>
      </dgm:t>
    </dgm:pt>
    <dgm:pt modelId="{A48B4EA6-BE50-44C1-A879-1563A6CDE4E4}" type="sibTrans" cxnId="{1CE12E75-A176-439E-AC8B-B651751E8654}">
      <dgm:prSet/>
      <dgm:spPr/>
      <dgm:t>
        <a:bodyPr/>
        <a:lstStyle/>
        <a:p>
          <a:endParaRPr lang="en-US"/>
        </a:p>
      </dgm:t>
    </dgm:pt>
    <dgm:pt modelId="{E0985B62-FB4C-4BB0-9CA8-08AF52751C92}">
      <dgm:prSet phldrT="[Text]" phldr="0"/>
      <dgm:spPr/>
      <dgm:t>
        <a:bodyPr/>
        <a:lstStyle/>
        <a:p>
          <a:pPr rtl="0"/>
          <a:r>
            <a:rPr lang="en-US">
              <a:latin typeface="Calibri Light" panose="020F0302020204030204"/>
            </a:rPr>
            <a:t>Contact the student</a:t>
          </a:r>
          <a:endParaRPr lang="en-US"/>
        </a:p>
      </dgm:t>
    </dgm:pt>
    <dgm:pt modelId="{223D07CE-45D0-41B0-8203-EE9AFA46C4DF}" type="parTrans" cxnId="{F078C77D-A092-4ECA-8591-46D20DEBAF61}">
      <dgm:prSet/>
      <dgm:spPr/>
      <dgm:t>
        <a:bodyPr/>
        <a:lstStyle/>
        <a:p>
          <a:endParaRPr lang="en-US"/>
        </a:p>
      </dgm:t>
    </dgm:pt>
    <dgm:pt modelId="{5926299C-C2DE-4412-8FDD-37B846A358B5}" type="sibTrans" cxnId="{F078C77D-A092-4ECA-8591-46D20DEBAF61}">
      <dgm:prSet/>
      <dgm:spPr/>
      <dgm:t>
        <a:bodyPr/>
        <a:lstStyle/>
        <a:p>
          <a:endParaRPr lang="en-US"/>
        </a:p>
      </dgm:t>
    </dgm:pt>
    <dgm:pt modelId="{F1488DAA-441D-480D-B4C8-2A8CD862F4E9}">
      <dgm:prSet phldr="0"/>
      <dgm:spPr/>
      <dgm:t>
        <a:bodyPr/>
        <a:lstStyle/>
        <a:p>
          <a:pPr rtl="0"/>
          <a:r>
            <a:rPr lang="en-US">
              <a:latin typeface="Calibri Light" panose="020F0302020204030204"/>
            </a:rPr>
            <a:t>SSOs and SAAs are contacted</a:t>
          </a:r>
        </a:p>
      </dgm:t>
    </dgm:pt>
    <dgm:pt modelId="{7BB4A9D4-2328-40FC-B2A0-793BB3699D41}" type="parTrans" cxnId="{EDADA836-D0D3-45FE-A202-6821D8BB1DBA}">
      <dgm:prSet/>
      <dgm:spPr/>
      <dgm:t>
        <a:bodyPr/>
        <a:lstStyle/>
        <a:p>
          <a:endParaRPr lang="en-US"/>
        </a:p>
      </dgm:t>
    </dgm:pt>
    <dgm:pt modelId="{A6FFA95E-7719-43F6-9150-303B7CF379CD}" type="sibTrans" cxnId="{EDADA836-D0D3-45FE-A202-6821D8BB1DBA}">
      <dgm:prSet/>
      <dgm:spPr/>
    </dgm:pt>
    <dgm:pt modelId="{E3DDF60E-6591-4026-BCFD-6E7FF047E274}">
      <dgm:prSet phldr="0"/>
      <dgm:spPr/>
      <dgm:t>
        <a:bodyPr/>
        <a:lstStyle/>
        <a:p>
          <a:pPr rtl="0"/>
          <a:r>
            <a:rPr lang="en-US">
              <a:latin typeface="Calibri Light" panose="020F0302020204030204"/>
            </a:rPr>
            <a:t>Student is emailed</a:t>
          </a:r>
        </a:p>
      </dgm:t>
    </dgm:pt>
    <dgm:pt modelId="{B2B05837-FF50-45E2-AE5B-56E8DCFAD367}" type="parTrans" cxnId="{8A3687D9-30F7-4D76-97B0-A5545B44B7B7}">
      <dgm:prSet/>
      <dgm:spPr/>
      <dgm:t>
        <a:bodyPr/>
        <a:lstStyle/>
        <a:p>
          <a:endParaRPr lang="en-US"/>
        </a:p>
      </dgm:t>
    </dgm:pt>
    <dgm:pt modelId="{DFB63A4C-583E-4B15-BB56-E5F381A1EA55}" type="sibTrans" cxnId="{8A3687D9-30F7-4D76-97B0-A5545B44B7B7}">
      <dgm:prSet/>
      <dgm:spPr/>
    </dgm:pt>
    <dgm:pt modelId="{DE8A3D47-0AA8-4919-853E-54CB868DE4D7}">
      <dgm:prSet phldr="0"/>
      <dgm:spPr/>
      <dgm:t>
        <a:bodyPr/>
        <a:lstStyle/>
        <a:p>
          <a:pPr rtl="0"/>
          <a:r>
            <a:rPr lang="en-US">
              <a:latin typeface="Calibri Light" panose="020F0302020204030204"/>
            </a:rPr>
            <a:t>Contact the student</a:t>
          </a:r>
        </a:p>
      </dgm:t>
    </dgm:pt>
    <dgm:pt modelId="{712F55DE-97F8-4AB4-ADA8-8D2A9E7848A3}" type="parTrans" cxnId="{B46B37B6-C69C-4D01-AA80-AFE428C88E0C}">
      <dgm:prSet/>
      <dgm:spPr/>
      <dgm:t>
        <a:bodyPr/>
        <a:lstStyle/>
        <a:p>
          <a:endParaRPr lang="en-US"/>
        </a:p>
      </dgm:t>
    </dgm:pt>
    <dgm:pt modelId="{EE292D2F-9284-474E-A8EC-F75DE0072BEA}" type="sibTrans" cxnId="{B46B37B6-C69C-4D01-AA80-AFE428C88E0C}">
      <dgm:prSet/>
      <dgm:spPr/>
    </dgm:pt>
    <dgm:pt modelId="{9C72A168-75DD-4941-BE3C-D2DA7F3E49B9}" type="pres">
      <dgm:prSet presAssocID="{B37927AD-F3D3-4E5E-B377-0B7E1E117BF2}" presName="diagram" presStyleCnt="0">
        <dgm:presLayoutVars>
          <dgm:chPref val="1"/>
          <dgm:dir/>
          <dgm:animOne val="branch"/>
          <dgm:animLvl val="lvl"/>
          <dgm:resizeHandles val="exact"/>
        </dgm:presLayoutVars>
      </dgm:prSet>
      <dgm:spPr/>
    </dgm:pt>
    <dgm:pt modelId="{E7B81301-6662-43CC-BE1E-E298DDBB4BFD}" type="pres">
      <dgm:prSet presAssocID="{A7FC0BE2-DF5C-4105-8C7B-8CF78D6CE95E}" presName="root1" presStyleCnt="0"/>
      <dgm:spPr/>
    </dgm:pt>
    <dgm:pt modelId="{C2EB5455-D49F-4B63-A3BF-71B38E25F105}" type="pres">
      <dgm:prSet presAssocID="{A7FC0BE2-DF5C-4105-8C7B-8CF78D6CE95E}" presName="LevelOneTextNode" presStyleLbl="node0" presStyleIdx="0" presStyleCnt="1">
        <dgm:presLayoutVars>
          <dgm:chPref val="3"/>
        </dgm:presLayoutVars>
      </dgm:prSet>
      <dgm:spPr/>
    </dgm:pt>
    <dgm:pt modelId="{59E00978-DF74-4FE8-A440-462093AF2EBD}" type="pres">
      <dgm:prSet presAssocID="{A7FC0BE2-DF5C-4105-8C7B-8CF78D6CE95E}" presName="level2hierChild" presStyleCnt="0"/>
      <dgm:spPr/>
    </dgm:pt>
    <dgm:pt modelId="{0E1A8848-2489-40D6-B832-4A62A9AB3EDF}" type="pres">
      <dgm:prSet presAssocID="{66D9CBF4-2A2D-4A8D-B263-F56052B2EB84}" presName="conn2-1" presStyleLbl="parChTrans1D2" presStyleIdx="0" presStyleCnt="2"/>
      <dgm:spPr/>
    </dgm:pt>
    <dgm:pt modelId="{062F8AA3-E774-46FA-A739-52D28E3B9502}" type="pres">
      <dgm:prSet presAssocID="{66D9CBF4-2A2D-4A8D-B263-F56052B2EB84}" presName="connTx" presStyleLbl="parChTrans1D2" presStyleIdx="0" presStyleCnt="2"/>
      <dgm:spPr/>
    </dgm:pt>
    <dgm:pt modelId="{45030A51-4987-4D5D-BC0E-07150FA10CCA}" type="pres">
      <dgm:prSet presAssocID="{AAA1EC6B-B3DF-4E94-A9F7-12ADD82D5AC7}" presName="root2" presStyleCnt="0"/>
      <dgm:spPr/>
    </dgm:pt>
    <dgm:pt modelId="{6F20D0C7-1419-4E0D-B2A9-BE2090345E4F}" type="pres">
      <dgm:prSet presAssocID="{AAA1EC6B-B3DF-4E94-A9F7-12ADD82D5AC7}" presName="LevelTwoTextNode" presStyleLbl="node2" presStyleIdx="0" presStyleCnt="2">
        <dgm:presLayoutVars>
          <dgm:chPref val="3"/>
        </dgm:presLayoutVars>
      </dgm:prSet>
      <dgm:spPr/>
    </dgm:pt>
    <dgm:pt modelId="{89DBEBE6-5022-48F1-BD1D-B909DF2D7814}" type="pres">
      <dgm:prSet presAssocID="{AAA1EC6B-B3DF-4E94-A9F7-12ADD82D5AC7}" presName="level3hierChild" presStyleCnt="0"/>
      <dgm:spPr/>
    </dgm:pt>
    <dgm:pt modelId="{01E0A3CD-8E32-4513-AD1E-2FBC2D221B0F}" type="pres">
      <dgm:prSet presAssocID="{223D07CE-45D0-41B0-8203-EE9AFA46C4DF}" presName="conn2-1" presStyleLbl="parChTrans1D3" presStyleIdx="0" presStyleCnt="2"/>
      <dgm:spPr/>
    </dgm:pt>
    <dgm:pt modelId="{D8ED3C3F-32F9-4C44-9E3F-F15106070CF6}" type="pres">
      <dgm:prSet presAssocID="{223D07CE-45D0-41B0-8203-EE9AFA46C4DF}" presName="connTx" presStyleLbl="parChTrans1D3" presStyleIdx="0" presStyleCnt="2"/>
      <dgm:spPr/>
    </dgm:pt>
    <dgm:pt modelId="{CB0C6E77-98CD-4B3E-BED0-896400C2D708}" type="pres">
      <dgm:prSet presAssocID="{E0985B62-FB4C-4BB0-9CA8-08AF52751C92}" presName="root2" presStyleCnt="0"/>
      <dgm:spPr/>
    </dgm:pt>
    <dgm:pt modelId="{3E1F2729-258F-4E02-ADE3-3DF28D0440FD}" type="pres">
      <dgm:prSet presAssocID="{E0985B62-FB4C-4BB0-9CA8-08AF52751C92}" presName="LevelTwoTextNode" presStyleLbl="node3" presStyleIdx="0" presStyleCnt="2">
        <dgm:presLayoutVars>
          <dgm:chPref val="3"/>
        </dgm:presLayoutVars>
      </dgm:prSet>
      <dgm:spPr/>
    </dgm:pt>
    <dgm:pt modelId="{106E74DB-24F8-44B8-A6C7-15228B522FA7}" type="pres">
      <dgm:prSet presAssocID="{E0985B62-FB4C-4BB0-9CA8-08AF52751C92}" presName="level3hierChild" presStyleCnt="0"/>
      <dgm:spPr/>
    </dgm:pt>
    <dgm:pt modelId="{2A1E83B6-FAF5-4411-B42A-95FB53F5D695}" type="pres">
      <dgm:prSet presAssocID="{7BB4A9D4-2328-40FC-B2A0-793BB3699D41}" presName="conn2-1" presStyleLbl="parChTrans1D2" presStyleIdx="1" presStyleCnt="2"/>
      <dgm:spPr/>
    </dgm:pt>
    <dgm:pt modelId="{D48DCFA9-0FF7-4ACF-BB77-4600C7D5E3E8}" type="pres">
      <dgm:prSet presAssocID="{7BB4A9D4-2328-40FC-B2A0-793BB3699D41}" presName="connTx" presStyleLbl="parChTrans1D2" presStyleIdx="1" presStyleCnt="2"/>
      <dgm:spPr/>
    </dgm:pt>
    <dgm:pt modelId="{55768811-D7ED-4B1B-A175-E633E3B292DD}" type="pres">
      <dgm:prSet presAssocID="{F1488DAA-441D-480D-B4C8-2A8CD862F4E9}" presName="root2" presStyleCnt="0"/>
      <dgm:spPr/>
    </dgm:pt>
    <dgm:pt modelId="{D89EB222-501F-4C84-81F3-D9C38F5F8CF0}" type="pres">
      <dgm:prSet presAssocID="{F1488DAA-441D-480D-B4C8-2A8CD862F4E9}" presName="LevelTwoTextNode" presStyleLbl="node2" presStyleIdx="1" presStyleCnt="2">
        <dgm:presLayoutVars>
          <dgm:chPref val="3"/>
        </dgm:presLayoutVars>
      </dgm:prSet>
      <dgm:spPr/>
    </dgm:pt>
    <dgm:pt modelId="{76730026-92EA-4205-A7D7-724FEC75DDBF}" type="pres">
      <dgm:prSet presAssocID="{F1488DAA-441D-480D-B4C8-2A8CD862F4E9}" presName="level3hierChild" presStyleCnt="0"/>
      <dgm:spPr/>
    </dgm:pt>
    <dgm:pt modelId="{3EBA18F7-62E7-4D64-8AA3-EEB01E6B3B8E}" type="pres">
      <dgm:prSet presAssocID="{B2B05837-FF50-45E2-AE5B-56E8DCFAD367}" presName="conn2-1" presStyleLbl="parChTrans1D3" presStyleIdx="1" presStyleCnt="2"/>
      <dgm:spPr/>
    </dgm:pt>
    <dgm:pt modelId="{D6F0D83E-31A7-425B-8000-F5BD3253A005}" type="pres">
      <dgm:prSet presAssocID="{B2B05837-FF50-45E2-AE5B-56E8DCFAD367}" presName="connTx" presStyleLbl="parChTrans1D3" presStyleIdx="1" presStyleCnt="2"/>
      <dgm:spPr/>
    </dgm:pt>
    <dgm:pt modelId="{C535D36D-1157-4CBF-BD5D-D5D5F553B69E}" type="pres">
      <dgm:prSet presAssocID="{E3DDF60E-6591-4026-BCFD-6E7FF047E274}" presName="root2" presStyleCnt="0"/>
      <dgm:spPr/>
    </dgm:pt>
    <dgm:pt modelId="{D369C40C-B25D-45D8-8641-19B646FAFC4C}" type="pres">
      <dgm:prSet presAssocID="{E3DDF60E-6591-4026-BCFD-6E7FF047E274}" presName="LevelTwoTextNode" presStyleLbl="node3" presStyleIdx="1" presStyleCnt="2">
        <dgm:presLayoutVars>
          <dgm:chPref val="3"/>
        </dgm:presLayoutVars>
      </dgm:prSet>
      <dgm:spPr/>
    </dgm:pt>
    <dgm:pt modelId="{D33543D3-2416-4662-B143-13E4A9F238F2}" type="pres">
      <dgm:prSet presAssocID="{E3DDF60E-6591-4026-BCFD-6E7FF047E274}" presName="level3hierChild" presStyleCnt="0"/>
      <dgm:spPr/>
    </dgm:pt>
    <dgm:pt modelId="{024E8BBF-D2AC-42EF-8D13-ABBD3FAA7307}" type="pres">
      <dgm:prSet presAssocID="{712F55DE-97F8-4AB4-ADA8-8D2A9E7848A3}" presName="conn2-1" presStyleLbl="parChTrans1D4" presStyleIdx="0" presStyleCnt="1"/>
      <dgm:spPr/>
    </dgm:pt>
    <dgm:pt modelId="{139C53E2-CB42-4A87-96E9-BD52E1288586}" type="pres">
      <dgm:prSet presAssocID="{712F55DE-97F8-4AB4-ADA8-8D2A9E7848A3}" presName="connTx" presStyleLbl="parChTrans1D4" presStyleIdx="0" presStyleCnt="1"/>
      <dgm:spPr/>
    </dgm:pt>
    <dgm:pt modelId="{E3943D1B-79CA-412A-9DF8-9367A62A7407}" type="pres">
      <dgm:prSet presAssocID="{DE8A3D47-0AA8-4919-853E-54CB868DE4D7}" presName="root2" presStyleCnt="0"/>
      <dgm:spPr/>
    </dgm:pt>
    <dgm:pt modelId="{7965C94E-E070-4EE7-8083-86533669832B}" type="pres">
      <dgm:prSet presAssocID="{DE8A3D47-0AA8-4919-853E-54CB868DE4D7}" presName="LevelTwoTextNode" presStyleLbl="node4" presStyleIdx="0" presStyleCnt="1">
        <dgm:presLayoutVars>
          <dgm:chPref val="3"/>
        </dgm:presLayoutVars>
      </dgm:prSet>
      <dgm:spPr/>
    </dgm:pt>
    <dgm:pt modelId="{FB966948-D6D7-40E6-9BB6-A730D8550ADE}" type="pres">
      <dgm:prSet presAssocID="{DE8A3D47-0AA8-4919-853E-54CB868DE4D7}" presName="level3hierChild" presStyleCnt="0"/>
      <dgm:spPr/>
    </dgm:pt>
  </dgm:ptLst>
  <dgm:cxnLst>
    <dgm:cxn modelId="{0525C008-A59E-4C3D-87E9-B7A33D699A42}" type="presOf" srcId="{66D9CBF4-2A2D-4A8D-B263-F56052B2EB84}" destId="{0E1A8848-2489-40D6-B832-4A62A9AB3EDF}" srcOrd="0" destOrd="0" presId="urn:microsoft.com/office/officeart/2005/8/layout/hierarchy2"/>
    <dgm:cxn modelId="{5827F81B-9E96-4173-8123-3897370FB345}" type="presOf" srcId="{66D9CBF4-2A2D-4A8D-B263-F56052B2EB84}" destId="{062F8AA3-E774-46FA-A739-52D28E3B9502}" srcOrd="1" destOrd="0" presId="urn:microsoft.com/office/officeart/2005/8/layout/hierarchy2"/>
    <dgm:cxn modelId="{EDADA836-D0D3-45FE-A202-6821D8BB1DBA}" srcId="{A7FC0BE2-DF5C-4105-8C7B-8CF78D6CE95E}" destId="{F1488DAA-441D-480D-B4C8-2A8CD862F4E9}" srcOrd="1" destOrd="0" parTransId="{7BB4A9D4-2328-40FC-B2A0-793BB3699D41}" sibTransId="{A6FFA95E-7719-43F6-9150-303B7CF379CD}"/>
    <dgm:cxn modelId="{AC15D55D-211B-4A2A-8CCB-3806150A8415}" type="presOf" srcId="{E3DDF60E-6591-4026-BCFD-6E7FF047E274}" destId="{D369C40C-B25D-45D8-8641-19B646FAFC4C}" srcOrd="0" destOrd="0" presId="urn:microsoft.com/office/officeart/2005/8/layout/hierarchy2"/>
    <dgm:cxn modelId="{381C706A-073C-4CFC-91E6-78ACC249F7DE}" type="presOf" srcId="{7BB4A9D4-2328-40FC-B2A0-793BB3699D41}" destId="{2A1E83B6-FAF5-4411-B42A-95FB53F5D695}" srcOrd="0" destOrd="0" presId="urn:microsoft.com/office/officeart/2005/8/layout/hierarchy2"/>
    <dgm:cxn modelId="{4575F24B-89C8-4AA8-A5C9-52F27ED20CE8}" type="presOf" srcId="{712F55DE-97F8-4AB4-ADA8-8D2A9E7848A3}" destId="{024E8BBF-D2AC-42EF-8D13-ABBD3FAA7307}" srcOrd="0" destOrd="0" presId="urn:microsoft.com/office/officeart/2005/8/layout/hierarchy2"/>
    <dgm:cxn modelId="{4207F44B-DBDC-4DB1-B258-B781CCDB9AC4}" type="presOf" srcId="{223D07CE-45D0-41B0-8203-EE9AFA46C4DF}" destId="{01E0A3CD-8E32-4513-AD1E-2FBC2D221B0F}" srcOrd="0" destOrd="0" presId="urn:microsoft.com/office/officeart/2005/8/layout/hierarchy2"/>
    <dgm:cxn modelId="{41DED86E-1BA3-4320-A302-18C61DF97665}" type="presOf" srcId="{B2B05837-FF50-45E2-AE5B-56E8DCFAD367}" destId="{D6F0D83E-31A7-425B-8000-F5BD3253A005}" srcOrd="1" destOrd="0" presId="urn:microsoft.com/office/officeart/2005/8/layout/hierarchy2"/>
    <dgm:cxn modelId="{4AF20A55-2E99-4178-A517-7EE340FB4DAB}" type="presOf" srcId="{DE8A3D47-0AA8-4919-853E-54CB868DE4D7}" destId="{7965C94E-E070-4EE7-8083-86533669832B}" srcOrd="0" destOrd="0" presId="urn:microsoft.com/office/officeart/2005/8/layout/hierarchy2"/>
    <dgm:cxn modelId="{1CE12E75-A176-439E-AC8B-B651751E8654}" srcId="{A7FC0BE2-DF5C-4105-8C7B-8CF78D6CE95E}" destId="{AAA1EC6B-B3DF-4E94-A9F7-12ADD82D5AC7}" srcOrd="0" destOrd="0" parTransId="{66D9CBF4-2A2D-4A8D-B263-F56052B2EB84}" sibTransId="{A48B4EA6-BE50-44C1-A879-1563A6CDE4E4}"/>
    <dgm:cxn modelId="{F078C77D-A092-4ECA-8591-46D20DEBAF61}" srcId="{AAA1EC6B-B3DF-4E94-A9F7-12ADD82D5AC7}" destId="{E0985B62-FB4C-4BB0-9CA8-08AF52751C92}" srcOrd="0" destOrd="0" parTransId="{223D07CE-45D0-41B0-8203-EE9AFA46C4DF}" sibTransId="{5926299C-C2DE-4412-8FDD-37B846A358B5}"/>
    <dgm:cxn modelId="{B46B37B6-C69C-4D01-AA80-AFE428C88E0C}" srcId="{E3DDF60E-6591-4026-BCFD-6E7FF047E274}" destId="{DE8A3D47-0AA8-4919-853E-54CB868DE4D7}" srcOrd="0" destOrd="0" parTransId="{712F55DE-97F8-4AB4-ADA8-8D2A9E7848A3}" sibTransId="{EE292D2F-9284-474E-A8EC-F75DE0072BEA}"/>
    <dgm:cxn modelId="{6E475BBB-A516-4BE2-AD15-A9388B28AFEF}" type="presOf" srcId="{AAA1EC6B-B3DF-4E94-A9F7-12ADD82D5AC7}" destId="{6F20D0C7-1419-4E0D-B2A9-BE2090345E4F}" srcOrd="0" destOrd="0" presId="urn:microsoft.com/office/officeart/2005/8/layout/hierarchy2"/>
    <dgm:cxn modelId="{6E8C71BE-F89F-4352-B37F-C5CC4CEDFA80}" srcId="{B37927AD-F3D3-4E5E-B377-0B7E1E117BF2}" destId="{A7FC0BE2-DF5C-4105-8C7B-8CF78D6CE95E}" srcOrd="0" destOrd="0" parTransId="{02827883-5F41-4E64-B873-ED275D17C279}" sibTransId="{4A9D6323-6637-493B-9612-10A8A914662F}"/>
    <dgm:cxn modelId="{BFDE6BC0-2452-4FDD-8EA6-E238648DE0BC}" type="presOf" srcId="{A7FC0BE2-DF5C-4105-8C7B-8CF78D6CE95E}" destId="{C2EB5455-D49F-4B63-A3BF-71B38E25F105}" srcOrd="0" destOrd="0" presId="urn:microsoft.com/office/officeart/2005/8/layout/hierarchy2"/>
    <dgm:cxn modelId="{C433E8CB-F46D-4171-BA30-539461791402}" type="presOf" srcId="{223D07CE-45D0-41B0-8203-EE9AFA46C4DF}" destId="{D8ED3C3F-32F9-4C44-9E3F-F15106070CF6}" srcOrd="1" destOrd="0" presId="urn:microsoft.com/office/officeart/2005/8/layout/hierarchy2"/>
    <dgm:cxn modelId="{9DF193D4-EA1A-4609-908C-24778FABDF4B}" type="presOf" srcId="{F1488DAA-441D-480D-B4C8-2A8CD862F4E9}" destId="{D89EB222-501F-4C84-81F3-D9C38F5F8CF0}" srcOrd="0" destOrd="0" presId="urn:microsoft.com/office/officeart/2005/8/layout/hierarchy2"/>
    <dgm:cxn modelId="{8A3687D9-30F7-4D76-97B0-A5545B44B7B7}" srcId="{F1488DAA-441D-480D-B4C8-2A8CD862F4E9}" destId="{E3DDF60E-6591-4026-BCFD-6E7FF047E274}" srcOrd="0" destOrd="0" parTransId="{B2B05837-FF50-45E2-AE5B-56E8DCFAD367}" sibTransId="{DFB63A4C-583E-4B15-BB56-E5F381A1EA55}"/>
    <dgm:cxn modelId="{8BBAD4E2-B1D4-4EB0-B0D7-D8A2C78679E8}" type="presOf" srcId="{E0985B62-FB4C-4BB0-9CA8-08AF52751C92}" destId="{3E1F2729-258F-4E02-ADE3-3DF28D0440FD}" srcOrd="0" destOrd="0" presId="urn:microsoft.com/office/officeart/2005/8/layout/hierarchy2"/>
    <dgm:cxn modelId="{D9783CE9-A4FF-4B51-850C-FDC7B62282F8}" type="presOf" srcId="{7BB4A9D4-2328-40FC-B2A0-793BB3699D41}" destId="{D48DCFA9-0FF7-4ACF-BB77-4600C7D5E3E8}" srcOrd="1" destOrd="0" presId="urn:microsoft.com/office/officeart/2005/8/layout/hierarchy2"/>
    <dgm:cxn modelId="{2D1177EC-32BC-4C76-B265-BC2B811B4AD8}" type="presOf" srcId="{B37927AD-F3D3-4E5E-B377-0B7E1E117BF2}" destId="{9C72A168-75DD-4941-BE3C-D2DA7F3E49B9}" srcOrd="0" destOrd="0" presId="urn:microsoft.com/office/officeart/2005/8/layout/hierarchy2"/>
    <dgm:cxn modelId="{E8BF87F4-20EB-4F84-A1F3-4803DCF7A8C3}" type="presOf" srcId="{712F55DE-97F8-4AB4-ADA8-8D2A9E7848A3}" destId="{139C53E2-CB42-4A87-96E9-BD52E1288586}" srcOrd="1" destOrd="0" presId="urn:microsoft.com/office/officeart/2005/8/layout/hierarchy2"/>
    <dgm:cxn modelId="{57EA9AFA-BC8B-46D4-9884-979B41BBABD7}" type="presOf" srcId="{B2B05837-FF50-45E2-AE5B-56E8DCFAD367}" destId="{3EBA18F7-62E7-4D64-8AA3-EEB01E6B3B8E}" srcOrd="0" destOrd="0" presId="urn:microsoft.com/office/officeart/2005/8/layout/hierarchy2"/>
    <dgm:cxn modelId="{4CABE04B-520E-4D83-A034-FE73EBA44460}" type="presParOf" srcId="{9C72A168-75DD-4941-BE3C-D2DA7F3E49B9}" destId="{E7B81301-6662-43CC-BE1E-E298DDBB4BFD}" srcOrd="0" destOrd="0" presId="urn:microsoft.com/office/officeart/2005/8/layout/hierarchy2"/>
    <dgm:cxn modelId="{6E71F726-29E9-44AD-8183-FD976E2ABBF5}" type="presParOf" srcId="{E7B81301-6662-43CC-BE1E-E298DDBB4BFD}" destId="{C2EB5455-D49F-4B63-A3BF-71B38E25F105}" srcOrd="0" destOrd="0" presId="urn:microsoft.com/office/officeart/2005/8/layout/hierarchy2"/>
    <dgm:cxn modelId="{5F473AF1-067E-452A-A366-AA02C3B6D244}" type="presParOf" srcId="{E7B81301-6662-43CC-BE1E-E298DDBB4BFD}" destId="{59E00978-DF74-4FE8-A440-462093AF2EBD}" srcOrd="1" destOrd="0" presId="urn:microsoft.com/office/officeart/2005/8/layout/hierarchy2"/>
    <dgm:cxn modelId="{DF536AEE-2D86-43E1-8812-73A0A2D7D208}" type="presParOf" srcId="{59E00978-DF74-4FE8-A440-462093AF2EBD}" destId="{0E1A8848-2489-40D6-B832-4A62A9AB3EDF}" srcOrd="0" destOrd="0" presId="urn:microsoft.com/office/officeart/2005/8/layout/hierarchy2"/>
    <dgm:cxn modelId="{D85E9545-5BE3-4C89-958F-C67C9567AEAA}" type="presParOf" srcId="{0E1A8848-2489-40D6-B832-4A62A9AB3EDF}" destId="{062F8AA3-E774-46FA-A739-52D28E3B9502}" srcOrd="0" destOrd="0" presId="urn:microsoft.com/office/officeart/2005/8/layout/hierarchy2"/>
    <dgm:cxn modelId="{BFDE7928-55FA-4049-B8F7-5F2F33BC7C4E}" type="presParOf" srcId="{59E00978-DF74-4FE8-A440-462093AF2EBD}" destId="{45030A51-4987-4D5D-BC0E-07150FA10CCA}" srcOrd="1" destOrd="0" presId="urn:microsoft.com/office/officeart/2005/8/layout/hierarchy2"/>
    <dgm:cxn modelId="{65D0C7B6-AFF6-491A-A8E5-ED81D32B5D5F}" type="presParOf" srcId="{45030A51-4987-4D5D-BC0E-07150FA10CCA}" destId="{6F20D0C7-1419-4E0D-B2A9-BE2090345E4F}" srcOrd="0" destOrd="0" presId="urn:microsoft.com/office/officeart/2005/8/layout/hierarchy2"/>
    <dgm:cxn modelId="{CDE522C5-C609-4E8B-819E-CBA4FC06D3DC}" type="presParOf" srcId="{45030A51-4987-4D5D-BC0E-07150FA10CCA}" destId="{89DBEBE6-5022-48F1-BD1D-B909DF2D7814}" srcOrd="1" destOrd="0" presId="urn:microsoft.com/office/officeart/2005/8/layout/hierarchy2"/>
    <dgm:cxn modelId="{89D22243-F131-48A4-9591-5381749B8716}" type="presParOf" srcId="{89DBEBE6-5022-48F1-BD1D-B909DF2D7814}" destId="{01E0A3CD-8E32-4513-AD1E-2FBC2D221B0F}" srcOrd="0" destOrd="0" presId="urn:microsoft.com/office/officeart/2005/8/layout/hierarchy2"/>
    <dgm:cxn modelId="{96BB1FE8-8142-4F4E-B93F-EDFC03BAD3F1}" type="presParOf" srcId="{01E0A3CD-8E32-4513-AD1E-2FBC2D221B0F}" destId="{D8ED3C3F-32F9-4C44-9E3F-F15106070CF6}" srcOrd="0" destOrd="0" presId="urn:microsoft.com/office/officeart/2005/8/layout/hierarchy2"/>
    <dgm:cxn modelId="{0ACFA983-4A9B-4B2C-915D-415F13973E0E}" type="presParOf" srcId="{89DBEBE6-5022-48F1-BD1D-B909DF2D7814}" destId="{CB0C6E77-98CD-4B3E-BED0-896400C2D708}" srcOrd="1" destOrd="0" presId="urn:microsoft.com/office/officeart/2005/8/layout/hierarchy2"/>
    <dgm:cxn modelId="{6DE14A09-E6A2-4C43-91A5-9203C7C5C72F}" type="presParOf" srcId="{CB0C6E77-98CD-4B3E-BED0-896400C2D708}" destId="{3E1F2729-258F-4E02-ADE3-3DF28D0440FD}" srcOrd="0" destOrd="0" presId="urn:microsoft.com/office/officeart/2005/8/layout/hierarchy2"/>
    <dgm:cxn modelId="{4EBDBF40-84D6-4698-AF28-DE1B97CFAEBF}" type="presParOf" srcId="{CB0C6E77-98CD-4B3E-BED0-896400C2D708}" destId="{106E74DB-24F8-44B8-A6C7-15228B522FA7}" srcOrd="1" destOrd="0" presId="urn:microsoft.com/office/officeart/2005/8/layout/hierarchy2"/>
    <dgm:cxn modelId="{D05992C8-F86E-4DCF-9894-E7D2B121985F}" type="presParOf" srcId="{59E00978-DF74-4FE8-A440-462093AF2EBD}" destId="{2A1E83B6-FAF5-4411-B42A-95FB53F5D695}" srcOrd="2" destOrd="0" presId="urn:microsoft.com/office/officeart/2005/8/layout/hierarchy2"/>
    <dgm:cxn modelId="{B30A0462-4C90-4E55-B202-62AD33413DE5}" type="presParOf" srcId="{2A1E83B6-FAF5-4411-B42A-95FB53F5D695}" destId="{D48DCFA9-0FF7-4ACF-BB77-4600C7D5E3E8}" srcOrd="0" destOrd="0" presId="urn:microsoft.com/office/officeart/2005/8/layout/hierarchy2"/>
    <dgm:cxn modelId="{0B20A639-AA40-4F15-A386-3E46F172E43B}" type="presParOf" srcId="{59E00978-DF74-4FE8-A440-462093AF2EBD}" destId="{55768811-D7ED-4B1B-A175-E633E3B292DD}" srcOrd="3" destOrd="0" presId="urn:microsoft.com/office/officeart/2005/8/layout/hierarchy2"/>
    <dgm:cxn modelId="{FD4BB989-8D53-4BD2-9F8B-401B2CF22ABA}" type="presParOf" srcId="{55768811-D7ED-4B1B-A175-E633E3B292DD}" destId="{D89EB222-501F-4C84-81F3-D9C38F5F8CF0}" srcOrd="0" destOrd="0" presId="urn:microsoft.com/office/officeart/2005/8/layout/hierarchy2"/>
    <dgm:cxn modelId="{9E3C9DFD-3F0F-44F4-A2C6-50A452C2B648}" type="presParOf" srcId="{55768811-D7ED-4B1B-A175-E633E3B292DD}" destId="{76730026-92EA-4205-A7D7-724FEC75DDBF}" srcOrd="1" destOrd="0" presId="urn:microsoft.com/office/officeart/2005/8/layout/hierarchy2"/>
    <dgm:cxn modelId="{B20DC0CF-352F-4872-9DCB-DF3D25EC4B9F}" type="presParOf" srcId="{76730026-92EA-4205-A7D7-724FEC75DDBF}" destId="{3EBA18F7-62E7-4D64-8AA3-EEB01E6B3B8E}" srcOrd="0" destOrd="0" presId="urn:microsoft.com/office/officeart/2005/8/layout/hierarchy2"/>
    <dgm:cxn modelId="{B6969ED9-EEB5-430E-8CC6-F333C2368D9A}" type="presParOf" srcId="{3EBA18F7-62E7-4D64-8AA3-EEB01E6B3B8E}" destId="{D6F0D83E-31A7-425B-8000-F5BD3253A005}" srcOrd="0" destOrd="0" presId="urn:microsoft.com/office/officeart/2005/8/layout/hierarchy2"/>
    <dgm:cxn modelId="{227CA3AA-BC5A-4FA2-B719-F827AACC77A2}" type="presParOf" srcId="{76730026-92EA-4205-A7D7-724FEC75DDBF}" destId="{C535D36D-1157-4CBF-BD5D-D5D5F553B69E}" srcOrd="1" destOrd="0" presId="urn:microsoft.com/office/officeart/2005/8/layout/hierarchy2"/>
    <dgm:cxn modelId="{0D29D6F9-BD6F-4BD6-AB43-485DDD4ECBBA}" type="presParOf" srcId="{C535D36D-1157-4CBF-BD5D-D5D5F553B69E}" destId="{D369C40C-B25D-45D8-8641-19B646FAFC4C}" srcOrd="0" destOrd="0" presId="urn:microsoft.com/office/officeart/2005/8/layout/hierarchy2"/>
    <dgm:cxn modelId="{E78E92C2-D28E-415B-992A-425D257B1D01}" type="presParOf" srcId="{C535D36D-1157-4CBF-BD5D-D5D5F553B69E}" destId="{D33543D3-2416-4662-B143-13E4A9F238F2}" srcOrd="1" destOrd="0" presId="urn:microsoft.com/office/officeart/2005/8/layout/hierarchy2"/>
    <dgm:cxn modelId="{FB52CCC5-A4E1-42E5-AE4B-B12ADBF6FA01}" type="presParOf" srcId="{D33543D3-2416-4662-B143-13E4A9F238F2}" destId="{024E8BBF-D2AC-42EF-8D13-ABBD3FAA7307}" srcOrd="0" destOrd="0" presId="urn:microsoft.com/office/officeart/2005/8/layout/hierarchy2"/>
    <dgm:cxn modelId="{0D5B71A5-7F36-4ACE-8115-CF72C6144A99}" type="presParOf" srcId="{024E8BBF-D2AC-42EF-8D13-ABBD3FAA7307}" destId="{139C53E2-CB42-4A87-96E9-BD52E1288586}" srcOrd="0" destOrd="0" presId="urn:microsoft.com/office/officeart/2005/8/layout/hierarchy2"/>
    <dgm:cxn modelId="{4804AA1B-591D-44CC-B618-16BA29E8ECFA}" type="presParOf" srcId="{D33543D3-2416-4662-B143-13E4A9F238F2}" destId="{E3943D1B-79CA-412A-9DF8-9367A62A7407}" srcOrd="1" destOrd="0" presId="urn:microsoft.com/office/officeart/2005/8/layout/hierarchy2"/>
    <dgm:cxn modelId="{27B78784-38F4-4548-8434-FDFA95F2F1B9}" type="presParOf" srcId="{E3943D1B-79CA-412A-9DF8-9367A62A7407}" destId="{7965C94E-E070-4EE7-8083-86533669832B}" srcOrd="0" destOrd="0" presId="urn:microsoft.com/office/officeart/2005/8/layout/hierarchy2"/>
    <dgm:cxn modelId="{D73087AD-ACD7-401A-AFD0-B67ED0BD76E8}" type="presParOf" srcId="{E3943D1B-79CA-412A-9DF8-9367A62A7407}" destId="{FB966948-D6D7-40E6-9BB6-A730D8550ADE}"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C69C73-D429-41C0-850E-6C6C45EB5014}">
      <dsp:nvSpPr>
        <dsp:cNvPr id="0" name=""/>
        <dsp:cNvSpPr/>
      </dsp:nvSpPr>
      <dsp:spPr>
        <a:xfrm>
          <a:off x="0" y="0"/>
          <a:ext cx="2756647" cy="159851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rtl="0">
            <a:lnSpc>
              <a:spcPct val="90000"/>
            </a:lnSpc>
            <a:spcBef>
              <a:spcPct val="0"/>
            </a:spcBef>
            <a:spcAft>
              <a:spcPct val="35000"/>
            </a:spcAft>
            <a:buNone/>
          </a:pPr>
          <a:r>
            <a:rPr lang="en-US" sz="2000" kern="1200">
              <a:latin typeface="Calibri Light" panose="020F0302020204030204"/>
            </a:rPr>
            <a:t>Business, Law and Social Sciences</a:t>
          </a:r>
          <a:endParaRPr lang="en-US" sz="2000" kern="1200"/>
        </a:p>
      </dsp:txBody>
      <dsp:txXfrm>
        <a:off x="0" y="0"/>
        <a:ext cx="2756647" cy="863200"/>
      </dsp:txXfrm>
    </dsp:sp>
    <dsp:sp modelId="{1BA6835C-BAAE-4517-B5C4-C3638CAA449D}">
      <dsp:nvSpPr>
        <dsp:cNvPr id="0" name=""/>
        <dsp:cNvSpPr/>
      </dsp:nvSpPr>
      <dsp:spPr>
        <a:xfrm>
          <a:off x="0" y="831229"/>
          <a:ext cx="1378323" cy="735318"/>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2456" tIns="16510" rIns="92456" bIns="16510" numCol="1" spcCol="1270" anchor="t" anchorCtr="0">
          <a:noAutofit/>
        </a:bodyPr>
        <a:lstStyle/>
        <a:p>
          <a:pPr marL="0" lvl="0" indent="0" algn="l" defTabSz="577850" rtl="0">
            <a:lnSpc>
              <a:spcPct val="90000"/>
            </a:lnSpc>
            <a:spcBef>
              <a:spcPct val="0"/>
            </a:spcBef>
            <a:spcAft>
              <a:spcPct val="35000"/>
            </a:spcAft>
            <a:buNone/>
          </a:pPr>
          <a:r>
            <a:rPr lang="en-US" sz="1300" kern="1200">
              <a:latin typeface="Calibri Light" panose="020F0302020204030204"/>
            </a:rPr>
            <a:t>School Academic Advisor</a:t>
          </a:r>
        </a:p>
        <a:p>
          <a:pPr marL="57150" lvl="1" indent="-57150" algn="l" defTabSz="444500" rtl="0">
            <a:lnSpc>
              <a:spcPct val="90000"/>
            </a:lnSpc>
            <a:spcBef>
              <a:spcPct val="0"/>
            </a:spcBef>
            <a:spcAft>
              <a:spcPct val="15000"/>
            </a:spcAft>
            <a:buChar char="•"/>
          </a:pPr>
          <a:r>
            <a:rPr lang="en-US" sz="1000" kern="1200">
              <a:latin typeface="Calibri Light" panose="020F0302020204030204"/>
            </a:rPr>
            <a:t>Jan Law</a:t>
          </a:r>
          <a:endParaRPr lang="en-US" sz="1000" kern="1200"/>
        </a:p>
      </dsp:txBody>
      <dsp:txXfrm>
        <a:off x="0" y="831229"/>
        <a:ext cx="1378323" cy="735318"/>
      </dsp:txXfrm>
    </dsp:sp>
    <dsp:sp modelId="{9EE384DF-2F69-4E96-808C-592D3EF3417A}">
      <dsp:nvSpPr>
        <dsp:cNvPr id="0" name=""/>
        <dsp:cNvSpPr/>
      </dsp:nvSpPr>
      <dsp:spPr>
        <a:xfrm>
          <a:off x="1378323" y="831229"/>
          <a:ext cx="1378323" cy="735318"/>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2456" tIns="16510" rIns="92456" bIns="16510" numCol="1" spcCol="1270" anchor="t" anchorCtr="0">
          <a:noAutofit/>
        </a:bodyPr>
        <a:lstStyle/>
        <a:p>
          <a:pPr marL="0" lvl="0" indent="0" algn="l" defTabSz="577850" rtl="0">
            <a:lnSpc>
              <a:spcPct val="90000"/>
            </a:lnSpc>
            <a:spcBef>
              <a:spcPct val="0"/>
            </a:spcBef>
            <a:spcAft>
              <a:spcPct val="35000"/>
            </a:spcAft>
            <a:buNone/>
          </a:pPr>
          <a:r>
            <a:rPr lang="en-US" sz="1300" kern="1200">
              <a:latin typeface="Calibri Light" panose="020F0302020204030204"/>
            </a:rPr>
            <a:t>Student Success Officer</a:t>
          </a:r>
          <a:endParaRPr lang="en-US" sz="1300" kern="1200"/>
        </a:p>
        <a:p>
          <a:pPr marL="57150" lvl="1" indent="-57150" algn="l" defTabSz="444500" rtl="0">
            <a:lnSpc>
              <a:spcPct val="90000"/>
            </a:lnSpc>
            <a:spcBef>
              <a:spcPct val="0"/>
            </a:spcBef>
            <a:spcAft>
              <a:spcPct val="15000"/>
            </a:spcAft>
            <a:buChar char="•"/>
          </a:pPr>
          <a:r>
            <a:rPr lang="en-US" sz="1000" kern="1200">
              <a:latin typeface="Calibri Light" panose="020F0302020204030204"/>
            </a:rPr>
            <a:t>Brooke Ireland</a:t>
          </a:r>
          <a:endParaRPr lang="en-US" sz="1000" kern="1200"/>
        </a:p>
      </dsp:txBody>
      <dsp:txXfrm>
        <a:off x="1378323" y="831229"/>
        <a:ext cx="1378323" cy="73531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C69C73-D429-41C0-850E-6C6C45EB5014}">
      <dsp:nvSpPr>
        <dsp:cNvPr id="0" name=""/>
        <dsp:cNvSpPr/>
      </dsp:nvSpPr>
      <dsp:spPr>
        <a:xfrm>
          <a:off x="0" y="0"/>
          <a:ext cx="2756647" cy="159851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2024" tIns="192024" rIns="192024" bIns="192024" numCol="1" spcCol="1270" anchor="ctr" anchorCtr="0">
          <a:noAutofit/>
        </a:bodyPr>
        <a:lstStyle/>
        <a:p>
          <a:pPr marL="0" lvl="0" indent="0" algn="ctr" defTabSz="1200150" rtl="0">
            <a:lnSpc>
              <a:spcPct val="90000"/>
            </a:lnSpc>
            <a:spcBef>
              <a:spcPct val="0"/>
            </a:spcBef>
            <a:spcAft>
              <a:spcPct val="35000"/>
            </a:spcAft>
            <a:buNone/>
          </a:pPr>
          <a:r>
            <a:rPr lang="en-US" sz="2700" kern="1200">
              <a:latin typeface="Calibri Light" panose="020F0302020204030204"/>
            </a:rPr>
            <a:t>Applied Sciences</a:t>
          </a:r>
          <a:endParaRPr lang="en-US" sz="2700" kern="1200"/>
        </a:p>
      </dsp:txBody>
      <dsp:txXfrm>
        <a:off x="0" y="0"/>
        <a:ext cx="2756647" cy="863200"/>
      </dsp:txXfrm>
    </dsp:sp>
    <dsp:sp modelId="{1BA6835C-BAAE-4517-B5C4-C3638CAA449D}">
      <dsp:nvSpPr>
        <dsp:cNvPr id="0" name=""/>
        <dsp:cNvSpPr/>
      </dsp:nvSpPr>
      <dsp:spPr>
        <a:xfrm>
          <a:off x="0" y="831229"/>
          <a:ext cx="1378323" cy="735318"/>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2456" tIns="16510" rIns="92456" bIns="16510" numCol="1" spcCol="1270" anchor="t" anchorCtr="0">
          <a:noAutofit/>
        </a:bodyPr>
        <a:lstStyle/>
        <a:p>
          <a:pPr marL="0" lvl="0" indent="0" algn="l" defTabSz="577850" rtl="0">
            <a:lnSpc>
              <a:spcPct val="90000"/>
            </a:lnSpc>
            <a:spcBef>
              <a:spcPct val="0"/>
            </a:spcBef>
            <a:spcAft>
              <a:spcPct val="35000"/>
            </a:spcAft>
            <a:buNone/>
          </a:pPr>
          <a:r>
            <a:rPr lang="en-US" sz="1300" kern="1200">
              <a:latin typeface="Calibri Light" panose="020F0302020204030204"/>
            </a:rPr>
            <a:t>School Academic Advisor</a:t>
          </a:r>
        </a:p>
        <a:p>
          <a:pPr marL="57150" lvl="1" indent="-57150" algn="l" defTabSz="444500" rtl="0">
            <a:lnSpc>
              <a:spcPct val="90000"/>
            </a:lnSpc>
            <a:spcBef>
              <a:spcPct val="0"/>
            </a:spcBef>
            <a:spcAft>
              <a:spcPct val="15000"/>
            </a:spcAft>
            <a:buChar char="•"/>
          </a:pPr>
          <a:r>
            <a:rPr lang="en-US" sz="1000" kern="1200">
              <a:latin typeface="Calibri Light" panose="020F0302020204030204"/>
            </a:rPr>
            <a:t>Noelle McAra</a:t>
          </a:r>
          <a:endParaRPr lang="en-US" sz="1000" kern="1200"/>
        </a:p>
      </dsp:txBody>
      <dsp:txXfrm>
        <a:off x="0" y="831229"/>
        <a:ext cx="1378323" cy="735318"/>
      </dsp:txXfrm>
    </dsp:sp>
    <dsp:sp modelId="{9EE384DF-2F69-4E96-808C-592D3EF3417A}">
      <dsp:nvSpPr>
        <dsp:cNvPr id="0" name=""/>
        <dsp:cNvSpPr/>
      </dsp:nvSpPr>
      <dsp:spPr>
        <a:xfrm>
          <a:off x="1378323" y="831229"/>
          <a:ext cx="1378323" cy="735318"/>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2456" tIns="16510" rIns="92456" bIns="16510" numCol="1" spcCol="1270" anchor="t" anchorCtr="0">
          <a:noAutofit/>
        </a:bodyPr>
        <a:lstStyle/>
        <a:p>
          <a:pPr marL="0" lvl="0" indent="0" algn="l" defTabSz="577850" rtl="0">
            <a:lnSpc>
              <a:spcPct val="90000"/>
            </a:lnSpc>
            <a:spcBef>
              <a:spcPct val="0"/>
            </a:spcBef>
            <a:spcAft>
              <a:spcPct val="35000"/>
            </a:spcAft>
            <a:buNone/>
          </a:pPr>
          <a:r>
            <a:rPr lang="en-US" sz="1300" kern="1200">
              <a:latin typeface="Calibri Light" panose="020F0302020204030204"/>
            </a:rPr>
            <a:t>Student Success Officer</a:t>
          </a:r>
          <a:endParaRPr lang="en-US" sz="1300" kern="1200"/>
        </a:p>
        <a:p>
          <a:pPr marL="57150" lvl="1" indent="-57150" algn="l" defTabSz="444500" rtl="0">
            <a:lnSpc>
              <a:spcPct val="90000"/>
            </a:lnSpc>
            <a:spcBef>
              <a:spcPct val="0"/>
            </a:spcBef>
            <a:spcAft>
              <a:spcPct val="15000"/>
            </a:spcAft>
            <a:buChar char="•"/>
          </a:pPr>
          <a:r>
            <a:rPr lang="en-US" sz="1000" kern="1200">
              <a:latin typeface="Calibri Light" panose="020F0302020204030204"/>
            </a:rPr>
            <a:t>Aimee Grant</a:t>
          </a:r>
          <a:endParaRPr lang="en-US" sz="1000" kern="1200"/>
        </a:p>
      </dsp:txBody>
      <dsp:txXfrm>
        <a:off x="1378323" y="831229"/>
        <a:ext cx="1378323" cy="73531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C69C73-D429-41C0-850E-6C6C45EB5014}">
      <dsp:nvSpPr>
        <dsp:cNvPr id="0" name=""/>
        <dsp:cNvSpPr/>
      </dsp:nvSpPr>
      <dsp:spPr>
        <a:xfrm>
          <a:off x="0" y="0"/>
          <a:ext cx="2756647" cy="159851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149352" rIns="149352" bIns="149352" numCol="1" spcCol="1270" anchor="ctr" anchorCtr="0">
          <a:noAutofit/>
        </a:bodyPr>
        <a:lstStyle/>
        <a:p>
          <a:pPr marL="0" lvl="0" indent="0" algn="ctr" defTabSz="933450" rtl="0">
            <a:lnSpc>
              <a:spcPct val="90000"/>
            </a:lnSpc>
            <a:spcBef>
              <a:spcPct val="0"/>
            </a:spcBef>
            <a:spcAft>
              <a:spcPct val="35000"/>
            </a:spcAft>
            <a:buNone/>
          </a:pPr>
          <a:r>
            <a:rPr lang="en-US" sz="2100" kern="1200">
              <a:latin typeface="Calibri Light" panose="020F0302020204030204"/>
            </a:rPr>
            <a:t>Design and Informatics</a:t>
          </a:r>
          <a:endParaRPr lang="en-US" sz="2100" kern="1200"/>
        </a:p>
      </dsp:txBody>
      <dsp:txXfrm>
        <a:off x="0" y="0"/>
        <a:ext cx="2756647" cy="863200"/>
      </dsp:txXfrm>
    </dsp:sp>
    <dsp:sp modelId="{1BA6835C-BAAE-4517-B5C4-C3638CAA449D}">
      <dsp:nvSpPr>
        <dsp:cNvPr id="0" name=""/>
        <dsp:cNvSpPr/>
      </dsp:nvSpPr>
      <dsp:spPr>
        <a:xfrm>
          <a:off x="0" y="831229"/>
          <a:ext cx="1378323" cy="735318"/>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2456" tIns="16510" rIns="92456" bIns="16510" numCol="1" spcCol="1270" anchor="t" anchorCtr="0">
          <a:noAutofit/>
        </a:bodyPr>
        <a:lstStyle/>
        <a:p>
          <a:pPr marL="0" lvl="0" indent="0" algn="l" defTabSz="577850" rtl="0">
            <a:lnSpc>
              <a:spcPct val="90000"/>
            </a:lnSpc>
            <a:spcBef>
              <a:spcPct val="0"/>
            </a:spcBef>
            <a:spcAft>
              <a:spcPct val="35000"/>
            </a:spcAft>
            <a:buNone/>
          </a:pPr>
          <a:r>
            <a:rPr lang="en-US" sz="1300" kern="1200">
              <a:latin typeface="Calibri Light" panose="020F0302020204030204"/>
            </a:rPr>
            <a:t>School Academic Advisor</a:t>
          </a:r>
        </a:p>
        <a:p>
          <a:pPr marL="57150" lvl="1" indent="-57150" algn="l" defTabSz="444500" rtl="0">
            <a:lnSpc>
              <a:spcPct val="90000"/>
            </a:lnSpc>
            <a:spcBef>
              <a:spcPct val="0"/>
            </a:spcBef>
            <a:spcAft>
              <a:spcPct val="15000"/>
            </a:spcAft>
            <a:buChar char="•"/>
          </a:pPr>
          <a:r>
            <a:rPr lang="en-US" sz="1000" kern="1200">
              <a:latin typeface="Calibri Light" panose="020F0302020204030204"/>
            </a:rPr>
            <a:t>Euan Dempster</a:t>
          </a:r>
          <a:endParaRPr lang="en-US" sz="1000" kern="1200"/>
        </a:p>
      </dsp:txBody>
      <dsp:txXfrm>
        <a:off x="0" y="831229"/>
        <a:ext cx="1378323" cy="735318"/>
      </dsp:txXfrm>
    </dsp:sp>
    <dsp:sp modelId="{9EE384DF-2F69-4E96-808C-592D3EF3417A}">
      <dsp:nvSpPr>
        <dsp:cNvPr id="0" name=""/>
        <dsp:cNvSpPr/>
      </dsp:nvSpPr>
      <dsp:spPr>
        <a:xfrm>
          <a:off x="1378323" y="831229"/>
          <a:ext cx="1378323" cy="735318"/>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2456" tIns="16510" rIns="92456" bIns="16510" numCol="1" spcCol="1270" anchor="t" anchorCtr="0">
          <a:noAutofit/>
        </a:bodyPr>
        <a:lstStyle/>
        <a:p>
          <a:pPr marL="0" lvl="0" indent="0" algn="l" defTabSz="577850" rtl="0">
            <a:lnSpc>
              <a:spcPct val="90000"/>
            </a:lnSpc>
            <a:spcBef>
              <a:spcPct val="0"/>
            </a:spcBef>
            <a:spcAft>
              <a:spcPct val="35000"/>
            </a:spcAft>
            <a:buNone/>
          </a:pPr>
          <a:r>
            <a:rPr lang="en-US" sz="1300" kern="1200">
              <a:latin typeface="Calibri Light" panose="020F0302020204030204"/>
            </a:rPr>
            <a:t>Student Success Officer</a:t>
          </a:r>
          <a:endParaRPr lang="en-US" sz="1300" kern="1200"/>
        </a:p>
        <a:p>
          <a:pPr marL="57150" lvl="1" indent="-57150" algn="l" defTabSz="444500" rtl="0">
            <a:lnSpc>
              <a:spcPct val="90000"/>
            </a:lnSpc>
            <a:spcBef>
              <a:spcPct val="0"/>
            </a:spcBef>
            <a:spcAft>
              <a:spcPct val="15000"/>
            </a:spcAft>
            <a:buChar char="•"/>
          </a:pPr>
          <a:r>
            <a:rPr lang="en-US" sz="1000" kern="1200">
              <a:latin typeface="Calibri Light" panose="020F0302020204030204"/>
            </a:rPr>
            <a:t>Lee Hutchison</a:t>
          </a:r>
          <a:endParaRPr lang="en-US" sz="1000" kern="1200"/>
        </a:p>
      </dsp:txBody>
      <dsp:txXfrm>
        <a:off x="1378323" y="831229"/>
        <a:ext cx="1378323" cy="73531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2EB5455-D49F-4B63-A3BF-71B38E25F105}">
      <dsp:nvSpPr>
        <dsp:cNvPr id="0" name=""/>
        <dsp:cNvSpPr/>
      </dsp:nvSpPr>
      <dsp:spPr>
        <a:xfrm>
          <a:off x="2787" y="1212009"/>
          <a:ext cx="1679761" cy="83988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rtl="0">
            <a:lnSpc>
              <a:spcPct val="90000"/>
            </a:lnSpc>
            <a:spcBef>
              <a:spcPct val="0"/>
            </a:spcBef>
            <a:spcAft>
              <a:spcPct val="35000"/>
            </a:spcAft>
            <a:buNone/>
          </a:pPr>
          <a:r>
            <a:rPr lang="en-US" sz="1400" kern="1200">
              <a:latin typeface="Calibri Light" panose="020F0302020204030204"/>
            </a:rPr>
            <a:t>Data is gathered from </a:t>
          </a:r>
          <a:r>
            <a:rPr lang="en-US" sz="1400" kern="1200" err="1">
              <a:latin typeface="Calibri Light" panose="020F0302020204030204"/>
            </a:rPr>
            <a:t>Jisc</a:t>
          </a:r>
          <a:r>
            <a:rPr lang="en-US" sz="1400" kern="1200">
              <a:latin typeface="Calibri Light" panose="020F0302020204030204"/>
            </a:rPr>
            <a:t> and MyLearning Space (VLE)</a:t>
          </a:r>
          <a:endParaRPr lang="en-US" sz="1400" kern="1200"/>
        </a:p>
      </dsp:txBody>
      <dsp:txXfrm>
        <a:off x="27386" y="1236608"/>
        <a:ext cx="1630563" cy="790682"/>
      </dsp:txXfrm>
    </dsp:sp>
    <dsp:sp modelId="{0E1A8848-2489-40D6-B832-4A62A9AB3EDF}">
      <dsp:nvSpPr>
        <dsp:cNvPr id="0" name=""/>
        <dsp:cNvSpPr/>
      </dsp:nvSpPr>
      <dsp:spPr>
        <a:xfrm rot="19457599">
          <a:off x="1604774" y="1367325"/>
          <a:ext cx="827452" cy="46318"/>
        </a:xfrm>
        <a:custGeom>
          <a:avLst/>
          <a:gdLst/>
          <a:ahLst/>
          <a:cxnLst/>
          <a:rect l="0" t="0" r="0" b="0"/>
          <a:pathLst>
            <a:path>
              <a:moveTo>
                <a:pt x="0" y="23159"/>
              </a:moveTo>
              <a:lnTo>
                <a:pt x="827452" y="23159"/>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1997814" y="1369798"/>
        <a:ext cx="41372" cy="41372"/>
      </dsp:txXfrm>
    </dsp:sp>
    <dsp:sp modelId="{6F20D0C7-1419-4E0D-B2A9-BE2090345E4F}">
      <dsp:nvSpPr>
        <dsp:cNvPr id="0" name=""/>
        <dsp:cNvSpPr/>
      </dsp:nvSpPr>
      <dsp:spPr>
        <a:xfrm>
          <a:off x="2354452" y="729078"/>
          <a:ext cx="1679761" cy="83988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rtl="0">
            <a:lnSpc>
              <a:spcPct val="90000"/>
            </a:lnSpc>
            <a:spcBef>
              <a:spcPct val="0"/>
            </a:spcBef>
            <a:spcAft>
              <a:spcPct val="35000"/>
            </a:spcAft>
            <a:buNone/>
          </a:pPr>
          <a:r>
            <a:rPr lang="en-US" sz="1400" kern="1200">
              <a:latin typeface="Calibri Light" panose="020F0302020204030204"/>
            </a:rPr>
            <a:t>Contact Module Tutors and SAA</a:t>
          </a:r>
          <a:endParaRPr lang="en-US" sz="1400" kern="1200"/>
        </a:p>
      </dsp:txBody>
      <dsp:txXfrm>
        <a:off x="2379051" y="753677"/>
        <a:ext cx="1630563" cy="790682"/>
      </dsp:txXfrm>
    </dsp:sp>
    <dsp:sp modelId="{01E0A3CD-8E32-4513-AD1E-2FBC2D221B0F}">
      <dsp:nvSpPr>
        <dsp:cNvPr id="0" name=""/>
        <dsp:cNvSpPr/>
      </dsp:nvSpPr>
      <dsp:spPr>
        <a:xfrm>
          <a:off x="4034213" y="1125859"/>
          <a:ext cx="671904" cy="46318"/>
        </a:xfrm>
        <a:custGeom>
          <a:avLst/>
          <a:gdLst/>
          <a:ahLst/>
          <a:cxnLst/>
          <a:rect l="0" t="0" r="0" b="0"/>
          <a:pathLst>
            <a:path>
              <a:moveTo>
                <a:pt x="0" y="23159"/>
              </a:moveTo>
              <a:lnTo>
                <a:pt x="671904" y="23159"/>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353368" y="1132221"/>
        <a:ext cx="33595" cy="33595"/>
      </dsp:txXfrm>
    </dsp:sp>
    <dsp:sp modelId="{3E1F2729-258F-4E02-ADE3-3DF28D0440FD}">
      <dsp:nvSpPr>
        <dsp:cNvPr id="0" name=""/>
        <dsp:cNvSpPr/>
      </dsp:nvSpPr>
      <dsp:spPr>
        <a:xfrm>
          <a:off x="4706118" y="729078"/>
          <a:ext cx="1679761" cy="83988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rtl="0">
            <a:lnSpc>
              <a:spcPct val="90000"/>
            </a:lnSpc>
            <a:spcBef>
              <a:spcPct val="0"/>
            </a:spcBef>
            <a:spcAft>
              <a:spcPct val="35000"/>
            </a:spcAft>
            <a:buNone/>
          </a:pPr>
          <a:r>
            <a:rPr lang="en-US" sz="1400" kern="1200">
              <a:latin typeface="Calibri Light" panose="020F0302020204030204"/>
            </a:rPr>
            <a:t>Contact the student</a:t>
          </a:r>
          <a:endParaRPr lang="en-US" sz="1400" kern="1200"/>
        </a:p>
      </dsp:txBody>
      <dsp:txXfrm>
        <a:off x="4730717" y="753677"/>
        <a:ext cx="1630563" cy="790682"/>
      </dsp:txXfrm>
    </dsp:sp>
    <dsp:sp modelId="{2A1E83B6-FAF5-4411-B42A-95FB53F5D695}">
      <dsp:nvSpPr>
        <dsp:cNvPr id="0" name=""/>
        <dsp:cNvSpPr/>
      </dsp:nvSpPr>
      <dsp:spPr>
        <a:xfrm rot="2142401">
          <a:off x="1604774" y="1850256"/>
          <a:ext cx="827452" cy="46318"/>
        </a:xfrm>
        <a:custGeom>
          <a:avLst/>
          <a:gdLst/>
          <a:ahLst/>
          <a:cxnLst/>
          <a:rect l="0" t="0" r="0" b="0"/>
          <a:pathLst>
            <a:path>
              <a:moveTo>
                <a:pt x="0" y="23159"/>
              </a:moveTo>
              <a:lnTo>
                <a:pt x="827452" y="23159"/>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1997814" y="1852729"/>
        <a:ext cx="41372" cy="41372"/>
      </dsp:txXfrm>
    </dsp:sp>
    <dsp:sp modelId="{D89EB222-501F-4C84-81F3-D9C38F5F8CF0}">
      <dsp:nvSpPr>
        <dsp:cNvPr id="0" name=""/>
        <dsp:cNvSpPr/>
      </dsp:nvSpPr>
      <dsp:spPr>
        <a:xfrm>
          <a:off x="2354452" y="1694941"/>
          <a:ext cx="1679761" cy="83988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rtl="0">
            <a:lnSpc>
              <a:spcPct val="90000"/>
            </a:lnSpc>
            <a:spcBef>
              <a:spcPct val="0"/>
            </a:spcBef>
            <a:spcAft>
              <a:spcPct val="35000"/>
            </a:spcAft>
            <a:buNone/>
          </a:pPr>
          <a:r>
            <a:rPr lang="en-US" sz="1400" kern="1200">
              <a:latin typeface="Calibri Light" panose="020F0302020204030204"/>
            </a:rPr>
            <a:t>SSOs and SAAs are contacted</a:t>
          </a:r>
        </a:p>
      </dsp:txBody>
      <dsp:txXfrm>
        <a:off x="2379051" y="1719540"/>
        <a:ext cx="1630563" cy="790682"/>
      </dsp:txXfrm>
    </dsp:sp>
    <dsp:sp modelId="{3EBA18F7-62E7-4D64-8AA3-EEB01E6B3B8E}">
      <dsp:nvSpPr>
        <dsp:cNvPr id="0" name=""/>
        <dsp:cNvSpPr/>
      </dsp:nvSpPr>
      <dsp:spPr>
        <a:xfrm>
          <a:off x="4034213" y="2091722"/>
          <a:ext cx="671904" cy="46318"/>
        </a:xfrm>
        <a:custGeom>
          <a:avLst/>
          <a:gdLst/>
          <a:ahLst/>
          <a:cxnLst/>
          <a:rect l="0" t="0" r="0" b="0"/>
          <a:pathLst>
            <a:path>
              <a:moveTo>
                <a:pt x="0" y="23159"/>
              </a:moveTo>
              <a:lnTo>
                <a:pt x="671904" y="23159"/>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353368" y="2098083"/>
        <a:ext cx="33595" cy="33595"/>
      </dsp:txXfrm>
    </dsp:sp>
    <dsp:sp modelId="{D369C40C-B25D-45D8-8641-19B646FAFC4C}">
      <dsp:nvSpPr>
        <dsp:cNvPr id="0" name=""/>
        <dsp:cNvSpPr/>
      </dsp:nvSpPr>
      <dsp:spPr>
        <a:xfrm>
          <a:off x="4706118" y="1694941"/>
          <a:ext cx="1679761" cy="83988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rtl="0">
            <a:lnSpc>
              <a:spcPct val="90000"/>
            </a:lnSpc>
            <a:spcBef>
              <a:spcPct val="0"/>
            </a:spcBef>
            <a:spcAft>
              <a:spcPct val="35000"/>
            </a:spcAft>
            <a:buNone/>
          </a:pPr>
          <a:r>
            <a:rPr lang="en-US" sz="1400" kern="1200">
              <a:latin typeface="Calibri Light" panose="020F0302020204030204"/>
            </a:rPr>
            <a:t>Student is emailed</a:t>
          </a:r>
        </a:p>
      </dsp:txBody>
      <dsp:txXfrm>
        <a:off x="4730717" y="1719540"/>
        <a:ext cx="1630563" cy="790682"/>
      </dsp:txXfrm>
    </dsp:sp>
    <dsp:sp modelId="{024E8BBF-D2AC-42EF-8D13-ABBD3FAA7307}">
      <dsp:nvSpPr>
        <dsp:cNvPr id="0" name=""/>
        <dsp:cNvSpPr/>
      </dsp:nvSpPr>
      <dsp:spPr>
        <a:xfrm>
          <a:off x="6385879" y="2091722"/>
          <a:ext cx="671904" cy="46318"/>
        </a:xfrm>
        <a:custGeom>
          <a:avLst/>
          <a:gdLst/>
          <a:ahLst/>
          <a:cxnLst/>
          <a:rect l="0" t="0" r="0" b="0"/>
          <a:pathLst>
            <a:path>
              <a:moveTo>
                <a:pt x="0" y="23159"/>
              </a:moveTo>
              <a:lnTo>
                <a:pt x="671904" y="23159"/>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6705033" y="2098083"/>
        <a:ext cx="33595" cy="33595"/>
      </dsp:txXfrm>
    </dsp:sp>
    <dsp:sp modelId="{7965C94E-E070-4EE7-8083-86533669832B}">
      <dsp:nvSpPr>
        <dsp:cNvPr id="0" name=""/>
        <dsp:cNvSpPr/>
      </dsp:nvSpPr>
      <dsp:spPr>
        <a:xfrm>
          <a:off x="7057783" y="1694941"/>
          <a:ext cx="1679761" cy="83988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rtl="0">
            <a:lnSpc>
              <a:spcPct val="90000"/>
            </a:lnSpc>
            <a:spcBef>
              <a:spcPct val="0"/>
            </a:spcBef>
            <a:spcAft>
              <a:spcPct val="35000"/>
            </a:spcAft>
            <a:buNone/>
          </a:pPr>
          <a:r>
            <a:rPr lang="en-US" sz="1400" kern="1200">
              <a:latin typeface="Calibri Light" panose="020F0302020204030204"/>
            </a:rPr>
            <a:t>Contact the student</a:t>
          </a:r>
        </a:p>
      </dsp:txBody>
      <dsp:txXfrm>
        <a:off x="7082382" y="1719540"/>
        <a:ext cx="1630563" cy="790682"/>
      </dsp:txXfrm>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053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08413" y="0"/>
            <a:ext cx="2914650" cy="490538"/>
          </a:xfrm>
          <a:prstGeom prst="rect">
            <a:avLst/>
          </a:prstGeom>
        </p:spPr>
        <p:txBody>
          <a:bodyPr vert="horz" lIns="91440" tIns="45720" rIns="91440" bIns="45720" rtlCol="0"/>
          <a:lstStyle>
            <a:lvl1pPr algn="r">
              <a:defRPr sz="1200"/>
            </a:lvl1pPr>
          </a:lstStyle>
          <a:p>
            <a:fld id="{0F09B5C4-4F1A-48AD-884B-644056D86F38}" type="datetimeFigureOut">
              <a:rPr lang="en-GB" smtClean="0"/>
              <a:t>09/08/2022</a:t>
            </a:fld>
            <a:endParaRPr lang="en-GB"/>
          </a:p>
        </p:txBody>
      </p:sp>
      <p:sp>
        <p:nvSpPr>
          <p:cNvPr id="4" name="Slide Image Placeholder 3"/>
          <p:cNvSpPr>
            <a:spLocks noGrp="1" noRot="1" noChangeAspect="1"/>
          </p:cNvSpPr>
          <p:nvPr>
            <p:ph type="sldImg" idx="2"/>
          </p:nvPr>
        </p:nvSpPr>
        <p:spPr>
          <a:xfrm>
            <a:off x="430213" y="1222375"/>
            <a:ext cx="5864225" cy="32988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3100" y="4703763"/>
            <a:ext cx="5378450" cy="38481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283700"/>
            <a:ext cx="2914650" cy="49053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08413" y="9283700"/>
            <a:ext cx="2914650" cy="490538"/>
          </a:xfrm>
          <a:prstGeom prst="rect">
            <a:avLst/>
          </a:prstGeom>
        </p:spPr>
        <p:txBody>
          <a:bodyPr vert="horz" lIns="91440" tIns="45720" rIns="91440" bIns="45720" rtlCol="0" anchor="b"/>
          <a:lstStyle>
            <a:lvl1pPr algn="r">
              <a:defRPr sz="1200"/>
            </a:lvl1pPr>
          </a:lstStyle>
          <a:p>
            <a:fld id="{F2D6E378-2DEC-468E-B391-5BBFB72FBD73}" type="slidenum">
              <a:rPr lang="en-GB" smtClean="0"/>
              <a:t>‹#›</a:t>
            </a:fld>
            <a:endParaRPr lang="en-GB"/>
          </a:p>
        </p:txBody>
      </p:sp>
    </p:spTree>
    <p:extLst>
      <p:ext uri="{BB962C8B-B14F-4D97-AF65-F5344CB8AC3E}">
        <p14:creationId xmlns:p14="http://schemas.microsoft.com/office/powerpoint/2010/main" val="8288242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F2D6E378-2DEC-468E-B391-5BBFB72FBD73}" type="slidenum">
              <a:rPr lang="en-GB" smtClean="0"/>
              <a:t>1</a:t>
            </a:fld>
            <a:endParaRPr lang="en-GB"/>
          </a:p>
        </p:txBody>
      </p:sp>
    </p:spTree>
    <p:extLst>
      <p:ext uri="{BB962C8B-B14F-4D97-AF65-F5344CB8AC3E}">
        <p14:creationId xmlns:p14="http://schemas.microsoft.com/office/powerpoint/2010/main" val="18261165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2D6E378-2DEC-468E-B391-5BBFB72FBD73}" type="slidenum">
              <a:rPr lang="en-GB" smtClean="0"/>
              <a:t>4</a:t>
            </a:fld>
            <a:endParaRPr lang="en-GB"/>
          </a:p>
        </p:txBody>
      </p:sp>
    </p:spTree>
    <p:extLst>
      <p:ext uri="{BB962C8B-B14F-4D97-AF65-F5344CB8AC3E}">
        <p14:creationId xmlns:p14="http://schemas.microsoft.com/office/powerpoint/2010/main" val="279379117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044972"/>
            <a:ext cx="6858000" cy="17907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29047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fld id="{262774B5-19E6-A645-80D9-203E468D7FB8}" type="datetimeFigureOut">
              <a:rPr lang="en-US" smtClean="0"/>
              <a:t>8/9/2022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46AD9B-8563-5F4A-9D05-6AC5ED07DD4E}" type="slidenum">
              <a:rPr lang="en-US" smtClean="0"/>
              <a:t>‹#›</a:t>
            </a:fld>
            <a:endParaRPr lang="en-US"/>
          </a:p>
        </p:txBody>
      </p:sp>
      <p:sp>
        <p:nvSpPr>
          <p:cNvPr id="7" name="Rectangle 6"/>
          <p:cNvSpPr/>
          <p:nvPr userDrawn="1"/>
        </p:nvSpPr>
        <p:spPr>
          <a:xfrm>
            <a:off x="0" y="4767263"/>
            <a:ext cx="9144000" cy="376237"/>
          </a:xfrm>
          <a:prstGeom prst="rect">
            <a:avLst/>
          </a:prstGeom>
          <a:solidFill>
            <a:srgbClr val="3CAB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8" name="Straight Connector 7"/>
          <p:cNvCxnSpPr/>
          <p:nvPr userDrawn="1"/>
        </p:nvCxnSpPr>
        <p:spPr>
          <a:xfrm>
            <a:off x="0" y="846375"/>
            <a:ext cx="9144000" cy="0"/>
          </a:xfrm>
          <a:prstGeom prst="line">
            <a:avLst/>
          </a:prstGeom>
          <a:ln w="38100">
            <a:solidFill>
              <a:srgbClr val="3CABA4"/>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628650" y="277129"/>
            <a:ext cx="2057400" cy="462250"/>
          </a:xfrm>
          <a:prstGeom prst="rect">
            <a:avLst/>
          </a:prstGeom>
        </p:spPr>
      </p:pic>
      <p:sp>
        <p:nvSpPr>
          <p:cNvPr id="10" name="TextBox 9"/>
          <p:cNvSpPr txBox="1"/>
          <p:nvPr userDrawn="1"/>
        </p:nvSpPr>
        <p:spPr>
          <a:xfrm>
            <a:off x="-674633" y="4771053"/>
            <a:ext cx="2606566" cy="338554"/>
          </a:xfrm>
          <a:prstGeom prst="rect">
            <a:avLst/>
          </a:prstGeom>
          <a:noFill/>
        </p:spPr>
        <p:txBody>
          <a:bodyPr wrap="square" rtlCol="0">
            <a:spAutoFit/>
          </a:bodyPr>
          <a:lstStyle/>
          <a:p>
            <a:pPr algn="r"/>
            <a:r>
              <a:rPr lang="en-US" sz="1600">
                <a:latin typeface="Avenir Medium" charset="0"/>
                <a:ea typeface="Avenir Medium" charset="0"/>
                <a:cs typeface="Avenir Medium" charset="0"/>
              </a:rPr>
              <a:t> abertay.ac.uk</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2810932" y="273844"/>
            <a:ext cx="5704417" cy="437991"/>
          </a:xfrm>
        </p:spPr>
        <p:txBody>
          <a:bodyPr/>
          <a:lstStyle/>
          <a:p>
            <a:r>
              <a:rPr lang="en-US"/>
              <a:t>Click to edit Master title style</a:t>
            </a:r>
          </a:p>
        </p:txBody>
      </p:sp>
      <p:sp>
        <p:nvSpPr>
          <p:cNvPr id="3" name="Vertical Text Placeholder 2"/>
          <p:cNvSpPr>
            <a:spLocks noGrp="1"/>
          </p:cNvSpPr>
          <p:nvPr>
            <p:ph type="body" orient="vert" idx="1"/>
          </p:nvPr>
        </p:nvSpPr>
        <p:spPr>
          <a:xfrm>
            <a:off x="628650" y="1047486"/>
            <a:ext cx="7886700" cy="326350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62774B5-19E6-A645-80D9-203E468D7FB8}" type="datetimeFigureOut">
              <a:rPr lang="en-US" smtClean="0"/>
              <a:t>8/9/2022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46AD9B-8563-5F4A-9D05-6AC5ED07DD4E}" type="slidenum">
              <a:rPr lang="en-US" smtClean="0"/>
              <a:t>‹#›</a:t>
            </a:fld>
            <a:endParaRPr lang="en-US"/>
          </a:p>
        </p:txBody>
      </p:sp>
      <p:cxnSp>
        <p:nvCxnSpPr>
          <p:cNvPr id="8" name="Straight Connector 7"/>
          <p:cNvCxnSpPr/>
          <p:nvPr userDrawn="1"/>
        </p:nvCxnSpPr>
        <p:spPr>
          <a:xfrm>
            <a:off x="0" y="846375"/>
            <a:ext cx="9144000" cy="0"/>
          </a:xfrm>
          <a:prstGeom prst="line">
            <a:avLst/>
          </a:prstGeom>
          <a:ln w="38100">
            <a:solidFill>
              <a:srgbClr val="3CABA4"/>
            </a:solidFill>
          </a:ln>
        </p:spPr>
        <p:style>
          <a:lnRef idx="1">
            <a:schemeClr val="accent1"/>
          </a:lnRef>
          <a:fillRef idx="0">
            <a:schemeClr val="accent1"/>
          </a:fillRef>
          <a:effectRef idx="0">
            <a:schemeClr val="accent1"/>
          </a:effectRef>
          <a:fontRef idx="minor">
            <a:schemeClr val="tx1"/>
          </a:fontRef>
        </p:style>
      </p:cxnSp>
      <p:pic>
        <p:nvPicPr>
          <p:cNvPr id="14" name="Picture 13"/>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628650" y="260196"/>
            <a:ext cx="2057400" cy="462250"/>
          </a:xfrm>
          <a:prstGeom prst="rect">
            <a:avLst/>
          </a:prstGeom>
        </p:spPr>
      </p:pic>
      <p:sp>
        <p:nvSpPr>
          <p:cNvPr id="15" name="Rectangle 14"/>
          <p:cNvSpPr/>
          <p:nvPr userDrawn="1"/>
        </p:nvSpPr>
        <p:spPr>
          <a:xfrm>
            <a:off x="0" y="4767263"/>
            <a:ext cx="9144000" cy="376237"/>
          </a:xfrm>
          <a:prstGeom prst="rect">
            <a:avLst/>
          </a:prstGeom>
          <a:solidFill>
            <a:srgbClr val="3CAB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6" name="TextBox 15"/>
          <p:cNvSpPr txBox="1"/>
          <p:nvPr userDrawn="1"/>
        </p:nvSpPr>
        <p:spPr>
          <a:xfrm>
            <a:off x="-674633" y="4771053"/>
            <a:ext cx="2606566" cy="338554"/>
          </a:xfrm>
          <a:prstGeom prst="rect">
            <a:avLst/>
          </a:prstGeom>
          <a:noFill/>
        </p:spPr>
        <p:txBody>
          <a:bodyPr wrap="square" rtlCol="0">
            <a:spAutoFit/>
          </a:bodyPr>
          <a:lstStyle/>
          <a:p>
            <a:pPr algn="r"/>
            <a:r>
              <a:rPr lang="en-US" sz="1600">
                <a:latin typeface="Avenir Medium" charset="0"/>
                <a:ea typeface="Avenir Medium" charset="0"/>
                <a:cs typeface="Avenir Medium" charset="0"/>
              </a:rPr>
              <a:t> abertay.ac.uk</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970305"/>
            <a:ext cx="1971675" cy="366241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970305"/>
            <a:ext cx="5800725" cy="366241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62774B5-19E6-A645-80D9-203E468D7FB8}" type="datetimeFigureOut">
              <a:rPr lang="en-US" smtClean="0"/>
              <a:t>8/9/2022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46AD9B-8563-5F4A-9D05-6AC5ED07DD4E}" type="slidenum">
              <a:rPr lang="en-US" smtClean="0"/>
              <a:t>‹#›</a:t>
            </a:fld>
            <a:endParaRPr lang="en-US"/>
          </a:p>
        </p:txBody>
      </p:sp>
      <p:cxnSp>
        <p:nvCxnSpPr>
          <p:cNvPr id="8" name="Straight Connector 7"/>
          <p:cNvCxnSpPr/>
          <p:nvPr userDrawn="1"/>
        </p:nvCxnSpPr>
        <p:spPr>
          <a:xfrm>
            <a:off x="0" y="846375"/>
            <a:ext cx="9144000" cy="0"/>
          </a:xfrm>
          <a:prstGeom prst="line">
            <a:avLst/>
          </a:prstGeom>
          <a:ln w="38100">
            <a:solidFill>
              <a:srgbClr val="3CABA4"/>
            </a:solidFill>
          </a:ln>
        </p:spPr>
        <p:style>
          <a:lnRef idx="1">
            <a:schemeClr val="accent1"/>
          </a:lnRef>
          <a:fillRef idx="0">
            <a:schemeClr val="accent1"/>
          </a:fillRef>
          <a:effectRef idx="0">
            <a:schemeClr val="accent1"/>
          </a:effectRef>
          <a:fontRef idx="minor">
            <a:schemeClr val="tx1"/>
          </a:fontRef>
        </p:style>
      </p:cxnSp>
      <p:pic>
        <p:nvPicPr>
          <p:cNvPr id="14" name="Picture 13"/>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628650" y="260196"/>
            <a:ext cx="2057400" cy="462250"/>
          </a:xfrm>
          <a:prstGeom prst="rect">
            <a:avLst/>
          </a:prstGeom>
        </p:spPr>
      </p:pic>
      <p:sp>
        <p:nvSpPr>
          <p:cNvPr id="15" name="Rectangle 14"/>
          <p:cNvSpPr/>
          <p:nvPr userDrawn="1"/>
        </p:nvSpPr>
        <p:spPr>
          <a:xfrm>
            <a:off x="0" y="4767263"/>
            <a:ext cx="9144000" cy="376237"/>
          </a:xfrm>
          <a:prstGeom prst="rect">
            <a:avLst/>
          </a:prstGeom>
          <a:solidFill>
            <a:srgbClr val="3CAB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6" name="TextBox 15"/>
          <p:cNvSpPr txBox="1"/>
          <p:nvPr userDrawn="1"/>
        </p:nvSpPr>
        <p:spPr>
          <a:xfrm>
            <a:off x="-674633" y="4771053"/>
            <a:ext cx="2606566" cy="338554"/>
          </a:xfrm>
          <a:prstGeom prst="rect">
            <a:avLst/>
          </a:prstGeom>
          <a:noFill/>
        </p:spPr>
        <p:txBody>
          <a:bodyPr wrap="square" rtlCol="0">
            <a:spAutoFit/>
          </a:bodyPr>
          <a:lstStyle/>
          <a:p>
            <a:pPr algn="r"/>
            <a:r>
              <a:rPr lang="en-US" sz="1600">
                <a:latin typeface="Avenir Medium" charset="0"/>
                <a:ea typeface="Avenir Medium" charset="0"/>
                <a:cs typeface="Avenir Medium" charset="0"/>
              </a:rPr>
              <a:t> abertay.ac.uk</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810932" y="273844"/>
            <a:ext cx="5704417" cy="437991"/>
          </a:xfrm>
        </p:spPr>
        <p:txBody>
          <a:bodyPr/>
          <a:lstStyle/>
          <a:p>
            <a:r>
              <a:rPr lang="en-US"/>
              <a:t>Click to edit Master title style</a:t>
            </a:r>
          </a:p>
        </p:txBody>
      </p:sp>
      <p:sp>
        <p:nvSpPr>
          <p:cNvPr id="3" name="Content Placeholder 2"/>
          <p:cNvSpPr>
            <a:spLocks noGrp="1"/>
          </p:cNvSpPr>
          <p:nvPr>
            <p:ph idx="1"/>
          </p:nvPr>
        </p:nvSpPr>
        <p:spPr>
          <a:xfrm>
            <a:off x="628650" y="996687"/>
            <a:ext cx="788670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28650" y="4394731"/>
            <a:ext cx="2057400" cy="273844"/>
          </a:xfrm>
        </p:spPr>
        <p:txBody>
          <a:bodyPr/>
          <a:lstStyle/>
          <a:p>
            <a:fld id="{262774B5-19E6-A645-80D9-203E468D7FB8}" type="datetimeFigureOut">
              <a:rPr lang="en-US" smtClean="0"/>
              <a:t>8/9/2022</a:t>
            </a:fld>
            <a:endParaRPr lang="en-US"/>
          </a:p>
        </p:txBody>
      </p:sp>
      <p:sp>
        <p:nvSpPr>
          <p:cNvPr id="5" name="Footer Placeholder 4"/>
          <p:cNvSpPr>
            <a:spLocks noGrp="1"/>
          </p:cNvSpPr>
          <p:nvPr>
            <p:ph type="ftr" sz="quarter" idx="11"/>
          </p:nvPr>
        </p:nvSpPr>
        <p:spPr>
          <a:xfrm>
            <a:off x="3028950" y="4394731"/>
            <a:ext cx="3086100" cy="273844"/>
          </a:xfrm>
        </p:spPr>
        <p:txBody>
          <a:bodyPr/>
          <a:lstStyle/>
          <a:p>
            <a:endParaRPr lang="en-US"/>
          </a:p>
        </p:txBody>
      </p:sp>
      <p:sp>
        <p:nvSpPr>
          <p:cNvPr id="6" name="Slide Number Placeholder 5"/>
          <p:cNvSpPr>
            <a:spLocks noGrp="1"/>
          </p:cNvSpPr>
          <p:nvPr>
            <p:ph type="sldNum" sz="quarter" idx="12"/>
          </p:nvPr>
        </p:nvSpPr>
        <p:spPr>
          <a:xfrm>
            <a:off x="6457950" y="4394731"/>
            <a:ext cx="2057400" cy="273844"/>
          </a:xfrm>
        </p:spPr>
        <p:txBody>
          <a:bodyPr/>
          <a:lstStyle/>
          <a:p>
            <a:fld id="{6546AD9B-8563-5F4A-9D05-6AC5ED07DD4E}" type="slidenum">
              <a:rPr lang="en-US" smtClean="0"/>
              <a:t>‹#›</a:t>
            </a:fld>
            <a:endParaRPr lang="en-US"/>
          </a:p>
        </p:txBody>
      </p:sp>
      <p:cxnSp>
        <p:nvCxnSpPr>
          <p:cNvPr id="8" name="Straight Connector 7"/>
          <p:cNvCxnSpPr/>
          <p:nvPr userDrawn="1"/>
        </p:nvCxnSpPr>
        <p:spPr>
          <a:xfrm>
            <a:off x="0" y="846375"/>
            <a:ext cx="9144000" cy="0"/>
          </a:xfrm>
          <a:prstGeom prst="line">
            <a:avLst/>
          </a:prstGeom>
          <a:ln w="38100">
            <a:solidFill>
              <a:srgbClr val="3CABA4"/>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628650" y="277129"/>
            <a:ext cx="2057400" cy="462250"/>
          </a:xfrm>
          <a:prstGeom prst="rect">
            <a:avLst/>
          </a:prstGeom>
        </p:spPr>
      </p:pic>
      <p:sp>
        <p:nvSpPr>
          <p:cNvPr id="12" name="Rectangle 11"/>
          <p:cNvSpPr/>
          <p:nvPr userDrawn="1"/>
        </p:nvSpPr>
        <p:spPr>
          <a:xfrm>
            <a:off x="0" y="4767263"/>
            <a:ext cx="9144000" cy="376237"/>
          </a:xfrm>
          <a:prstGeom prst="rect">
            <a:avLst/>
          </a:prstGeom>
          <a:solidFill>
            <a:srgbClr val="3CAB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3" name="TextBox 12"/>
          <p:cNvSpPr txBox="1"/>
          <p:nvPr userDrawn="1"/>
        </p:nvSpPr>
        <p:spPr>
          <a:xfrm>
            <a:off x="-674633" y="4771053"/>
            <a:ext cx="2606566" cy="338554"/>
          </a:xfrm>
          <a:prstGeom prst="rect">
            <a:avLst/>
          </a:prstGeom>
          <a:noFill/>
        </p:spPr>
        <p:txBody>
          <a:bodyPr wrap="square" rtlCol="0">
            <a:spAutoFit/>
          </a:bodyPr>
          <a:lstStyle/>
          <a:p>
            <a:pPr algn="r"/>
            <a:r>
              <a:rPr lang="en-US" sz="1600">
                <a:latin typeface="Avenir Medium" charset="0"/>
                <a:ea typeface="Avenir Medium" charset="0"/>
                <a:cs typeface="Avenir Medium" charset="0"/>
              </a:rPr>
              <a:t> abertay.ac.uk</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926707"/>
            <a:ext cx="7886700" cy="2139553"/>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623888" y="3086501"/>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628650" y="4411666"/>
            <a:ext cx="2057400" cy="273844"/>
          </a:xfrm>
        </p:spPr>
        <p:txBody>
          <a:bodyPr/>
          <a:lstStyle/>
          <a:p>
            <a:fld id="{262774B5-19E6-A645-80D9-203E468D7FB8}" type="datetimeFigureOut">
              <a:rPr lang="en-US" smtClean="0"/>
              <a:t>8/9/2022</a:t>
            </a:fld>
            <a:endParaRPr lang="en-US"/>
          </a:p>
        </p:txBody>
      </p:sp>
      <p:sp>
        <p:nvSpPr>
          <p:cNvPr id="5" name="Footer Placeholder 4"/>
          <p:cNvSpPr>
            <a:spLocks noGrp="1"/>
          </p:cNvSpPr>
          <p:nvPr>
            <p:ph type="ftr" sz="quarter" idx="11"/>
          </p:nvPr>
        </p:nvSpPr>
        <p:spPr>
          <a:xfrm>
            <a:off x="3028950" y="4411666"/>
            <a:ext cx="3086100" cy="273844"/>
          </a:xfrm>
        </p:spPr>
        <p:txBody>
          <a:bodyPr/>
          <a:lstStyle/>
          <a:p>
            <a:endParaRPr lang="en-US"/>
          </a:p>
        </p:txBody>
      </p:sp>
      <p:sp>
        <p:nvSpPr>
          <p:cNvPr id="6" name="Slide Number Placeholder 5"/>
          <p:cNvSpPr>
            <a:spLocks noGrp="1"/>
          </p:cNvSpPr>
          <p:nvPr>
            <p:ph type="sldNum" sz="quarter" idx="12"/>
          </p:nvPr>
        </p:nvSpPr>
        <p:spPr>
          <a:xfrm>
            <a:off x="6457950" y="4411666"/>
            <a:ext cx="2057400" cy="273844"/>
          </a:xfrm>
        </p:spPr>
        <p:txBody>
          <a:bodyPr/>
          <a:lstStyle/>
          <a:p>
            <a:fld id="{6546AD9B-8563-5F4A-9D05-6AC5ED07DD4E}" type="slidenum">
              <a:rPr lang="en-US" smtClean="0"/>
              <a:t>‹#›</a:t>
            </a:fld>
            <a:endParaRPr lang="en-US"/>
          </a:p>
        </p:txBody>
      </p:sp>
      <p:cxnSp>
        <p:nvCxnSpPr>
          <p:cNvPr id="8" name="Straight Connector 7"/>
          <p:cNvCxnSpPr/>
          <p:nvPr userDrawn="1"/>
        </p:nvCxnSpPr>
        <p:spPr>
          <a:xfrm>
            <a:off x="0" y="846375"/>
            <a:ext cx="9144000" cy="0"/>
          </a:xfrm>
          <a:prstGeom prst="line">
            <a:avLst/>
          </a:prstGeom>
          <a:ln w="38100">
            <a:solidFill>
              <a:srgbClr val="3CABA4"/>
            </a:solidFill>
          </a:ln>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628650" y="260196"/>
            <a:ext cx="2057400" cy="462250"/>
          </a:xfrm>
          <a:prstGeom prst="rect">
            <a:avLst/>
          </a:prstGeom>
        </p:spPr>
      </p:pic>
      <p:sp>
        <p:nvSpPr>
          <p:cNvPr id="13" name="Rectangle 12"/>
          <p:cNvSpPr/>
          <p:nvPr userDrawn="1"/>
        </p:nvSpPr>
        <p:spPr>
          <a:xfrm>
            <a:off x="0" y="4767263"/>
            <a:ext cx="9144000" cy="376237"/>
          </a:xfrm>
          <a:prstGeom prst="rect">
            <a:avLst/>
          </a:prstGeom>
          <a:solidFill>
            <a:srgbClr val="3CAB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4" name="TextBox 13"/>
          <p:cNvSpPr txBox="1"/>
          <p:nvPr userDrawn="1"/>
        </p:nvSpPr>
        <p:spPr>
          <a:xfrm>
            <a:off x="-674633" y="4771053"/>
            <a:ext cx="2606566" cy="338554"/>
          </a:xfrm>
          <a:prstGeom prst="rect">
            <a:avLst/>
          </a:prstGeom>
          <a:noFill/>
        </p:spPr>
        <p:txBody>
          <a:bodyPr wrap="square" rtlCol="0">
            <a:spAutoFit/>
          </a:bodyPr>
          <a:lstStyle/>
          <a:p>
            <a:pPr algn="r"/>
            <a:r>
              <a:rPr lang="en-US" sz="1600">
                <a:latin typeface="Avenir Medium" charset="0"/>
                <a:ea typeface="Avenir Medium" charset="0"/>
                <a:cs typeface="Avenir Medium" charset="0"/>
              </a:rPr>
              <a:t> abertay.ac.uk</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028950" y="260196"/>
            <a:ext cx="5486400" cy="462250"/>
          </a:xfrm>
        </p:spPr>
        <p:txBody>
          <a:bodyPr/>
          <a:lstStyle/>
          <a:p>
            <a:r>
              <a:rPr lang="en-US"/>
              <a:t>Click to edit Master title style</a:t>
            </a:r>
          </a:p>
        </p:txBody>
      </p:sp>
      <p:sp>
        <p:nvSpPr>
          <p:cNvPr id="3" name="Content Placeholder 2"/>
          <p:cNvSpPr>
            <a:spLocks noGrp="1"/>
          </p:cNvSpPr>
          <p:nvPr>
            <p:ph sz="half" idx="1"/>
          </p:nvPr>
        </p:nvSpPr>
        <p:spPr>
          <a:xfrm>
            <a:off x="628650" y="1013621"/>
            <a:ext cx="388620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013621"/>
            <a:ext cx="388620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62774B5-19E6-A645-80D9-203E468D7FB8}" type="datetimeFigureOut">
              <a:rPr lang="en-US" smtClean="0"/>
              <a:t>8/9/2022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46AD9B-8563-5F4A-9D05-6AC5ED07DD4E}" type="slidenum">
              <a:rPr lang="en-US" smtClean="0"/>
              <a:t>‹#›</a:t>
            </a:fld>
            <a:endParaRPr lang="en-US"/>
          </a:p>
        </p:txBody>
      </p:sp>
      <p:cxnSp>
        <p:nvCxnSpPr>
          <p:cNvPr id="9" name="Straight Connector 8"/>
          <p:cNvCxnSpPr/>
          <p:nvPr userDrawn="1"/>
        </p:nvCxnSpPr>
        <p:spPr>
          <a:xfrm>
            <a:off x="0" y="846375"/>
            <a:ext cx="9144000" cy="0"/>
          </a:xfrm>
          <a:prstGeom prst="line">
            <a:avLst/>
          </a:prstGeom>
          <a:ln w="38100">
            <a:solidFill>
              <a:srgbClr val="3CABA4"/>
            </a:solidFill>
          </a:ln>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628650" y="260196"/>
            <a:ext cx="2057400" cy="462250"/>
          </a:xfrm>
          <a:prstGeom prst="rect">
            <a:avLst/>
          </a:prstGeom>
        </p:spPr>
      </p:pic>
      <p:sp>
        <p:nvSpPr>
          <p:cNvPr id="13" name="Rectangle 12"/>
          <p:cNvSpPr/>
          <p:nvPr userDrawn="1"/>
        </p:nvSpPr>
        <p:spPr>
          <a:xfrm>
            <a:off x="0" y="4767263"/>
            <a:ext cx="9144000" cy="376237"/>
          </a:xfrm>
          <a:prstGeom prst="rect">
            <a:avLst/>
          </a:prstGeom>
          <a:solidFill>
            <a:srgbClr val="3CAB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4" name="TextBox 13"/>
          <p:cNvSpPr txBox="1"/>
          <p:nvPr userDrawn="1"/>
        </p:nvSpPr>
        <p:spPr>
          <a:xfrm>
            <a:off x="-674633" y="4771053"/>
            <a:ext cx="2606566" cy="338554"/>
          </a:xfrm>
          <a:prstGeom prst="rect">
            <a:avLst/>
          </a:prstGeom>
          <a:noFill/>
        </p:spPr>
        <p:txBody>
          <a:bodyPr wrap="square" rtlCol="0">
            <a:spAutoFit/>
          </a:bodyPr>
          <a:lstStyle/>
          <a:p>
            <a:pPr algn="r"/>
            <a:r>
              <a:rPr lang="en-US" sz="1600">
                <a:latin typeface="Avenir Medium" charset="0"/>
                <a:ea typeface="Avenir Medium" charset="0"/>
                <a:cs typeface="Avenir Medium" charset="0"/>
              </a:rPr>
              <a:t> abertay.ac.uk</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028949" y="260196"/>
            <a:ext cx="5487591" cy="461163"/>
          </a:xfrm>
        </p:spPr>
        <p:txBody>
          <a:bodyPr/>
          <a:lstStyle/>
          <a:p>
            <a:r>
              <a:rPr lang="en-US"/>
              <a:t>Click to edit Master title style</a:t>
            </a:r>
          </a:p>
        </p:txBody>
      </p:sp>
      <p:sp>
        <p:nvSpPr>
          <p:cNvPr id="3" name="Text Placeholder 2"/>
          <p:cNvSpPr>
            <a:spLocks noGrp="1"/>
          </p:cNvSpPr>
          <p:nvPr>
            <p:ph type="body" idx="1"/>
          </p:nvPr>
        </p:nvSpPr>
        <p:spPr>
          <a:xfrm>
            <a:off x="629842" y="1029500"/>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1647434"/>
            <a:ext cx="3868340"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029500"/>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0" y="1647434"/>
            <a:ext cx="3887391"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62774B5-19E6-A645-80D9-203E468D7FB8}" type="datetimeFigureOut">
              <a:rPr lang="en-US" smtClean="0"/>
              <a:t>8/9/2022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546AD9B-8563-5F4A-9D05-6AC5ED07DD4E}" type="slidenum">
              <a:rPr lang="en-US" smtClean="0"/>
              <a:t>‹#›</a:t>
            </a:fld>
            <a:endParaRPr lang="en-US"/>
          </a:p>
        </p:txBody>
      </p:sp>
      <p:cxnSp>
        <p:nvCxnSpPr>
          <p:cNvPr id="11" name="Straight Connector 10"/>
          <p:cNvCxnSpPr/>
          <p:nvPr userDrawn="1"/>
        </p:nvCxnSpPr>
        <p:spPr>
          <a:xfrm>
            <a:off x="0" y="846375"/>
            <a:ext cx="9144000" cy="0"/>
          </a:xfrm>
          <a:prstGeom prst="line">
            <a:avLst/>
          </a:prstGeom>
          <a:ln w="38100">
            <a:solidFill>
              <a:srgbClr val="3CABA4"/>
            </a:solidFill>
          </a:ln>
        </p:spPr>
        <p:style>
          <a:lnRef idx="1">
            <a:schemeClr val="accent1"/>
          </a:lnRef>
          <a:fillRef idx="0">
            <a:schemeClr val="accent1"/>
          </a:fillRef>
          <a:effectRef idx="0">
            <a:schemeClr val="accent1"/>
          </a:effectRef>
          <a:fontRef idx="minor">
            <a:schemeClr val="tx1"/>
          </a:fontRef>
        </p:style>
      </p:cxnSp>
      <p:pic>
        <p:nvPicPr>
          <p:cNvPr id="14" name="Picture 13"/>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628650" y="260196"/>
            <a:ext cx="2057400" cy="462250"/>
          </a:xfrm>
          <a:prstGeom prst="rect">
            <a:avLst/>
          </a:prstGeom>
        </p:spPr>
      </p:pic>
      <p:sp>
        <p:nvSpPr>
          <p:cNvPr id="15" name="Rectangle 14"/>
          <p:cNvSpPr/>
          <p:nvPr userDrawn="1"/>
        </p:nvSpPr>
        <p:spPr>
          <a:xfrm>
            <a:off x="0" y="4767263"/>
            <a:ext cx="9144000" cy="376237"/>
          </a:xfrm>
          <a:prstGeom prst="rect">
            <a:avLst/>
          </a:prstGeom>
          <a:solidFill>
            <a:srgbClr val="3CAB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6" name="TextBox 15"/>
          <p:cNvSpPr txBox="1"/>
          <p:nvPr userDrawn="1"/>
        </p:nvSpPr>
        <p:spPr>
          <a:xfrm>
            <a:off x="-674633" y="4771053"/>
            <a:ext cx="2606566" cy="338554"/>
          </a:xfrm>
          <a:prstGeom prst="rect">
            <a:avLst/>
          </a:prstGeom>
          <a:noFill/>
        </p:spPr>
        <p:txBody>
          <a:bodyPr wrap="square" rtlCol="0">
            <a:spAutoFit/>
          </a:bodyPr>
          <a:lstStyle/>
          <a:p>
            <a:pPr algn="r"/>
            <a:r>
              <a:rPr lang="en-US" sz="1600">
                <a:latin typeface="Avenir Medium" charset="0"/>
                <a:ea typeface="Avenir Medium" charset="0"/>
                <a:cs typeface="Avenir Medium" charset="0"/>
              </a:rPr>
              <a:t> abertay.ac.uk</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028950" y="273844"/>
            <a:ext cx="5486400" cy="470138"/>
          </a:xfrm>
        </p:spPr>
        <p:txBody>
          <a:bodyPr/>
          <a:lstStyle/>
          <a:p>
            <a:r>
              <a:rPr lang="en-US"/>
              <a:t>Click to edit Master title style</a:t>
            </a:r>
          </a:p>
        </p:txBody>
      </p:sp>
      <p:sp>
        <p:nvSpPr>
          <p:cNvPr id="3" name="Date Placeholder 2"/>
          <p:cNvSpPr>
            <a:spLocks noGrp="1"/>
          </p:cNvSpPr>
          <p:nvPr>
            <p:ph type="dt" sz="half" idx="10"/>
          </p:nvPr>
        </p:nvSpPr>
        <p:spPr/>
        <p:txBody>
          <a:bodyPr/>
          <a:lstStyle/>
          <a:p>
            <a:fld id="{262774B5-19E6-A645-80D9-203E468D7FB8}" type="datetimeFigureOut">
              <a:rPr lang="en-US" smtClean="0"/>
              <a:t>8/9/2022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546AD9B-8563-5F4A-9D05-6AC5ED07DD4E}" type="slidenum">
              <a:rPr lang="en-US" smtClean="0"/>
              <a:t>‹#›</a:t>
            </a:fld>
            <a:endParaRPr lang="en-US"/>
          </a:p>
        </p:txBody>
      </p:sp>
      <p:cxnSp>
        <p:nvCxnSpPr>
          <p:cNvPr id="7" name="Straight Connector 6"/>
          <p:cNvCxnSpPr/>
          <p:nvPr userDrawn="1"/>
        </p:nvCxnSpPr>
        <p:spPr>
          <a:xfrm>
            <a:off x="0" y="846375"/>
            <a:ext cx="9144000" cy="0"/>
          </a:xfrm>
          <a:prstGeom prst="line">
            <a:avLst/>
          </a:prstGeom>
          <a:ln w="38100">
            <a:solidFill>
              <a:srgbClr val="3CABA4"/>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628650" y="260196"/>
            <a:ext cx="2057400" cy="462250"/>
          </a:xfrm>
          <a:prstGeom prst="rect">
            <a:avLst/>
          </a:prstGeom>
        </p:spPr>
      </p:pic>
      <p:sp>
        <p:nvSpPr>
          <p:cNvPr id="11" name="Rectangle 10"/>
          <p:cNvSpPr/>
          <p:nvPr userDrawn="1"/>
        </p:nvSpPr>
        <p:spPr>
          <a:xfrm>
            <a:off x="0" y="4767263"/>
            <a:ext cx="9144000" cy="376237"/>
          </a:xfrm>
          <a:prstGeom prst="rect">
            <a:avLst/>
          </a:prstGeom>
          <a:solidFill>
            <a:srgbClr val="3CAB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2" name="TextBox 11"/>
          <p:cNvSpPr txBox="1"/>
          <p:nvPr userDrawn="1"/>
        </p:nvSpPr>
        <p:spPr>
          <a:xfrm>
            <a:off x="-674633" y="4771053"/>
            <a:ext cx="2606566" cy="338554"/>
          </a:xfrm>
          <a:prstGeom prst="rect">
            <a:avLst/>
          </a:prstGeom>
          <a:noFill/>
        </p:spPr>
        <p:txBody>
          <a:bodyPr wrap="square" rtlCol="0">
            <a:spAutoFit/>
          </a:bodyPr>
          <a:lstStyle/>
          <a:p>
            <a:pPr algn="r"/>
            <a:r>
              <a:rPr lang="en-US" sz="1600">
                <a:latin typeface="Avenir Medium" charset="0"/>
                <a:ea typeface="Avenir Medium" charset="0"/>
                <a:cs typeface="Avenir Medium" charset="0"/>
              </a:rPr>
              <a:t> abertay.ac.uk</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2774B5-19E6-A645-80D9-203E468D7FB8}" type="datetimeFigureOut">
              <a:rPr lang="en-US" smtClean="0"/>
              <a:t>8/9/2022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546AD9B-8563-5F4A-9D05-6AC5ED07DD4E}" type="slidenum">
              <a:rPr lang="en-US" smtClean="0"/>
              <a:t>‹#›</a:t>
            </a:fld>
            <a:endParaRPr lang="en-US"/>
          </a:p>
        </p:txBody>
      </p:sp>
      <p:cxnSp>
        <p:nvCxnSpPr>
          <p:cNvPr id="6" name="Straight Connector 5"/>
          <p:cNvCxnSpPr/>
          <p:nvPr userDrawn="1"/>
        </p:nvCxnSpPr>
        <p:spPr>
          <a:xfrm>
            <a:off x="0" y="846375"/>
            <a:ext cx="9144000" cy="0"/>
          </a:xfrm>
          <a:prstGeom prst="line">
            <a:avLst/>
          </a:prstGeom>
          <a:ln w="38100">
            <a:solidFill>
              <a:srgbClr val="3CABA4"/>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628650" y="260196"/>
            <a:ext cx="2057400" cy="462250"/>
          </a:xfrm>
          <a:prstGeom prst="rect">
            <a:avLst/>
          </a:prstGeom>
        </p:spPr>
      </p:pic>
      <p:sp>
        <p:nvSpPr>
          <p:cNvPr id="10" name="Rectangle 9"/>
          <p:cNvSpPr/>
          <p:nvPr userDrawn="1"/>
        </p:nvSpPr>
        <p:spPr>
          <a:xfrm>
            <a:off x="0" y="4767263"/>
            <a:ext cx="9144000" cy="376237"/>
          </a:xfrm>
          <a:prstGeom prst="rect">
            <a:avLst/>
          </a:prstGeom>
          <a:solidFill>
            <a:srgbClr val="3CAB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1" name="TextBox 10"/>
          <p:cNvSpPr txBox="1"/>
          <p:nvPr userDrawn="1"/>
        </p:nvSpPr>
        <p:spPr>
          <a:xfrm>
            <a:off x="-674633" y="4771053"/>
            <a:ext cx="2606566" cy="338554"/>
          </a:xfrm>
          <a:prstGeom prst="rect">
            <a:avLst/>
          </a:prstGeom>
          <a:noFill/>
        </p:spPr>
        <p:txBody>
          <a:bodyPr wrap="square" rtlCol="0">
            <a:spAutoFit/>
          </a:bodyPr>
          <a:lstStyle/>
          <a:p>
            <a:pPr algn="r"/>
            <a:r>
              <a:rPr lang="en-US" sz="1600">
                <a:latin typeface="Avenir Medium" charset="0"/>
                <a:ea typeface="Avenir Medium" charset="0"/>
                <a:cs typeface="Avenir Medium" charset="0"/>
              </a:rPr>
              <a:t> abertay.ac.uk</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1003303"/>
            <a:ext cx="2949178" cy="793742"/>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3887391" y="994564"/>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1797045"/>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262774B5-19E6-A645-80D9-203E468D7FB8}" type="datetimeFigureOut">
              <a:rPr lang="en-US" smtClean="0"/>
              <a:t>8/9/2022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46AD9B-8563-5F4A-9D05-6AC5ED07DD4E}" type="slidenum">
              <a:rPr lang="en-US" smtClean="0"/>
              <a:t>‹#›</a:t>
            </a:fld>
            <a:endParaRPr lang="en-US"/>
          </a:p>
        </p:txBody>
      </p:sp>
      <p:cxnSp>
        <p:nvCxnSpPr>
          <p:cNvPr id="9" name="Straight Connector 8"/>
          <p:cNvCxnSpPr/>
          <p:nvPr userDrawn="1"/>
        </p:nvCxnSpPr>
        <p:spPr>
          <a:xfrm>
            <a:off x="0" y="846375"/>
            <a:ext cx="9144000" cy="0"/>
          </a:xfrm>
          <a:prstGeom prst="line">
            <a:avLst/>
          </a:prstGeom>
          <a:ln w="38100">
            <a:solidFill>
              <a:srgbClr val="3CABA4"/>
            </a:solidFill>
          </a:ln>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628650" y="260196"/>
            <a:ext cx="2057400" cy="462250"/>
          </a:xfrm>
          <a:prstGeom prst="rect">
            <a:avLst/>
          </a:prstGeom>
        </p:spPr>
      </p:pic>
      <p:sp>
        <p:nvSpPr>
          <p:cNvPr id="13" name="Rectangle 12"/>
          <p:cNvSpPr/>
          <p:nvPr userDrawn="1"/>
        </p:nvSpPr>
        <p:spPr>
          <a:xfrm>
            <a:off x="0" y="4767263"/>
            <a:ext cx="9144000" cy="376237"/>
          </a:xfrm>
          <a:prstGeom prst="rect">
            <a:avLst/>
          </a:prstGeom>
          <a:solidFill>
            <a:srgbClr val="3CAB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4" name="TextBox 13"/>
          <p:cNvSpPr txBox="1"/>
          <p:nvPr userDrawn="1"/>
        </p:nvSpPr>
        <p:spPr>
          <a:xfrm>
            <a:off x="-674633" y="4771053"/>
            <a:ext cx="2606566" cy="338554"/>
          </a:xfrm>
          <a:prstGeom prst="rect">
            <a:avLst/>
          </a:prstGeom>
          <a:noFill/>
        </p:spPr>
        <p:txBody>
          <a:bodyPr wrap="square" rtlCol="0">
            <a:spAutoFit/>
          </a:bodyPr>
          <a:lstStyle/>
          <a:p>
            <a:pPr algn="r"/>
            <a:r>
              <a:rPr lang="en-US" sz="1600">
                <a:latin typeface="Avenir Medium" charset="0"/>
                <a:ea typeface="Avenir Medium" charset="0"/>
                <a:cs typeface="Avenir Medium" charset="0"/>
              </a:rPr>
              <a:t> abertay.ac.uk</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8650" y="1011500"/>
            <a:ext cx="2949178" cy="802481"/>
          </a:xfrm>
        </p:spPr>
        <p:txBody>
          <a:bodyPr anchor="b"/>
          <a:lstStyle>
            <a:lvl1pPr>
              <a:defRPr sz="2400"/>
            </a:lvl1pPr>
          </a:lstStyle>
          <a:p>
            <a:r>
              <a:rPr lang="en-US"/>
              <a:t>Click to edit Master title style</a:t>
            </a:r>
          </a:p>
        </p:txBody>
      </p:sp>
      <p:sp>
        <p:nvSpPr>
          <p:cNvPr id="3" name="Picture Placeholder 2"/>
          <p:cNvSpPr>
            <a:spLocks noGrp="1" noChangeAspect="1"/>
          </p:cNvSpPr>
          <p:nvPr>
            <p:ph type="pic" idx="1"/>
          </p:nvPr>
        </p:nvSpPr>
        <p:spPr>
          <a:xfrm>
            <a:off x="3887391" y="1011501"/>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Drag picture to placeholder or click icon to add</a:t>
            </a:r>
          </a:p>
        </p:txBody>
      </p:sp>
      <p:sp>
        <p:nvSpPr>
          <p:cNvPr id="4" name="Text Placeholder 3"/>
          <p:cNvSpPr>
            <a:spLocks noGrp="1"/>
          </p:cNvSpPr>
          <p:nvPr>
            <p:ph type="body" sz="half" idx="2"/>
          </p:nvPr>
        </p:nvSpPr>
        <p:spPr>
          <a:xfrm>
            <a:off x="629841" y="1813982"/>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262774B5-19E6-A645-80D9-203E468D7FB8}" type="datetimeFigureOut">
              <a:rPr lang="en-US" smtClean="0"/>
              <a:t>8/9/2022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46AD9B-8563-5F4A-9D05-6AC5ED07DD4E}" type="slidenum">
              <a:rPr lang="en-US" smtClean="0"/>
              <a:t>‹#›</a:t>
            </a:fld>
            <a:endParaRPr lang="en-US"/>
          </a:p>
        </p:txBody>
      </p:sp>
      <p:cxnSp>
        <p:nvCxnSpPr>
          <p:cNvPr id="9" name="Straight Connector 8"/>
          <p:cNvCxnSpPr/>
          <p:nvPr userDrawn="1"/>
        </p:nvCxnSpPr>
        <p:spPr>
          <a:xfrm>
            <a:off x="0" y="846375"/>
            <a:ext cx="9144000" cy="0"/>
          </a:xfrm>
          <a:prstGeom prst="line">
            <a:avLst/>
          </a:prstGeom>
          <a:ln w="38100">
            <a:solidFill>
              <a:srgbClr val="3CABA4"/>
            </a:solidFill>
          </a:ln>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628650" y="260196"/>
            <a:ext cx="2057400" cy="462250"/>
          </a:xfrm>
          <a:prstGeom prst="rect">
            <a:avLst/>
          </a:prstGeom>
        </p:spPr>
      </p:pic>
      <p:sp>
        <p:nvSpPr>
          <p:cNvPr id="13" name="Rectangle 12"/>
          <p:cNvSpPr/>
          <p:nvPr userDrawn="1"/>
        </p:nvSpPr>
        <p:spPr>
          <a:xfrm>
            <a:off x="0" y="4767263"/>
            <a:ext cx="9144000" cy="376237"/>
          </a:xfrm>
          <a:prstGeom prst="rect">
            <a:avLst/>
          </a:prstGeom>
          <a:solidFill>
            <a:srgbClr val="3CAB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4" name="TextBox 13"/>
          <p:cNvSpPr txBox="1"/>
          <p:nvPr userDrawn="1"/>
        </p:nvSpPr>
        <p:spPr>
          <a:xfrm>
            <a:off x="-674633" y="4771053"/>
            <a:ext cx="2606566" cy="338554"/>
          </a:xfrm>
          <a:prstGeom prst="rect">
            <a:avLst/>
          </a:prstGeom>
          <a:noFill/>
        </p:spPr>
        <p:txBody>
          <a:bodyPr wrap="square" rtlCol="0">
            <a:spAutoFit/>
          </a:bodyPr>
          <a:lstStyle/>
          <a:p>
            <a:pPr algn="r"/>
            <a:r>
              <a:rPr lang="en-US" sz="1600">
                <a:latin typeface="Avenir Medium" charset="0"/>
                <a:ea typeface="Avenir Medium" charset="0"/>
                <a:cs typeface="Avenir Medium" charset="0"/>
              </a:rPr>
              <a:t> abertay.ac.uk</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262774B5-19E6-A645-80D9-203E468D7FB8}" type="datetimeFigureOut">
              <a:rPr lang="en-US" smtClean="0"/>
              <a:t>8/9/2022</a:t>
            </a:fld>
            <a:endParaRPr lang="en-US"/>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6546AD9B-8563-5F4A-9D05-6AC5ED07DD4E}" type="slidenum">
              <a:rPr lang="en-US" smtClean="0"/>
              <a:t>‹#›</a:t>
            </a:fld>
            <a:endParaRPr lang="en-US"/>
          </a:p>
        </p:txBody>
      </p:sp>
    </p:spTree>
    <p:extLst>
      <p:ext uri="{BB962C8B-B14F-4D97-AF65-F5344CB8AC3E}">
        <p14:creationId xmlns:p14="http://schemas.microsoft.com/office/powerpoint/2010/main" val="9103993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diagramData" Target="../diagrams/data2.xml"/><Relationship Id="rId13" Type="http://schemas.openxmlformats.org/officeDocument/2006/relationships/diagramData" Target="../diagrams/data3.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17" Type="http://schemas.microsoft.com/office/2007/relationships/diagramDrawing" Target="../diagrams/drawing3.xml"/><Relationship Id="rId2" Type="http://schemas.openxmlformats.org/officeDocument/2006/relationships/notesSlide" Target="../notesSlides/notesSlide2.xml"/><Relationship Id="rId16" Type="http://schemas.openxmlformats.org/officeDocument/2006/relationships/diagramColors" Target="../diagrams/colors3.xml"/><Relationship Id="rId1" Type="http://schemas.openxmlformats.org/officeDocument/2006/relationships/slideLayout" Target="../slideLayouts/slideLayout2.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5" Type="http://schemas.openxmlformats.org/officeDocument/2006/relationships/diagramQuickStyle" Target="../diagrams/quickStyle3.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 Id="rId14" Type="http://schemas.openxmlformats.org/officeDocument/2006/relationships/diagramLayout" Target="../diagrams/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3CABA4"/>
        </a:solidFill>
        <a:effectLst/>
      </p:bgPr>
    </p:bg>
    <p:spTree>
      <p:nvGrpSpPr>
        <p:cNvPr id="1" name=""/>
        <p:cNvGrpSpPr/>
        <p:nvPr/>
      </p:nvGrpSpPr>
      <p:grpSpPr>
        <a:xfrm>
          <a:off x="0" y="0"/>
          <a:ext cx="0" cy="0"/>
          <a:chOff x="0" y="0"/>
          <a:chExt cx="0" cy="0"/>
        </a:xfrm>
      </p:grpSpPr>
      <p:pic>
        <p:nvPicPr>
          <p:cNvPr id="17" name="Picture 16"/>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778000" y="-51027"/>
            <a:ext cx="7366000" cy="5207434"/>
          </a:xfrm>
          <a:prstGeom prst="rect">
            <a:avLst/>
          </a:prstGeom>
        </p:spPr>
      </p:pic>
      <p:sp>
        <p:nvSpPr>
          <p:cNvPr id="2" name="Title 1"/>
          <p:cNvSpPr>
            <a:spLocks noGrp="1"/>
          </p:cNvSpPr>
          <p:nvPr>
            <p:ph type="ctrTitle"/>
          </p:nvPr>
        </p:nvSpPr>
        <p:spPr>
          <a:xfrm>
            <a:off x="685800" y="1622069"/>
            <a:ext cx="5383404" cy="2387600"/>
          </a:xfrm>
        </p:spPr>
        <p:txBody>
          <a:bodyPr>
            <a:normAutofit/>
          </a:bodyPr>
          <a:lstStyle/>
          <a:p>
            <a:pPr algn="l"/>
            <a:r>
              <a:rPr lang="en-GB" sz="4000" b="1" dirty="0">
                <a:solidFill>
                  <a:schemeClr val="bg1"/>
                </a:solidFill>
                <a:latin typeface="Avenir Heavy" charset="0"/>
                <a:ea typeface="Avenir Heavy" charset="0"/>
                <a:cs typeface="Avenir Heavy" charset="0"/>
              </a:rPr>
              <a:t>Student success officers and a personalised approach to success</a:t>
            </a:r>
            <a:endParaRPr lang="en-US" sz="4000" b="1" dirty="0">
              <a:solidFill>
                <a:schemeClr val="bg1"/>
              </a:solidFill>
              <a:latin typeface="Avenir Heavy" charset="0"/>
              <a:ea typeface="Avenir Heavy" charset="0"/>
              <a:cs typeface="Avenir Heavy" charset="0"/>
            </a:endParaRPr>
          </a:p>
        </p:txBody>
      </p:sp>
      <p:cxnSp>
        <p:nvCxnSpPr>
          <p:cNvPr id="21" name="Straight Connector 20"/>
          <p:cNvCxnSpPr/>
          <p:nvPr/>
        </p:nvCxnSpPr>
        <p:spPr>
          <a:xfrm>
            <a:off x="778934" y="4140903"/>
            <a:ext cx="677333" cy="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sp>
        <p:nvSpPr>
          <p:cNvPr id="3" name="Rectangle 2"/>
          <p:cNvSpPr/>
          <p:nvPr/>
        </p:nvSpPr>
        <p:spPr>
          <a:xfrm>
            <a:off x="495301" y="158989"/>
            <a:ext cx="2472267" cy="846666"/>
          </a:xfrm>
          <a:prstGeom prst="rect">
            <a:avLst/>
          </a:prstGeom>
          <a:solidFill>
            <a:srgbClr val="3CAB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685800" y="350183"/>
            <a:ext cx="2570907" cy="655472"/>
          </a:xfrm>
          <a:prstGeom prst="rect">
            <a:avLst/>
          </a:prstGeom>
        </p:spPr>
      </p:pic>
      <p:sp>
        <p:nvSpPr>
          <p:cNvPr id="8" name="Rectangle 7"/>
          <p:cNvSpPr/>
          <p:nvPr/>
        </p:nvSpPr>
        <p:spPr>
          <a:xfrm>
            <a:off x="381000" y="4711151"/>
            <a:ext cx="2472267" cy="432350"/>
          </a:xfrm>
          <a:prstGeom prst="rect">
            <a:avLst/>
          </a:prstGeom>
          <a:solidFill>
            <a:srgbClr val="3CAB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668868" y="4276373"/>
            <a:ext cx="4597401" cy="738664"/>
          </a:xfrm>
          <a:prstGeom prst="rect">
            <a:avLst/>
          </a:prstGeom>
          <a:noFill/>
        </p:spPr>
        <p:txBody>
          <a:bodyPr wrap="square" lIns="91440" tIns="45720" rIns="91440" bIns="45720" rtlCol="0" anchor="t">
            <a:spAutoFit/>
          </a:bodyPr>
          <a:lstStyle/>
          <a:p>
            <a:r>
              <a:rPr lang="en-US" sz="1400">
                <a:solidFill>
                  <a:schemeClr val="bg1"/>
                </a:solidFill>
                <a:latin typeface="Avenir Medium"/>
                <a:ea typeface="Avenir Medium" charset="0"/>
                <a:cs typeface="Avenir Medium" charset="0"/>
              </a:rPr>
              <a:t>Jan Law – School Academic Advisor</a:t>
            </a:r>
          </a:p>
          <a:p>
            <a:r>
              <a:rPr lang="en-US" sz="1400">
                <a:solidFill>
                  <a:schemeClr val="bg1"/>
                </a:solidFill>
                <a:latin typeface="Avenir Medium"/>
                <a:ea typeface="Avenir Medium" charset="0"/>
                <a:cs typeface="Avenir Medium" charset="0"/>
              </a:rPr>
              <a:t>Noelle McAra – School Academic Advisor</a:t>
            </a:r>
          </a:p>
          <a:p>
            <a:r>
              <a:rPr lang="en-US" sz="1400">
                <a:solidFill>
                  <a:schemeClr val="bg1"/>
                </a:solidFill>
                <a:latin typeface="Avenir Medium"/>
                <a:ea typeface="Avenir Medium" charset="0"/>
                <a:cs typeface="Avenir Medium" charset="0"/>
              </a:rPr>
              <a:t>Lee Hutchison – Student Success Officer</a:t>
            </a:r>
          </a:p>
        </p:txBody>
      </p:sp>
    </p:spTree>
    <p:extLst>
      <p:ext uri="{BB962C8B-B14F-4D97-AF65-F5344CB8AC3E}">
        <p14:creationId xmlns:p14="http://schemas.microsoft.com/office/powerpoint/2010/main" val="21068346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F7CC2F-7BC1-F866-D8B6-97C5BCB862BF}"/>
              </a:ext>
            </a:extLst>
          </p:cNvPr>
          <p:cNvSpPr>
            <a:spLocks noGrp="1"/>
          </p:cNvSpPr>
          <p:nvPr>
            <p:ph type="title"/>
          </p:nvPr>
        </p:nvSpPr>
        <p:spPr/>
        <p:txBody>
          <a:bodyPr>
            <a:normAutofit fontScale="90000"/>
          </a:bodyPr>
          <a:lstStyle/>
          <a:p>
            <a:r>
              <a:rPr lang="en-US">
                <a:cs typeface="Calibri Light"/>
              </a:rPr>
              <a:t>University retention statistics</a:t>
            </a:r>
            <a:endParaRPr lang="en-US"/>
          </a:p>
        </p:txBody>
      </p:sp>
      <p:sp>
        <p:nvSpPr>
          <p:cNvPr id="6" name="TextBox 5">
            <a:extLst>
              <a:ext uri="{FF2B5EF4-FFF2-40B4-BE49-F238E27FC236}">
                <a16:creationId xmlns:a16="http://schemas.microsoft.com/office/drawing/2014/main" id="{0C466DCC-02CF-3CD5-0FBB-8740205A7294}"/>
              </a:ext>
            </a:extLst>
          </p:cNvPr>
          <p:cNvSpPr txBox="1"/>
          <p:nvPr/>
        </p:nvSpPr>
        <p:spPr>
          <a:xfrm>
            <a:off x="5267812" y="994474"/>
            <a:ext cx="3491087" cy="203132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t>Note that we are seeing an improvement in retention and are eager to see how this has changed with the SSOs in place from 2021-2022 and the collaboration between both the SSOs and the SAAs.</a:t>
            </a:r>
            <a:endParaRPr lang="en-US">
              <a:cs typeface="Calibri"/>
            </a:endParaRPr>
          </a:p>
        </p:txBody>
      </p:sp>
      <p:pic>
        <p:nvPicPr>
          <p:cNvPr id="9" name="Picture 9" descr="Chart, bar chart&#10;&#10;Description automatically generated">
            <a:extLst>
              <a:ext uri="{FF2B5EF4-FFF2-40B4-BE49-F238E27FC236}">
                <a16:creationId xmlns:a16="http://schemas.microsoft.com/office/drawing/2014/main" id="{FC35DABF-C6C8-E63F-98A3-D4B86DAFD6FF}"/>
              </a:ext>
            </a:extLst>
          </p:cNvPr>
          <p:cNvPicPr>
            <a:picLocks noGrp="1" noChangeAspect="1"/>
          </p:cNvPicPr>
          <p:nvPr>
            <p:ph idx="1"/>
          </p:nvPr>
        </p:nvPicPr>
        <p:blipFill>
          <a:blip r:embed="rId2"/>
          <a:stretch>
            <a:fillRect/>
          </a:stretch>
        </p:blipFill>
        <p:spPr>
          <a:xfrm>
            <a:off x="156839" y="947299"/>
            <a:ext cx="4999157" cy="3552780"/>
          </a:xfrm>
        </p:spPr>
      </p:pic>
    </p:spTree>
    <p:extLst>
      <p:ext uri="{BB962C8B-B14F-4D97-AF65-F5344CB8AC3E}">
        <p14:creationId xmlns:p14="http://schemas.microsoft.com/office/powerpoint/2010/main" val="24503029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57B8E9-698D-B674-CF33-14C2C1BFD832}"/>
              </a:ext>
            </a:extLst>
          </p:cNvPr>
          <p:cNvSpPr>
            <a:spLocks noGrp="1"/>
          </p:cNvSpPr>
          <p:nvPr>
            <p:ph type="title"/>
          </p:nvPr>
        </p:nvSpPr>
        <p:spPr/>
        <p:txBody>
          <a:bodyPr>
            <a:normAutofit fontScale="90000"/>
          </a:bodyPr>
          <a:lstStyle/>
          <a:p>
            <a:r>
              <a:rPr lang="en-US">
                <a:cs typeface="Calibri Light"/>
              </a:rPr>
              <a:t>Data for Semester 1</a:t>
            </a:r>
            <a:endParaRPr lang="en-US"/>
          </a:p>
        </p:txBody>
      </p:sp>
      <p:sp>
        <p:nvSpPr>
          <p:cNvPr id="3" name="TextBox 2">
            <a:extLst>
              <a:ext uri="{FF2B5EF4-FFF2-40B4-BE49-F238E27FC236}">
                <a16:creationId xmlns:a16="http://schemas.microsoft.com/office/drawing/2014/main" id="{5DEDD556-1629-6024-3F63-8C2D475DE2A2}"/>
              </a:ext>
            </a:extLst>
          </p:cNvPr>
          <p:cNvSpPr txBox="1"/>
          <p:nvPr/>
        </p:nvSpPr>
        <p:spPr>
          <a:xfrm>
            <a:off x="3200400" y="2343150"/>
            <a:ext cx="2743200" cy="2769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endParaRPr lang="en-US" sz="1200">
              <a:cs typeface="Calibri"/>
            </a:endParaRPr>
          </a:p>
        </p:txBody>
      </p:sp>
      <p:pic>
        <p:nvPicPr>
          <p:cNvPr id="8" name="Picture 8" descr="Chart, bar chart&#10;&#10;Description automatically generated">
            <a:extLst>
              <a:ext uri="{FF2B5EF4-FFF2-40B4-BE49-F238E27FC236}">
                <a16:creationId xmlns:a16="http://schemas.microsoft.com/office/drawing/2014/main" id="{5C052A1A-FA40-D9F9-748C-084A50BDB86A}"/>
              </a:ext>
            </a:extLst>
          </p:cNvPr>
          <p:cNvPicPr>
            <a:picLocks noChangeAspect="1"/>
          </p:cNvPicPr>
          <p:nvPr/>
        </p:nvPicPr>
        <p:blipFill>
          <a:blip r:embed="rId2"/>
          <a:stretch>
            <a:fillRect/>
          </a:stretch>
        </p:blipFill>
        <p:spPr>
          <a:xfrm>
            <a:off x="1327472" y="893422"/>
            <a:ext cx="6490502" cy="3829274"/>
          </a:xfrm>
          <a:prstGeom prst="rect">
            <a:avLst/>
          </a:prstGeom>
        </p:spPr>
      </p:pic>
    </p:spTree>
    <p:extLst>
      <p:ext uri="{BB962C8B-B14F-4D97-AF65-F5344CB8AC3E}">
        <p14:creationId xmlns:p14="http://schemas.microsoft.com/office/powerpoint/2010/main" val="40330875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57B8E9-698D-B674-CF33-14C2C1BFD832}"/>
              </a:ext>
            </a:extLst>
          </p:cNvPr>
          <p:cNvSpPr>
            <a:spLocks noGrp="1"/>
          </p:cNvSpPr>
          <p:nvPr>
            <p:ph type="title"/>
          </p:nvPr>
        </p:nvSpPr>
        <p:spPr/>
        <p:txBody>
          <a:bodyPr>
            <a:normAutofit fontScale="90000"/>
          </a:bodyPr>
          <a:lstStyle/>
          <a:p>
            <a:r>
              <a:rPr lang="en-US">
                <a:cs typeface="Calibri Light"/>
              </a:rPr>
              <a:t>Data for Semester 1</a:t>
            </a:r>
            <a:endParaRPr lang="en-US"/>
          </a:p>
        </p:txBody>
      </p:sp>
      <p:pic>
        <p:nvPicPr>
          <p:cNvPr id="3" name="Picture 3" descr="Chart, bar chart&#10;&#10;Description automatically generated">
            <a:extLst>
              <a:ext uri="{FF2B5EF4-FFF2-40B4-BE49-F238E27FC236}">
                <a16:creationId xmlns:a16="http://schemas.microsoft.com/office/drawing/2014/main" id="{EDBCF0C1-398B-8F57-743C-FB737D603409}"/>
              </a:ext>
            </a:extLst>
          </p:cNvPr>
          <p:cNvPicPr>
            <a:picLocks noChangeAspect="1"/>
          </p:cNvPicPr>
          <p:nvPr/>
        </p:nvPicPr>
        <p:blipFill>
          <a:blip r:embed="rId2"/>
          <a:stretch>
            <a:fillRect/>
          </a:stretch>
        </p:blipFill>
        <p:spPr>
          <a:xfrm>
            <a:off x="724349" y="929308"/>
            <a:ext cx="7610833" cy="3748555"/>
          </a:xfrm>
          <a:prstGeom prst="rect">
            <a:avLst/>
          </a:prstGeom>
        </p:spPr>
      </p:pic>
    </p:spTree>
    <p:extLst>
      <p:ext uri="{BB962C8B-B14F-4D97-AF65-F5344CB8AC3E}">
        <p14:creationId xmlns:p14="http://schemas.microsoft.com/office/powerpoint/2010/main" val="39456182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F89E45-0B04-CBA6-B976-E12D95F08DCA}"/>
              </a:ext>
            </a:extLst>
          </p:cNvPr>
          <p:cNvSpPr>
            <a:spLocks noGrp="1"/>
          </p:cNvSpPr>
          <p:nvPr>
            <p:ph type="title"/>
          </p:nvPr>
        </p:nvSpPr>
        <p:spPr/>
        <p:txBody>
          <a:bodyPr>
            <a:normAutofit fontScale="90000"/>
          </a:bodyPr>
          <a:lstStyle/>
          <a:p>
            <a:r>
              <a:rPr lang="en-US">
                <a:ea typeface="+mj-lt"/>
                <a:cs typeface="+mj-lt"/>
              </a:rPr>
              <a:t>Issues for the SSO role and Development</a:t>
            </a:r>
            <a:endParaRPr lang="en-US"/>
          </a:p>
        </p:txBody>
      </p:sp>
      <p:sp>
        <p:nvSpPr>
          <p:cNvPr id="3" name="Content Placeholder 2">
            <a:extLst>
              <a:ext uri="{FF2B5EF4-FFF2-40B4-BE49-F238E27FC236}">
                <a16:creationId xmlns:a16="http://schemas.microsoft.com/office/drawing/2014/main" id="{A5B4B5DE-F9E2-49C9-F7CE-61F42591F4B0}"/>
              </a:ext>
            </a:extLst>
          </p:cNvPr>
          <p:cNvSpPr>
            <a:spLocks noGrp="1"/>
          </p:cNvSpPr>
          <p:nvPr>
            <p:ph idx="1"/>
          </p:nvPr>
        </p:nvSpPr>
        <p:spPr/>
        <p:txBody>
          <a:bodyPr vert="horz" lIns="91440" tIns="45720" rIns="91440" bIns="45720" rtlCol="0" anchor="t">
            <a:normAutofit/>
          </a:bodyPr>
          <a:lstStyle/>
          <a:p>
            <a:r>
              <a:rPr lang="en-US" dirty="0">
                <a:ea typeface="+mn-lt"/>
                <a:cs typeface="+mn-lt"/>
              </a:rPr>
              <a:t>Need to more synergy between the SSOs and other structures in the university.</a:t>
            </a:r>
            <a:endParaRPr lang="en-US" dirty="0">
              <a:cs typeface="Calibri" panose="020F0502020204030204"/>
            </a:endParaRPr>
          </a:p>
          <a:p>
            <a:endParaRPr lang="en-US" dirty="0">
              <a:ea typeface="+mn-lt"/>
              <a:cs typeface="+mn-lt"/>
            </a:endParaRPr>
          </a:p>
          <a:p>
            <a:r>
              <a:rPr lang="en-US" dirty="0">
                <a:ea typeface="+mn-lt"/>
                <a:cs typeface="+mn-lt"/>
              </a:rPr>
              <a:t>How the SSOs can adapt more to the needs of their specific Schools.</a:t>
            </a:r>
            <a:endParaRPr lang="en-US" dirty="0"/>
          </a:p>
          <a:p>
            <a:endParaRPr lang="en-US" dirty="0">
              <a:ea typeface="+mn-lt"/>
              <a:cs typeface="+mn-lt"/>
            </a:endParaRPr>
          </a:p>
          <a:p>
            <a:r>
              <a:rPr lang="en-US" dirty="0">
                <a:ea typeface="+mn-lt"/>
                <a:cs typeface="+mn-lt"/>
              </a:rPr>
              <a:t>During the summer SSOs can work at a more university wide level.</a:t>
            </a:r>
            <a:endParaRPr lang="en-US" dirty="0">
              <a:cs typeface="Calibri"/>
            </a:endParaRPr>
          </a:p>
          <a:p>
            <a:endParaRPr lang="en-US" dirty="0">
              <a:cs typeface="Calibri"/>
            </a:endParaRPr>
          </a:p>
        </p:txBody>
      </p:sp>
    </p:spTree>
    <p:extLst>
      <p:ext uri="{BB962C8B-B14F-4D97-AF65-F5344CB8AC3E}">
        <p14:creationId xmlns:p14="http://schemas.microsoft.com/office/powerpoint/2010/main" val="14728953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760541-7A42-F8B2-FDFC-B83C75DF848E}"/>
              </a:ext>
            </a:extLst>
          </p:cNvPr>
          <p:cNvSpPr>
            <a:spLocks noGrp="1"/>
          </p:cNvSpPr>
          <p:nvPr>
            <p:ph type="title"/>
          </p:nvPr>
        </p:nvSpPr>
        <p:spPr/>
        <p:txBody>
          <a:bodyPr>
            <a:normAutofit fontScale="90000"/>
          </a:bodyPr>
          <a:lstStyle/>
          <a:p>
            <a:r>
              <a:rPr lang="en-US">
                <a:cs typeface="Calibri Light"/>
              </a:rPr>
              <a:t>The SSO role and moving forward</a:t>
            </a:r>
            <a:endParaRPr lang="en-US"/>
          </a:p>
        </p:txBody>
      </p:sp>
      <p:sp>
        <p:nvSpPr>
          <p:cNvPr id="3" name="Content Placeholder 2">
            <a:extLst>
              <a:ext uri="{FF2B5EF4-FFF2-40B4-BE49-F238E27FC236}">
                <a16:creationId xmlns:a16="http://schemas.microsoft.com/office/drawing/2014/main" id="{2B61755C-6F87-0A6E-D4E5-3359E4CD32AB}"/>
              </a:ext>
            </a:extLst>
          </p:cNvPr>
          <p:cNvSpPr>
            <a:spLocks noGrp="1"/>
          </p:cNvSpPr>
          <p:nvPr>
            <p:ph idx="1"/>
          </p:nvPr>
        </p:nvSpPr>
        <p:spPr/>
        <p:txBody>
          <a:bodyPr vert="horz" lIns="91440" tIns="45720" rIns="91440" bIns="45720" rtlCol="0" anchor="t">
            <a:normAutofit fontScale="92500"/>
          </a:bodyPr>
          <a:lstStyle/>
          <a:p>
            <a:pPr marL="0" indent="0">
              <a:buNone/>
            </a:pPr>
            <a:r>
              <a:rPr lang="en-US">
                <a:ea typeface="+mn-lt"/>
                <a:cs typeface="+mn-lt"/>
              </a:rPr>
              <a:t>The SSO role is new and while many things have worked with the role, we also </a:t>
            </a:r>
            <a:r>
              <a:rPr lang="en-US" err="1">
                <a:ea typeface="+mn-lt"/>
                <a:cs typeface="+mn-lt"/>
              </a:rPr>
              <a:t>recognise</a:t>
            </a:r>
            <a:r>
              <a:rPr lang="en-US">
                <a:ea typeface="+mn-lt"/>
                <a:cs typeface="+mn-lt"/>
              </a:rPr>
              <a:t> that there is other work to be done in developing and embedding the role into the university more and developing more synergy between the SSOs and other university structures to further improve retention in the university.</a:t>
            </a:r>
            <a:endParaRPr lang="en-US">
              <a:cs typeface="Calibri" panose="020F0502020204030204"/>
            </a:endParaRPr>
          </a:p>
          <a:p>
            <a:pPr marL="0" indent="0">
              <a:buNone/>
            </a:pPr>
            <a:endParaRPr lang="en-US">
              <a:ea typeface="+mn-lt"/>
              <a:cs typeface="+mn-lt"/>
            </a:endParaRPr>
          </a:p>
          <a:p>
            <a:pPr marL="0" indent="0">
              <a:buNone/>
            </a:pPr>
            <a:r>
              <a:rPr lang="en-US">
                <a:ea typeface="+mn-lt"/>
                <a:cs typeface="+mn-lt"/>
              </a:rPr>
              <a:t>From the SSOs themselves:  </a:t>
            </a:r>
            <a:endParaRPr lang="en-US">
              <a:cs typeface="Calibri" panose="020F0502020204030204"/>
            </a:endParaRPr>
          </a:p>
          <a:p>
            <a:r>
              <a:rPr lang="en-US">
                <a:ea typeface="+mn-lt"/>
                <a:cs typeface="+mn-lt"/>
              </a:rPr>
              <a:t>“We have done a lot of learning on the job, and we have adapted to the demands of the role over the past year and while the role grows and changes, we feel that at the heart of the process is how we help retain and support students in a </a:t>
            </a:r>
            <a:r>
              <a:rPr lang="en-US" err="1">
                <a:ea typeface="+mn-lt"/>
                <a:cs typeface="+mn-lt"/>
              </a:rPr>
              <a:t>personalised</a:t>
            </a:r>
            <a:r>
              <a:rPr lang="en-US">
                <a:ea typeface="+mn-lt"/>
                <a:cs typeface="+mn-lt"/>
              </a:rPr>
              <a:t> way and compassionate way.”</a:t>
            </a:r>
            <a:endParaRPr lang="en-US">
              <a:cs typeface="Calibri" panose="020F0502020204030204"/>
            </a:endParaRPr>
          </a:p>
          <a:p>
            <a:endParaRPr lang="en-US"/>
          </a:p>
          <a:p>
            <a:endParaRPr lang="en-US">
              <a:cs typeface="Calibri"/>
            </a:endParaRPr>
          </a:p>
        </p:txBody>
      </p:sp>
    </p:spTree>
    <p:extLst>
      <p:ext uri="{BB962C8B-B14F-4D97-AF65-F5344CB8AC3E}">
        <p14:creationId xmlns:p14="http://schemas.microsoft.com/office/powerpoint/2010/main" val="26283406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748AFB-F94C-BC35-0636-4C2FD3939769}"/>
              </a:ext>
            </a:extLst>
          </p:cNvPr>
          <p:cNvSpPr>
            <a:spLocks noGrp="1"/>
          </p:cNvSpPr>
          <p:nvPr>
            <p:ph type="ctrTitle"/>
          </p:nvPr>
        </p:nvSpPr>
        <p:spPr/>
        <p:txBody>
          <a:bodyPr/>
          <a:lstStyle/>
          <a:p>
            <a:r>
              <a:rPr lang="en-US">
                <a:cs typeface="Calibri Light"/>
              </a:rPr>
              <a:t>Thank you for listening</a:t>
            </a:r>
            <a:endParaRPr lang="en-US"/>
          </a:p>
        </p:txBody>
      </p:sp>
      <p:sp>
        <p:nvSpPr>
          <p:cNvPr id="3" name="Content Placeholder 2">
            <a:extLst>
              <a:ext uri="{FF2B5EF4-FFF2-40B4-BE49-F238E27FC236}">
                <a16:creationId xmlns:a16="http://schemas.microsoft.com/office/drawing/2014/main" id="{0530C0C8-C504-6167-39C6-39D775D13F36}"/>
              </a:ext>
            </a:extLst>
          </p:cNvPr>
          <p:cNvSpPr>
            <a:spLocks noGrp="1"/>
          </p:cNvSpPr>
          <p:nvPr>
            <p:ph type="subTitle" idx="1"/>
          </p:nvPr>
        </p:nvSpPr>
        <p:spPr/>
        <p:txBody>
          <a:bodyPr vert="horz" lIns="91440" tIns="45720" rIns="91440" bIns="45720" rtlCol="0" anchor="t">
            <a:normAutofit/>
          </a:bodyPr>
          <a:lstStyle/>
          <a:p>
            <a:r>
              <a:rPr lang="en-US" sz="3200">
                <a:cs typeface="Calibri"/>
              </a:rPr>
              <a:t>Any questions?</a:t>
            </a:r>
          </a:p>
        </p:txBody>
      </p:sp>
    </p:spTree>
    <p:extLst>
      <p:ext uri="{BB962C8B-B14F-4D97-AF65-F5344CB8AC3E}">
        <p14:creationId xmlns:p14="http://schemas.microsoft.com/office/powerpoint/2010/main" val="13412129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cs typeface="Calibri Light"/>
              </a:rPr>
              <a:t>Introduction to presentation</a:t>
            </a:r>
          </a:p>
        </p:txBody>
      </p:sp>
      <p:sp>
        <p:nvSpPr>
          <p:cNvPr id="7" name="Content Placeholder 2">
            <a:extLst>
              <a:ext uri="{FF2B5EF4-FFF2-40B4-BE49-F238E27FC236}">
                <a16:creationId xmlns:a16="http://schemas.microsoft.com/office/drawing/2014/main" id="{25DD25DD-9F8F-C74F-C113-E17D3F798D59}"/>
              </a:ext>
            </a:extLst>
          </p:cNvPr>
          <p:cNvSpPr>
            <a:spLocks noGrp="1"/>
          </p:cNvSpPr>
          <p:nvPr>
            <p:ph idx="1"/>
          </p:nvPr>
        </p:nvSpPr>
        <p:spPr>
          <a:xfrm>
            <a:off x="628650" y="996687"/>
            <a:ext cx="7875917" cy="3597777"/>
          </a:xfrm>
        </p:spPr>
        <p:txBody>
          <a:bodyPr vert="horz" lIns="91440" tIns="45720" rIns="91440" bIns="45720" rtlCol="0" anchor="t">
            <a:normAutofit fontScale="92500" lnSpcReduction="10000"/>
          </a:bodyPr>
          <a:lstStyle/>
          <a:p>
            <a:pPr>
              <a:lnSpc>
                <a:spcPct val="150000"/>
              </a:lnSpc>
            </a:pPr>
            <a:r>
              <a:rPr lang="en-US">
                <a:cs typeface="Calibri"/>
              </a:rPr>
              <a:t>Who are the SSOs and the SAAs and what is their role in retention?</a:t>
            </a:r>
            <a:endParaRPr lang="en-US"/>
          </a:p>
          <a:p>
            <a:pPr>
              <a:lnSpc>
                <a:spcPct val="150000"/>
              </a:lnSpc>
            </a:pPr>
            <a:r>
              <a:rPr lang="en-US">
                <a:cs typeface="Calibri" panose="020F0502020204030204"/>
              </a:rPr>
              <a:t>SSO Retention process for the </a:t>
            </a:r>
            <a:r>
              <a:rPr lang="en-US" err="1">
                <a:ea typeface="+mn-lt"/>
                <a:cs typeface="+mn-lt"/>
              </a:rPr>
              <a:t>personalised</a:t>
            </a:r>
            <a:r>
              <a:rPr lang="en-US">
                <a:ea typeface="+mn-lt"/>
                <a:cs typeface="+mn-lt"/>
              </a:rPr>
              <a:t> </a:t>
            </a:r>
            <a:r>
              <a:rPr lang="en-US">
                <a:cs typeface="Calibri" panose="020F0502020204030204"/>
              </a:rPr>
              <a:t>approach</a:t>
            </a:r>
          </a:p>
          <a:p>
            <a:pPr>
              <a:lnSpc>
                <a:spcPct val="150000"/>
              </a:lnSpc>
            </a:pPr>
            <a:r>
              <a:rPr lang="en-US">
                <a:ea typeface="+mn-lt"/>
                <a:cs typeface="+mn-lt"/>
              </a:rPr>
              <a:t>How do the SSOs work with the SAAs and the wider university?</a:t>
            </a:r>
          </a:p>
          <a:p>
            <a:pPr>
              <a:lnSpc>
                <a:spcPct val="150000"/>
              </a:lnSpc>
            </a:pPr>
            <a:r>
              <a:rPr lang="en-US">
                <a:ea typeface="+mn-lt"/>
                <a:cs typeface="+mn-lt"/>
              </a:rPr>
              <a:t>Impacts of personal approach and student experiences</a:t>
            </a:r>
          </a:p>
          <a:p>
            <a:pPr>
              <a:lnSpc>
                <a:spcPct val="150000"/>
              </a:lnSpc>
            </a:pPr>
            <a:r>
              <a:rPr lang="en-US">
                <a:ea typeface="+mn-lt"/>
                <a:cs typeface="+mn-lt"/>
              </a:rPr>
              <a:t>Data impacts and retention</a:t>
            </a:r>
          </a:p>
          <a:p>
            <a:pPr>
              <a:lnSpc>
                <a:spcPct val="150000"/>
              </a:lnSpc>
            </a:pPr>
            <a:r>
              <a:rPr lang="en-US">
                <a:latin typeface="Calibri"/>
                <a:cs typeface="Calibri Light"/>
              </a:rPr>
              <a:t>Issues for the SSO role and Development</a:t>
            </a:r>
            <a:endParaRPr lang="en-US">
              <a:latin typeface="Calibri"/>
              <a:ea typeface="+mn-lt"/>
              <a:cs typeface="+mn-lt"/>
            </a:endParaRPr>
          </a:p>
          <a:p>
            <a:pPr>
              <a:lnSpc>
                <a:spcPct val="150000"/>
              </a:lnSpc>
            </a:pPr>
            <a:r>
              <a:rPr lang="en-US">
                <a:cs typeface="Calibri" panose="020F0502020204030204"/>
              </a:rPr>
              <a:t>The SSO role and moving forward</a:t>
            </a:r>
          </a:p>
          <a:p>
            <a:pPr>
              <a:lnSpc>
                <a:spcPct val="150000"/>
              </a:lnSpc>
            </a:pPr>
            <a:endParaRPr lang="en-US">
              <a:cs typeface="Calibri" panose="020F0502020204030204"/>
            </a:endParaRPr>
          </a:p>
          <a:p>
            <a:endParaRPr lang="en-US">
              <a:cs typeface="Calibri" panose="020F0502020204030204"/>
            </a:endParaRPr>
          </a:p>
        </p:txBody>
      </p:sp>
    </p:spTree>
    <p:extLst>
      <p:ext uri="{BB962C8B-B14F-4D97-AF65-F5344CB8AC3E}">
        <p14:creationId xmlns:p14="http://schemas.microsoft.com/office/powerpoint/2010/main" val="9926589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B00711-36A3-28C3-E413-3EE5B9E50AB1}"/>
              </a:ext>
            </a:extLst>
          </p:cNvPr>
          <p:cNvSpPr>
            <a:spLocks noGrp="1"/>
          </p:cNvSpPr>
          <p:nvPr>
            <p:ph type="title"/>
          </p:nvPr>
        </p:nvSpPr>
        <p:spPr/>
        <p:txBody>
          <a:bodyPr>
            <a:normAutofit fontScale="90000"/>
          </a:bodyPr>
          <a:lstStyle/>
          <a:p>
            <a:r>
              <a:rPr lang="en-US">
                <a:cs typeface="Calibri Light"/>
              </a:rPr>
              <a:t>Why the role of SSO was developed</a:t>
            </a:r>
            <a:endParaRPr lang="en-US"/>
          </a:p>
        </p:txBody>
      </p:sp>
      <p:sp>
        <p:nvSpPr>
          <p:cNvPr id="3" name="Content Placeholder 2">
            <a:extLst>
              <a:ext uri="{FF2B5EF4-FFF2-40B4-BE49-F238E27FC236}">
                <a16:creationId xmlns:a16="http://schemas.microsoft.com/office/drawing/2014/main" id="{0DA9EB8E-3D94-D28B-34B6-50064D5B71FF}"/>
              </a:ext>
            </a:extLst>
          </p:cNvPr>
          <p:cNvSpPr>
            <a:spLocks noGrp="1"/>
          </p:cNvSpPr>
          <p:nvPr>
            <p:ph idx="1"/>
          </p:nvPr>
        </p:nvSpPr>
        <p:spPr>
          <a:xfrm>
            <a:off x="628650" y="996687"/>
            <a:ext cx="7875917" cy="3630126"/>
          </a:xfrm>
        </p:spPr>
        <p:txBody>
          <a:bodyPr vert="horz" lIns="91440" tIns="45720" rIns="91440" bIns="45720" rtlCol="0" anchor="t">
            <a:normAutofit fontScale="77500" lnSpcReduction="20000"/>
          </a:bodyPr>
          <a:lstStyle/>
          <a:p>
            <a:r>
              <a:rPr lang="en-US" dirty="0">
                <a:cs typeface="Calibri"/>
              </a:rPr>
              <a:t>The SSO role was created by Abertay University’s Dean of Teaching and Learning, Luke Millard.</a:t>
            </a:r>
          </a:p>
          <a:p>
            <a:endParaRPr lang="en-US" dirty="0">
              <a:cs typeface="Calibri"/>
            </a:endParaRPr>
          </a:p>
          <a:p>
            <a:r>
              <a:rPr lang="en-US" dirty="0">
                <a:cs typeface="Calibri"/>
              </a:rPr>
              <a:t>The position was funded Northwood Trust for three years in relation to Retention for Success.</a:t>
            </a:r>
          </a:p>
          <a:p>
            <a:endParaRPr lang="en-US" b="1" i="0" dirty="0">
              <a:solidFill>
                <a:srgbClr val="323130"/>
              </a:solidFill>
              <a:effectLst/>
              <a:latin typeface="Calibri" panose="020F0502020204030204" pitchFamily="34" charset="0"/>
              <a:cs typeface="Calibri"/>
            </a:endParaRPr>
          </a:p>
          <a:p>
            <a:r>
              <a:rPr lang="en-GB" i="0" dirty="0">
                <a:solidFill>
                  <a:srgbClr val="323130"/>
                </a:solidFill>
                <a:effectLst/>
                <a:latin typeface="Calibri" panose="020F0502020204030204" pitchFamily="34" charset="0"/>
              </a:rPr>
              <a:t>To ensure more students </a:t>
            </a:r>
            <a:r>
              <a:rPr lang="en-GB" b="0" i="0" dirty="0">
                <a:solidFill>
                  <a:srgbClr val="323130"/>
                </a:solidFill>
                <a:effectLst/>
                <a:latin typeface="Calibri" panose="020F0502020204030204" pitchFamily="34" charset="0"/>
              </a:rPr>
              <a:t>from disadvantaged backgrounds complete their degrees and so improve their life chances after leaving Abertay.</a:t>
            </a:r>
            <a:endParaRPr lang="en-US" dirty="0">
              <a:cs typeface="Calibri"/>
            </a:endParaRPr>
          </a:p>
          <a:p>
            <a:endParaRPr lang="en-US" dirty="0">
              <a:cs typeface="Calibri"/>
            </a:endParaRPr>
          </a:p>
          <a:p>
            <a:r>
              <a:rPr lang="en-US" dirty="0">
                <a:cs typeface="Calibri"/>
              </a:rPr>
              <a:t>to encourage students to re-engage and to return to class. Most importantly, </a:t>
            </a:r>
            <a:r>
              <a:rPr lang="en-US" b="1" dirty="0">
                <a:cs typeface="Calibri"/>
              </a:rPr>
              <a:t>it provides a </a:t>
            </a:r>
            <a:r>
              <a:rPr lang="en-US" b="1" u="sng" dirty="0" err="1">
                <a:cs typeface="Calibri"/>
              </a:rPr>
              <a:t>personalised</a:t>
            </a:r>
            <a:r>
              <a:rPr lang="en-US" b="1" dirty="0">
                <a:cs typeface="Calibri"/>
              </a:rPr>
              <a:t> approach </a:t>
            </a:r>
            <a:r>
              <a:rPr lang="en-US" dirty="0">
                <a:cs typeface="Calibri"/>
              </a:rPr>
              <a:t>to those who need support.</a:t>
            </a:r>
            <a:endParaRPr lang="en-US" dirty="0"/>
          </a:p>
          <a:p>
            <a:endParaRPr lang="en-US" dirty="0">
              <a:cs typeface="Calibri"/>
            </a:endParaRPr>
          </a:p>
          <a:p>
            <a:r>
              <a:rPr lang="en-US" dirty="0">
                <a:cs typeface="Calibri"/>
              </a:rPr>
              <a:t>The role is filled by recent graduates on courses from their respective schools, they are already familiar with the university, its staff and its students</a:t>
            </a:r>
            <a:r>
              <a:rPr lang="en-US" b="1" dirty="0">
                <a:cs typeface="Calibri"/>
              </a:rPr>
              <a:t> from a student-based perspective.</a:t>
            </a:r>
          </a:p>
          <a:p>
            <a:endParaRPr lang="en-US" b="1" dirty="0">
              <a:cs typeface="Calibri"/>
            </a:endParaRPr>
          </a:p>
          <a:p>
            <a:endParaRPr lang="en-US" b="1" dirty="0">
              <a:cs typeface="Calibri"/>
            </a:endParaRPr>
          </a:p>
        </p:txBody>
      </p:sp>
    </p:spTree>
    <p:extLst>
      <p:ext uri="{BB962C8B-B14F-4D97-AF65-F5344CB8AC3E}">
        <p14:creationId xmlns:p14="http://schemas.microsoft.com/office/powerpoint/2010/main" val="38238019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CD90FF-DBD8-4F61-BB4F-37ECFC8F75A2}"/>
              </a:ext>
            </a:extLst>
          </p:cNvPr>
          <p:cNvSpPr>
            <a:spLocks noGrp="1"/>
          </p:cNvSpPr>
          <p:nvPr>
            <p:ph type="title"/>
          </p:nvPr>
        </p:nvSpPr>
        <p:spPr>
          <a:xfrm>
            <a:off x="2810932" y="273844"/>
            <a:ext cx="5800505" cy="437991"/>
          </a:xfrm>
        </p:spPr>
        <p:txBody>
          <a:bodyPr>
            <a:normAutofit fontScale="90000"/>
          </a:bodyPr>
          <a:lstStyle/>
          <a:p>
            <a:r>
              <a:rPr lang="en-GB"/>
              <a:t>Who are the SSOs and SAAs?</a:t>
            </a:r>
            <a:endParaRPr lang="en-GB">
              <a:cs typeface="Calibri Light"/>
            </a:endParaRPr>
          </a:p>
        </p:txBody>
      </p:sp>
      <p:graphicFrame>
        <p:nvGraphicFramePr>
          <p:cNvPr id="130" name="Diagram 130">
            <a:extLst>
              <a:ext uri="{FF2B5EF4-FFF2-40B4-BE49-F238E27FC236}">
                <a16:creationId xmlns:a16="http://schemas.microsoft.com/office/drawing/2014/main" id="{A29E46A5-4580-3CDE-1A45-6B1A685640F2}"/>
              </a:ext>
            </a:extLst>
          </p:cNvPr>
          <p:cNvGraphicFramePr/>
          <p:nvPr>
            <p:extLst>
              <p:ext uri="{D42A27DB-BD31-4B8C-83A1-F6EECF244321}">
                <p14:modId xmlns:p14="http://schemas.microsoft.com/office/powerpoint/2010/main" val="2927520811"/>
              </p:ext>
            </p:extLst>
          </p:nvPr>
        </p:nvGraphicFramePr>
        <p:xfrm>
          <a:off x="403412" y="961464"/>
          <a:ext cx="2756647" cy="159851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508" name="Diagram 130">
            <a:extLst>
              <a:ext uri="{FF2B5EF4-FFF2-40B4-BE49-F238E27FC236}">
                <a16:creationId xmlns:a16="http://schemas.microsoft.com/office/drawing/2014/main" id="{902B6113-61D0-D842-5FF8-50FA1F8C6E8D}"/>
              </a:ext>
            </a:extLst>
          </p:cNvPr>
          <p:cNvGraphicFramePr/>
          <p:nvPr>
            <p:extLst>
              <p:ext uri="{D42A27DB-BD31-4B8C-83A1-F6EECF244321}">
                <p14:modId xmlns:p14="http://schemas.microsoft.com/office/powerpoint/2010/main" val="3407432725"/>
              </p:ext>
            </p:extLst>
          </p:nvPr>
        </p:nvGraphicFramePr>
        <p:xfrm>
          <a:off x="3277719" y="1759883"/>
          <a:ext cx="2756647" cy="1598519"/>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aphicFrame>
        <p:nvGraphicFramePr>
          <p:cNvPr id="597" name="Diagram 130">
            <a:extLst>
              <a:ext uri="{FF2B5EF4-FFF2-40B4-BE49-F238E27FC236}">
                <a16:creationId xmlns:a16="http://schemas.microsoft.com/office/drawing/2014/main" id="{11F3E14B-C9D0-1600-7B76-801654B0385A}"/>
              </a:ext>
            </a:extLst>
          </p:cNvPr>
          <p:cNvGraphicFramePr/>
          <p:nvPr>
            <p:extLst>
              <p:ext uri="{D42A27DB-BD31-4B8C-83A1-F6EECF244321}">
                <p14:modId xmlns:p14="http://schemas.microsoft.com/office/powerpoint/2010/main" val="3746223890"/>
              </p:ext>
            </p:extLst>
          </p:nvPr>
        </p:nvGraphicFramePr>
        <p:xfrm>
          <a:off x="6135217" y="2532930"/>
          <a:ext cx="2756647" cy="1598519"/>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spTree>
    <p:extLst>
      <p:ext uri="{BB962C8B-B14F-4D97-AF65-F5344CB8AC3E}">
        <p14:creationId xmlns:p14="http://schemas.microsoft.com/office/powerpoint/2010/main" val="5723827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761206-4DA1-3E74-02EB-1F937B85B6D6}"/>
              </a:ext>
            </a:extLst>
          </p:cNvPr>
          <p:cNvSpPr>
            <a:spLocks noGrp="1"/>
          </p:cNvSpPr>
          <p:nvPr>
            <p:ph type="title"/>
          </p:nvPr>
        </p:nvSpPr>
        <p:spPr/>
        <p:txBody>
          <a:bodyPr>
            <a:normAutofit fontScale="90000"/>
          </a:bodyPr>
          <a:lstStyle/>
          <a:p>
            <a:r>
              <a:rPr lang="en-US">
                <a:cs typeface="Calibri Light"/>
              </a:rPr>
              <a:t>Role of SSOs, Retention and the </a:t>
            </a:r>
            <a:r>
              <a:rPr lang="en-US" err="1">
                <a:cs typeface="Calibri Light"/>
              </a:rPr>
              <a:t>Personalised</a:t>
            </a:r>
            <a:r>
              <a:rPr lang="en-US">
                <a:cs typeface="Calibri Light"/>
              </a:rPr>
              <a:t> Approach </a:t>
            </a:r>
            <a:endParaRPr lang="en-US">
              <a:ea typeface="+mj-lt"/>
              <a:cs typeface="+mj-lt"/>
            </a:endParaRPr>
          </a:p>
        </p:txBody>
      </p:sp>
      <p:sp>
        <p:nvSpPr>
          <p:cNvPr id="10" name="Rectangle 9">
            <a:extLst>
              <a:ext uri="{FF2B5EF4-FFF2-40B4-BE49-F238E27FC236}">
                <a16:creationId xmlns:a16="http://schemas.microsoft.com/office/drawing/2014/main" id="{2B57CFE9-9FFF-CF36-F60E-5C27CC49D9ED}"/>
              </a:ext>
            </a:extLst>
          </p:cNvPr>
          <p:cNvSpPr/>
          <p:nvPr/>
        </p:nvSpPr>
        <p:spPr>
          <a:xfrm>
            <a:off x="-167833" y="4306506"/>
            <a:ext cx="9397195" cy="91150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4" descr="Diagram&#10;&#10;Description automatically generated">
            <a:extLst>
              <a:ext uri="{FF2B5EF4-FFF2-40B4-BE49-F238E27FC236}">
                <a16:creationId xmlns:a16="http://schemas.microsoft.com/office/drawing/2014/main" id="{F08B0514-1201-5316-F3BB-4E144F738204}"/>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1444925" y="971929"/>
            <a:ext cx="6258464" cy="4126982"/>
          </a:xfrm>
          <a:prstGeom prst="rect">
            <a:avLst/>
          </a:prstGeom>
        </p:spPr>
      </p:pic>
    </p:spTree>
    <p:extLst>
      <p:ext uri="{BB962C8B-B14F-4D97-AF65-F5344CB8AC3E}">
        <p14:creationId xmlns:p14="http://schemas.microsoft.com/office/powerpoint/2010/main" val="14317685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9712D4E4-6F45-6D54-B72B-473BF02A557B}"/>
              </a:ext>
            </a:extLst>
          </p:cNvPr>
          <p:cNvSpPr/>
          <p:nvPr/>
        </p:nvSpPr>
        <p:spPr>
          <a:xfrm>
            <a:off x="-167833" y="4306506"/>
            <a:ext cx="9397195" cy="91150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03985073-0551-4210-958A-96B3C1CA56F4}"/>
              </a:ext>
            </a:extLst>
          </p:cNvPr>
          <p:cNvSpPr>
            <a:spLocks noGrp="1"/>
          </p:cNvSpPr>
          <p:nvPr>
            <p:ph type="title"/>
          </p:nvPr>
        </p:nvSpPr>
        <p:spPr/>
        <p:txBody>
          <a:bodyPr>
            <a:normAutofit fontScale="90000"/>
          </a:bodyPr>
          <a:lstStyle/>
          <a:p>
            <a:r>
              <a:rPr lang="en-GB"/>
              <a:t>Who the SSOs liaise with in the university in their role</a:t>
            </a:r>
            <a:endParaRPr lang="en-GB">
              <a:cs typeface="Calibri Light"/>
            </a:endParaRPr>
          </a:p>
        </p:txBody>
      </p:sp>
      <p:pic>
        <p:nvPicPr>
          <p:cNvPr id="2" name="Picture 2" descr="Diagram&#10;&#10;Description automatically generated">
            <a:extLst>
              <a:ext uri="{FF2B5EF4-FFF2-40B4-BE49-F238E27FC236}">
                <a16:creationId xmlns:a16="http://schemas.microsoft.com/office/drawing/2014/main" id="{21F50E4D-4632-2E6F-E081-073AC1FB0663}"/>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943514" y="893605"/>
            <a:ext cx="7250501" cy="4229716"/>
          </a:xfrm>
          <a:prstGeom prst="rect">
            <a:avLst/>
          </a:prstGeom>
        </p:spPr>
      </p:pic>
    </p:spTree>
    <p:extLst>
      <p:ext uri="{BB962C8B-B14F-4D97-AF65-F5344CB8AC3E}">
        <p14:creationId xmlns:p14="http://schemas.microsoft.com/office/powerpoint/2010/main" val="31651674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761206-4DA1-3E74-02EB-1F937B85B6D6}"/>
              </a:ext>
            </a:extLst>
          </p:cNvPr>
          <p:cNvSpPr>
            <a:spLocks noGrp="1"/>
          </p:cNvSpPr>
          <p:nvPr>
            <p:ph type="title"/>
          </p:nvPr>
        </p:nvSpPr>
        <p:spPr/>
        <p:txBody>
          <a:bodyPr>
            <a:normAutofit fontScale="90000"/>
          </a:bodyPr>
          <a:lstStyle/>
          <a:p>
            <a:r>
              <a:rPr lang="en-US">
                <a:cs typeface="Calibri Light"/>
              </a:rPr>
              <a:t>Role of SAAs and </a:t>
            </a:r>
            <a:r>
              <a:rPr lang="en-US" b="1">
                <a:cs typeface="Calibri Light"/>
              </a:rPr>
              <a:t>Retention</a:t>
            </a:r>
            <a:endParaRPr lang="en-US" b="1">
              <a:ea typeface="+mj-lt"/>
              <a:cs typeface="+mj-lt"/>
            </a:endParaRPr>
          </a:p>
        </p:txBody>
      </p:sp>
      <p:sp>
        <p:nvSpPr>
          <p:cNvPr id="10" name="Rectangle 9">
            <a:extLst>
              <a:ext uri="{FF2B5EF4-FFF2-40B4-BE49-F238E27FC236}">
                <a16:creationId xmlns:a16="http://schemas.microsoft.com/office/drawing/2014/main" id="{2B57CFE9-9FFF-CF36-F60E-5C27CC49D9ED}"/>
              </a:ext>
            </a:extLst>
          </p:cNvPr>
          <p:cNvSpPr/>
          <p:nvPr/>
        </p:nvSpPr>
        <p:spPr>
          <a:xfrm>
            <a:off x="-167833" y="4306506"/>
            <a:ext cx="9397195" cy="91150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8" descr="Diagram&#10;&#10;Description automatically generated">
            <a:extLst>
              <a:ext uri="{FF2B5EF4-FFF2-40B4-BE49-F238E27FC236}">
                <a16:creationId xmlns:a16="http://schemas.microsoft.com/office/drawing/2014/main" id="{F7BB17FD-EDE3-BBFE-7089-F5716CD8E5CD}"/>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959689" y="925953"/>
            <a:ext cx="7228935" cy="4186584"/>
          </a:xfrm>
          <a:prstGeom prst="rect">
            <a:avLst/>
          </a:prstGeom>
        </p:spPr>
      </p:pic>
    </p:spTree>
    <p:extLst>
      <p:ext uri="{BB962C8B-B14F-4D97-AF65-F5344CB8AC3E}">
        <p14:creationId xmlns:p14="http://schemas.microsoft.com/office/powerpoint/2010/main" val="26604861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97EC1D-85DD-986A-FA6F-054165176845}"/>
              </a:ext>
            </a:extLst>
          </p:cNvPr>
          <p:cNvSpPr>
            <a:spLocks noGrp="1"/>
          </p:cNvSpPr>
          <p:nvPr>
            <p:ph type="title"/>
          </p:nvPr>
        </p:nvSpPr>
        <p:spPr/>
        <p:txBody>
          <a:bodyPr>
            <a:normAutofit fontScale="90000"/>
          </a:bodyPr>
          <a:lstStyle/>
          <a:p>
            <a:r>
              <a:rPr lang="en-US">
                <a:ea typeface="+mj-lt"/>
                <a:cs typeface="+mj-lt"/>
              </a:rPr>
              <a:t>SSO's Process and Retention</a:t>
            </a:r>
            <a:endParaRPr lang="en-US" b="1">
              <a:cs typeface="Calibri Light" panose="020F0302020204030204"/>
            </a:endParaRPr>
          </a:p>
        </p:txBody>
      </p:sp>
      <p:graphicFrame>
        <p:nvGraphicFramePr>
          <p:cNvPr id="4" name="Diagram 4">
            <a:extLst>
              <a:ext uri="{FF2B5EF4-FFF2-40B4-BE49-F238E27FC236}">
                <a16:creationId xmlns:a16="http://schemas.microsoft.com/office/drawing/2014/main" id="{A818CED8-ADFC-5B55-E3E1-1D36FCB7B491}"/>
              </a:ext>
            </a:extLst>
          </p:cNvPr>
          <p:cNvGraphicFramePr>
            <a:graphicFrameLocks noGrp="1"/>
          </p:cNvGraphicFramePr>
          <p:nvPr>
            <p:ph idx="1"/>
            <p:extLst>
              <p:ext uri="{D42A27DB-BD31-4B8C-83A1-F6EECF244321}">
                <p14:modId xmlns:p14="http://schemas.microsoft.com/office/powerpoint/2010/main" val="1610213048"/>
              </p:ext>
            </p:extLst>
          </p:nvPr>
        </p:nvGraphicFramePr>
        <p:xfrm>
          <a:off x="202557" y="765456"/>
          <a:ext cx="8740332" cy="32639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704" name="TextBox 1703">
            <a:extLst>
              <a:ext uri="{FF2B5EF4-FFF2-40B4-BE49-F238E27FC236}">
                <a16:creationId xmlns:a16="http://schemas.microsoft.com/office/drawing/2014/main" id="{2CC5A1A9-9D8A-E3F4-CF86-6385392188AE}"/>
              </a:ext>
            </a:extLst>
          </p:cNvPr>
          <p:cNvSpPr txBox="1"/>
          <p:nvPr/>
        </p:nvSpPr>
        <p:spPr>
          <a:xfrm>
            <a:off x="2025570" y="3616365"/>
            <a:ext cx="5087073"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u="sng"/>
              <a:t>Result</a:t>
            </a:r>
            <a:r>
              <a:rPr lang="en-US"/>
              <a:t> </a:t>
            </a:r>
          </a:p>
          <a:p>
            <a:pPr algn="ctr"/>
            <a:r>
              <a:rPr lang="en-US"/>
              <a:t>Students who are not engaging and attending are found and contacted</a:t>
            </a:r>
          </a:p>
        </p:txBody>
      </p:sp>
    </p:spTree>
    <p:extLst>
      <p:ext uri="{BB962C8B-B14F-4D97-AF65-F5344CB8AC3E}">
        <p14:creationId xmlns:p14="http://schemas.microsoft.com/office/powerpoint/2010/main" val="19699788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CD90FF-DBD8-4F61-BB4F-37ECFC8F75A2}"/>
              </a:ext>
            </a:extLst>
          </p:cNvPr>
          <p:cNvSpPr>
            <a:spLocks noGrp="1"/>
          </p:cNvSpPr>
          <p:nvPr>
            <p:ph type="title"/>
          </p:nvPr>
        </p:nvSpPr>
        <p:spPr>
          <a:xfrm>
            <a:off x="2810932" y="273844"/>
            <a:ext cx="5800505" cy="437991"/>
          </a:xfrm>
        </p:spPr>
        <p:txBody>
          <a:bodyPr>
            <a:normAutofit fontScale="90000"/>
          </a:bodyPr>
          <a:lstStyle/>
          <a:p>
            <a:r>
              <a:rPr lang="en-GB"/>
              <a:t>Impacts of the personalised approach and student experiences </a:t>
            </a:r>
            <a:endParaRPr lang="en-GB">
              <a:cs typeface="Calibri Light"/>
            </a:endParaRPr>
          </a:p>
        </p:txBody>
      </p:sp>
      <p:sp>
        <p:nvSpPr>
          <p:cNvPr id="3" name="Content Placeholder 2">
            <a:extLst>
              <a:ext uri="{FF2B5EF4-FFF2-40B4-BE49-F238E27FC236}">
                <a16:creationId xmlns:a16="http://schemas.microsoft.com/office/drawing/2014/main" id="{563AFDB3-6781-4AE6-98E6-EB1C2DFA6D49}"/>
              </a:ext>
            </a:extLst>
          </p:cNvPr>
          <p:cNvSpPr>
            <a:spLocks noGrp="1"/>
          </p:cNvSpPr>
          <p:nvPr>
            <p:ph idx="1"/>
          </p:nvPr>
        </p:nvSpPr>
        <p:spPr/>
        <p:txBody>
          <a:bodyPr vert="horz" lIns="91440" tIns="45720" rIns="91440" bIns="45720" rtlCol="0" anchor="t">
            <a:normAutofit/>
          </a:bodyPr>
          <a:lstStyle/>
          <a:p>
            <a:pPr marL="0" indent="0">
              <a:buNone/>
            </a:pPr>
            <a:r>
              <a:rPr lang="en-GB" sz="2800"/>
              <a:t>How we have supported students:​</a:t>
            </a:r>
            <a:endParaRPr lang="en-GB" sz="2800">
              <a:cs typeface="Calibri"/>
            </a:endParaRPr>
          </a:p>
          <a:p>
            <a:pPr marL="0" indent="0">
              <a:buNone/>
            </a:pPr>
            <a:endParaRPr lang="en-GB" sz="2800">
              <a:cs typeface="Calibri"/>
            </a:endParaRPr>
          </a:p>
          <a:p>
            <a:pPr lvl="1"/>
            <a:r>
              <a:rPr lang="en-GB" sz="2400">
                <a:ea typeface="+mn-lt"/>
                <a:cs typeface="+mn-lt"/>
              </a:rPr>
              <a:t>A student who has crippling anxiety and found it difficult to ask for help but they are getting the help they need.</a:t>
            </a:r>
            <a:endParaRPr lang="en-GB" sz="2400">
              <a:cs typeface="Calibri"/>
            </a:endParaRPr>
          </a:p>
          <a:p>
            <a:pPr marL="0" indent="0">
              <a:buNone/>
            </a:pPr>
            <a:endParaRPr lang="en-GB" sz="2800">
              <a:cs typeface="Calibri"/>
            </a:endParaRPr>
          </a:p>
          <a:p>
            <a:pPr lvl="1"/>
            <a:r>
              <a:rPr lang="en-GB" sz="2400"/>
              <a:t>A student unwittingly committed plagiarism due to personal issues. The SSO spoke with the student and explained their circumstances to the relevant people​.</a:t>
            </a:r>
            <a:endParaRPr lang="en-GB" sz="2400">
              <a:cs typeface="Calibri" panose="020F0502020204030204"/>
            </a:endParaRPr>
          </a:p>
          <a:p>
            <a:endParaRPr lang="en-GB">
              <a:cs typeface="Calibri" panose="020F0502020204030204"/>
            </a:endParaRPr>
          </a:p>
          <a:p>
            <a:pPr marL="0" indent="0">
              <a:buNone/>
            </a:pPr>
            <a:endParaRPr lang="en-GB">
              <a:cs typeface="Calibri" panose="020F0502020204030204"/>
            </a:endParaRPr>
          </a:p>
          <a:p>
            <a:endParaRPr lang="en-GB"/>
          </a:p>
        </p:txBody>
      </p:sp>
    </p:spTree>
    <p:extLst>
      <p:ext uri="{BB962C8B-B14F-4D97-AF65-F5344CB8AC3E}">
        <p14:creationId xmlns:p14="http://schemas.microsoft.com/office/powerpoint/2010/main" val="407557498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618</Words>
  <Application>Microsoft Office PowerPoint</Application>
  <PresentationFormat>On-screen Show (16:9)</PresentationFormat>
  <Paragraphs>76</Paragraphs>
  <Slides>15</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Avenir Heavy</vt:lpstr>
      <vt:lpstr>Avenir Medium</vt:lpstr>
      <vt:lpstr>Calibri</vt:lpstr>
      <vt:lpstr>Calibri Light</vt:lpstr>
      <vt:lpstr>Office Theme</vt:lpstr>
      <vt:lpstr>Student success officers and a personalised approach to success</vt:lpstr>
      <vt:lpstr>Introduction to presentation</vt:lpstr>
      <vt:lpstr>Why the role of SSO was developed</vt:lpstr>
      <vt:lpstr>Who are the SSOs and SAAs?</vt:lpstr>
      <vt:lpstr>Role of SSOs, Retention and the Personalised Approach </vt:lpstr>
      <vt:lpstr>Who the SSOs liaise with in the university in their role</vt:lpstr>
      <vt:lpstr>Role of SAAs and Retention</vt:lpstr>
      <vt:lpstr>SSO's Process and Retention</vt:lpstr>
      <vt:lpstr>Impacts of the personalised approach and student experiences </vt:lpstr>
      <vt:lpstr>University retention statistics</vt:lpstr>
      <vt:lpstr>Data for Semester 1</vt:lpstr>
      <vt:lpstr>Data for Semester 1</vt:lpstr>
      <vt:lpstr>Issues for the SSO role and Development</vt:lpstr>
      <vt:lpstr>The SSO role and moving forward</vt:lpstr>
      <vt:lpstr>Thank you for listening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Student success officers and a personalised approach to success</dc:title>
  <dc:creator>Abertay University</dc:creator>
  <cp:lastModifiedBy/>
  <cp:revision>1</cp:revision>
  <dcterms:created xsi:type="dcterms:W3CDTF">2022-08-09T09:31:36Z</dcterms:created>
  <dcterms:modified xsi:type="dcterms:W3CDTF">2022-08-09T09:33:14Z</dcterms:modified>
</cp:coreProperties>
</file>