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3" r:id="rId1"/>
    <p:sldMasterId id="2147483776" r:id="rId2"/>
  </p:sldMasterIdLst>
  <p:notesMasterIdLst>
    <p:notesMasterId r:id="rId22"/>
  </p:notesMasterIdLst>
  <p:sldIdLst>
    <p:sldId id="256" r:id="rId3"/>
    <p:sldId id="260" r:id="rId4"/>
    <p:sldId id="265" r:id="rId5"/>
    <p:sldId id="263" r:id="rId6"/>
    <p:sldId id="266" r:id="rId7"/>
    <p:sldId id="278" r:id="rId8"/>
    <p:sldId id="279" r:id="rId9"/>
    <p:sldId id="268" r:id="rId10"/>
    <p:sldId id="281" r:id="rId11"/>
    <p:sldId id="282" r:id="rId12"/>
    <p:sldId id="269" r:id="rId13"/>
    <p:sldId id="270" r:id="rId14"/>
    <p:sldId id="271" r:id="rId15"/>
    <p:sldId id="272" r:id="rId16"/>
    <p:sldId id="273" r:id="rId17"/>
    <p:sldId id="274" r:id="rId18"/>
    <p:sldId id="275" r:id="rId19"/>
    <p:sldId id="276" r:id="rId20"/>
    <p:sldId id="262"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125A"/>
    <a:srgbClr val="000D1A"/>
    <a:srgbClr val="425566"/>
    <a:srgbClr val="E7E6E6"/>
    <a:srgbClr val="003366"/>
    <a:srgbClr val="E4E6E8"/>
    <a:srgbClr val="09041C"/>
    <a:srgbClr val="E7F6FA"/>
    <a:srgbClr val="F2F3F4"/>
    <a:srgbClr val="415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62228D-439F-CD4A-A17C-D8FEE83D0712}" v="128" dt="2022-05-30T16:41:39.369"/>
    <p1510:client id="{C25F5E8D-2208-4A20-87F7-4A8BEAEA21AB}" v="609" dt="2022-05-30T17:08:34.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65" autoAdjust="0"/>
    <p:restoredTop sz="90123"/>
  </p:normalViewPr>
  <p:slideViewPr>
    <p:cSldViewPr snapToGrid="0">
      <p:cViewPr varScale="1">
        <p:scale>
          <a:sx n="114" d="100"/>
          <a:sy n="114" d="100"/>
        </p:scale>
        <p:origin x="63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r>
              <a:rPr lang="en-US" sz="2200" dirty="0">
                <a:solidFill>
                  <a:schemeClr val="tx1"/>
                </a:solidFill>
              </a:rPr>
              <a:t>Predictive Factors on Loneliness During Covid-19</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46211620080568561"/>
          <c:y val="0.19498434634501277"/>
          <c:w val="0.46694031559088434"/>
          <c:h val="0.53532692525584458"/>
        </c:manualLayout>
      </c:layout>
      <c:barChart>
        <c:barDir val="bar"/>
        <c:grouping val="stacked"/>
        <c:varyColors val="0"/>
        <c:ser>
          <c:idx val="0"/>
          <c:order val="0"/>
          <c:tx>
            <c:strRef>
              <c:f>Sheet1!$H$4</c:f>
              <c:strCache>
                <c:ptCount val="1"/>
                <c:pt idx="0">
                  <c:v>Standardised B</c:v>
                </c:pt>
              </c:strCache>
            </c:strRef>
          </c:tx>
          <c:spPr>
            <a:solidFill>
              <a:schemeClr val="accent1">
                <a:lumMod val="50000"/>
              </a:schemeClr>
            </a:solidFill>
            <a:ln>
              <a:noFill/>
            </a:ln>
            <a:effectLst>
              <a:outerShdw blurRad="57150" dist="19050" dir="5400000" algn="ctr" rotWithShape="0">
                <a:srgbClr val="000000">
                  <a:alpha val="63000"/>
                </a:srgbClr>
              </a:outerShdw>
            </a:effectLst>
          </c:spPr>
          <c:invertIfNegative val="0"/>
          <c:dLbls>
            <c:dLbl>
              <c:idx val="0"/>
              <c:layout>
                <c:manualLayout>
                  <c:x val="0.15046833921017747"/>
                  <c:y val="2.0305353316001914E-2"/>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fld id="{2C39A259-2102-4E9C-A986-872041F05FB5}" type="VALUE">
                      <a:rPr lang="en-US" sz="2400" b="1" smtClean="0">
                        <a:solidFill>
                          <a:schemeClr val="tx1"/>
                        </a:solidFill>
                      </a:rPr>
                      <a:pPr>
                        <a:defRPr sz="2400" b="1">
                          <a:solidFill>
                            <a:schemeClr val="tx1"/>
                          </a:solidFill>
                        </a:defRPr>
                      </a:pPr>
                      <a:t>[VALUE]</a:t>
                    </a:fld>
                    <a:r>
                      <a:rPr lang="en-US" sz="2400" b="1" dirty="0">
                        <a:solidFill>
                          <a:schemeClr val="tx1"/>
                        </a:solidFill>
                      </a:rPr>
                      <a:t>**</a:t>
                    </a:r>
                  </a:p>
                </c:rich>
              </c:tx>
              <c:spPr>
                <a:solidFill>
                  <a:schemeClr val="bg1">
                    <a:lumMod val="95000"/>
                  </a:schemeClr>
                </a:solid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EED6-4E97-BBD6-ED73E6197492}"/>
                </c:ext>
              </c:extLst>
            </c:dLbl>
            <c:dLbl>
              <c:idx val="1"/>
              <c:layout>
                <c:manualLayout>
                  <c:x val="0.22336456219639841"/>
                  <c:y val="4.1861803720472421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D6-4E97-BBD6-ED73E6197492}"/>
                </c:ext>
              </c:extLst>
            </c:dLbl>
            <c:dLbl>
              <c:idx val="2"/>
              <c:layout>
                <c:manualLayout>
                  <c:x val="6.2498344977272587E-2"/>
                  <c:y val="0"/>
                </c:manualLayout>
              </c:layout>
              <c:tx>
                <c:rich>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fld id="{C698D42C-0B3E-48DF-847D-02EC3E14EE14}" type="VALUE">
                      <a:rPr lang="en-US" sz="2400" b="1" smtClean="0"/>
                      <a:pPr>
                        <a:defRPr sz="2400" b="1">
                          <a:solidFill>
                            <a:schemeClr val="tx1"/>
                          </a:solidFill>
                        </a:defRPr>
                      </a:pPr>
                      <a:t>[VALUE]</a:t>
                    </a:fld>
                    <a:r>
                      <a:rPr lang="en-US" sz="2400" b="1" dirty="0"/>
                      <a:t>**</a:t>
                    </a:r>
                  </a:p>
                </c:rich>
              </c:tx>
              <c:spPr>
                <a:solidFill>
                  <a:schemeClr val="bg1">
                    <a:lumMod val="95000"/>
                  </a:schemeClr>
                </a:solid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ED6-4E97-BBD6-ED73E6197492}"/>
                </c:ext>
              </c:extLst>
            </c:dLbl>
            <c:spPr>
              <a:solidFill>
                <a:schemeClr val="bg1">
                  <a:lumMod val="95000"/>
                </a:schemeClr>
              </a:solidFill>
              <a:ln>
                <a:solidFill>
                  <a:schemeClr val="bg2">
                    <a:lumMod val="50000"/>
                  </a:schemeClr>
                </a:solid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Sheet1!$G$5:$G$7</c:f>
              <c:strCache>
                <c:ptCount val="3"/>
                <c:pt idx="0">
                  <c:v>Loneliness felt Pre-Covid-19</c:v>
                </c:pt>
                <c:pt idx="1">
                  <c:v>Social isolation felt pre-Covid-19</c:v>
                </c:pt>
                <c:pt idx="2">
                  <c:v>Social isolation felt in past week</c:v>
                </c:pt>
              </c:strCache>
            </c:strRef>
          </c:cat>
          <c:val>
            <c:numRef>
              <c:f>Sheet1!$H$5:$H$7</c:f>
              <c:numCache>
                <c:formatCode>General</c:formatCode>
                <c:ptCount val="3"/>
                <c:pt idx="0">
                  <c:v>0.25700000000000001</c:v>
                </c:pt>
                <c:pt idx="1">
                  <c:v>-4.3999999999999997E-2</c:v>
                </c:pt>
                <c:pt idx="2">
                  <c:v>0.55600000000000005</c:v>
                </c:pt>
              </c:numCache>
            </c:numRef>
          </c:val>
          <c:extLst>
            <c:ext xmlns:c16="http://schemas.microsoft.com/office/drawing/2014/chart" uri="{C3380CC4-5D6E-409C-BE32-E72D297353CC}">
              <c16:uniqueId val="{00000001-EED6-4E97-BBD6-ED73E6197492}"/>
            </c:ext>
          </c:extLst>
        </c:ser>
        <c:dLbls>
          <c:showLegendKey val="0"/>
          <c:showVal val="1"/>
          <c:showCatName val="0"/>
          <c:showSerName val="0"/>
          <c:showPercent val="0"/>
          <c:showBubbleSize val="0"/>
        </c:dLbls>
        <c:gapWidth val="150"/>
        <c:overlap val="100"/>
        <c:axId val="1682029312"/>
        <c:axId val="1692940896"/>
      </c:barChart>
      <c:catAx>
        <c:axId val="1682029312"/>
        <c:scaling>
          <c:orientation val="minMax"/>
        </c:scaling>
        <c:delete val="0"/>
        <c:axPos val="l"/>
        <c:numFmt formatCode="General" sourceLinked="1"/>
        <c:majorTickMark val="none"/>
        <c:minorTickMark val="none"/>
        <c:tickLblPos val="low"/>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crossAx val="1692940896"/>
        <c:crossesAt val="0"/>
        <c:auto val="1"/>
        <c:lblAlgn val="ctr"/>
        <c:lblOffset val="0"/>
        <c:tickLblSkip val="1"/>
        <c:noMultiLvlLbl val="0"/>
      </c:catAx>
      <c:valAx>
        <c:axId val="1692940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r>
                  <a:rPr lang="en-GB" sz="1600" dirty="0">
                    <a:solidFill>
                      <a:schemeClr val="tx1"/>
                    </a:solidFill>
                  </a:rPr>
                  <a:t>Standardised B</a:t>
                </a:r>
              </a:p>
            </c:rich>
          </c:tx>
          <c:layout>
            <c:manualLayout>
              <c:xMode val="edge"/>
              <c:yMode val="edge"/>
              <c:x val="0.64692073459781185"/>
              <c:y val="0.8682565065335315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6820293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673729746603318"/>
          <c:y val="6.4669309297520947E-2"/>
          <c:w val="0.54137526981905382"/>
          <c:h val="0.63014256866895357"/>
        </c:manualLayout>
      </c:layout>
      <c:barChart>
        <c:barDir val="bar"/>
        <c:grouping val="clustered"/>
        <c:varyColors val="0"/>
        <c:ser>
          <c:idx val="0"/>
          <c:order val="0"/>
          <c:spPr>
            <a:solidFill>
              <a:schemeClr val="accent1">
                <a:lumMod val="50000"/>
              </a:schemeClr>
            </a:solidFill>
            <a:ln>
              <a:noFill/>
            </a:ln>
            <a:effectLst/>
          </c:spPr>
          <c:invertIfNegative val="0"/>
          <c:dLbls>
            <c:dLbl>
              <c:idx val="0"/>
              <c:layout>
                <c:manualLayout>
                  <c:x val="-0.29097337106718857"/>
                  <c:y val="3.6146127672293644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237-4552-A0CE-F616006F138C}"/>
                </c:ext>
              </c:extLst>
            </c:dLbl>
            <c:dLbl>
              <c:idx val="1"/>
              <c:layout>
                <c:manualLayout>
                  <c:x val="2.5251140356088397E-2"/>
                  <c:y val="-5.156036577100784E-3"/>
                </c:manualLayout>
              </c:layout>
              <c:tx>
                <c:rich>
                  <a:bodyPr rot="0" spcFirstLastPara="1" vertOverflow="ellipsis" vert="horz" wrap="square" lIns="38100" tIns="19050" rIns="38100" bIns="19050" anchor="ctr" anchorCtr="0">
                    <a:spAutoFit/>
                  </a:bodyPr>
                  <a:lstStyle/>
                  <a:p>
                    <a:pPr algn="ctr">
                      <a:defRPr lang="en-US" sz="2400" b="1" i="0" u="none" strike="noStrike" kern="1200" baseline="0">
                        <a:solidFill>
                          <a:schemeClr val="tx1"/>
                        </a:solidFill>
                        <a:latin typeface="+mn-lt"/>
                        <a:ea typeface="+mn-ea"/>
                        <a:cs typeface="+mn-cs"/>
                      </a:defRPr>
                    </a:pPr>
                    <a:fld id="{A66EA027-41AA-4F73-AB80-75768BBF5E3F}" type="VALUE">
                      <a:rPr lang="en-US" sz="2400" b="1" smtClean="0"/>
                      <a:pPr algn="ctr">
                        <a:defRPr lang="en-US" sz="2400" b="1">
                          <a:solidFill>
                            <a:schemeClr val="tx1"/>
                          </a:solidFill>
                        </a:defRPr>
                      </a:pPr>
                      <a:t>[VALUE]</a:t>
                    </a:fld>
                    <a:r>
                      <a:rPr lang="en-US" sz="2400" b="1" dirty="0"/>
                      <a:t>*</a:t>
                    </a:r>
                  </a:p>
                </c:rich>
              </c:tx>
              <c:spPr>
                <a:solidFill>
                  <a:schemeClr val="bg1">
                    <a:lumMod val="95000"/>
                  </a:schemeClr>
                </a:solidFill>
                <a:ln>
                  <a:solidFill>
                    <a:schemeClr val="bg2">
                      <a:lumMod val="50000"/>
                    </a:schemeClr>
                  </a:solid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37-4552-A0CE-F616006F138C}"/>
                </c:ext>
              </c:extLst>
            </c:dLbl>
            <c:dLbl>
              <c:idx val="2"/>
              <c:layout>
                <c:manualLayout>
                  <c:x val="-0.16325439714510831"/>
                  <c:y val="-1.2644119849061115E-17"/>
                </c:manualLayout>
              </c:layout>
              <c:tx>
                <c:rich>
                  <a:bodyPr rot="0" spcFirstLastPara="1" vertOverflow="ellipsis" vert="horz" wrap="square" lIns="38100" tIns="19050" rIns="38100" bIns="19050" anchor="ctr" anchorCtr="0">
                    <a:spAutoFit/>
                  </a:bodyPr>
                  <a:lstStyle/>
                  <a:p>
                    <a:pPr algn="ctr">
                      <a:defRPr lang="en-US" sz="2400" b="1" i="0" u="none" strike="noStrike" kern="1200" baseline="0">
                        <a:solidFill>
                          <a:schemeClr val="tx1"/>
                        </a:solidFill>
                        <a:latin typeface="+mn-lt"/>
                        <a:ea typeface="+mn-ea"/>
                        <a:cs typeface="+mn-cs"/>
                      </a:defRPr>
                    </a:pPr>
                    <a:fld id="{DB59076D-47B8-45F6-8045-DC04F7FEE6A8}" type="VALUE">
                      <a:rPr lang="en-US" sz="2400" smtClean="0"/>
                      <a:pPr algn="ctr">
                        <a:defRPr lang="en-US" sz="2400" b="1">
                          <a:solidFill>
                            <a:schemeClr val="tx1"/>
                          </a:solidFill>
                        </a:defRPr>
                      </a:pPr>
                      <a:t>[VALUE]</a:t>
                    </a:fld>
                    <a:r>
                      <a:rPr lang="en-US" sz="2400" dirty="0"/>
                      <a:t>**</a:t>
                    </a:r>
                  </a:p>
                </c:rich>
              </c:tx>
              <c:spPr>
                <a:solidFill>
                  <a:schemeClr val="bg1">
                    <a:lumMod val="95000"/>
                  </a:schemeClr>
                </a:solidFill>
                <a:ln>
                  <a:solidFill>
                    <a:schemeClr val="bg2">
                      <a:lumMod val="50000"/>
                    </a:schemeClr>
                  </a:solidFill>
                </a:ln>
                <a:effectLst/>
              </c:spPr>
              <c:txPr>
                <a:bodyPr rot="0" spcFirstLastPara="1" vertOverflow="ellipsis" vert="horz" wrap="square" lIns="38100" tIns="19050" rIns="38100" bIns="19050" anchor="ctr" anchorCtr="0">
                  <a:spAutoFit/>
                </a:bodyPr>
                <a:lstStyle/>
                <a:p>
                  <a:pPr algn="ctr">
                    <a:defRPr lang="en-US" sz="2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237-4552-A0CE-F616006F138C}"/>
                </c:ext>
              </c:extLst>
            </c:dLbl>
            <c:spPr>
              <a:solidFill>
                <a:schemeClr val="bg1">
                  <a:lumMod val="95000"/>
                </a:schemeClr>
              </a:solidFill>
              <a:ln>
                <a:solidFill>
                  <a:schemeClr val="bg2">
                    <a:lumMod val="50000"/>
                  </a:schemeClr>
                </a:solidFill>
              </a:ln>
              <a:effectLst/>
            </c:spPr>
            <c:txPr>
              <a:bodyPr rot="0" spcFirstLastPara="1" vertOverflow="ellipsis" vert="horz" wrap="square" lIns="38100" tIns="19050" rIns="38100" bIns="19050" anchor="ctr" anchorCtr="0">
                <a:spAutoFit/>
              </a:bodyPr>
              <a:lstStyle/>
              <a:p>
                <a:pPr algn="ctr">
                  <a:defRPr lang="en-US" sz="2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Sheet1!$G$13:$G$15</c:f>
              <c:strCache>
                <c:ptCount val="3"/>
                <c:pt idx="0">
                  <c:v>Loneliness felt Pre-Covid-19</c:v>
                </c:pt>
                <c:pt idx="1">
                  <c:v>Social isolation felt pre-Covid-19</c:v>
                </c:pt>
                <c:pt idx="2">
                  <c:v>Loneliness felt in past week</c:v>
                </c:pt>
              </c:strCache>
            </c:strRef>
          </c:cat>
          <c:val>
            <c:numRef>
              <c:f>Sheet1!$H$13:$H$15</c:f>
              <c:numCache>
                <c:formatCode>General</c:formatCode>
                <c:ptCount val="3"/>
                <c:pt idx="0">
                  <c:v>-9.5000000000000001E-2</c:v>
                </c:pt>
                <c:pt idx="1">
                  <c:v>0.126</c:v>
                </c:pt>
                <c:pt idx="2">
                  <c:v>0.59599999999999997</c:v>
                </c:pt>
              </c:numCache>
            </c:numRef>
          </c:val>
          <c:extLst>
            <c:ext xmlns:c16="http://schemas.microsoft.com/office/drawing/2014/chart" uri="{C3380CC4-5D6E-409C-BE32-E72D297353CC}">
              <c16:uniqueId val="{00000000-D237-4552-A0CE-F616006F138C}"/>
            </c:ext>
          </c:extLst>
        </c:ser>
        <c:dLbls>
          <c:dLblPos val="ctr"/>
          <c:showLegendKey val="0"/>
          <c:showVal val="1"/>
          <c:showCatName val="0"/>
          <c:showSerName val="0"/>
          <c:showPercent val="0"/>
          <c:showBubbleSize val="0"/>
        </c:dLbls>
        <c:gapWidth val="182"/>
        <c:axId val="1957830960"/>
        <c:axId val="1957829296"/>
      </c:barChart>
      <c:catAx>
        <c:axId val="1957830960"/>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ctr">
              <a:defRPr lang="en-US" sz="2000" b="0" i="0" u="none" strike="noStrike" kern="1200" baseline="0">
                <a:solidFill>
                  <a:schemeClr val="tx1"/>
                </a:solidFill>
                <a:latin typeface="+mn-lt"/>
                <a:ea typeface="+mn-ea"/>
                <a:cs typeface="+mn-cs"/>
              </a:defRPr>
            </a:pPr>
            <a:endParaRPr lang="en-US"/>
          </a:p>
        </c:txPr>
        <c:crossAx val="1957829296"/>
        <c:crosses val="autoZero"/>
        <c:auto val="1"/>
        <c:lblAlgn val="ctr"/>
        <c:lblOffset val="0"/>
        <c:noMultiLvlLbl val="0"/>
      </c:catAx>
      <c:valAx>
        <c:axId val="1957829296"/>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GB" sz="1600" b="0" i="0" u="none" strike="noStrike" kern="1200" baseline="0" dirty="0" smtClean="0">
                    <a:solidFill>
                      <a:schemeClr val="tx1"/>
                    </a:solidFill>
                    <a:latin typeface="+mn-lt"/>
                    <a:ea typeface="+mn-ea"/>
                    <a:cs typeface="+mn-cs"/>
                  </a:defRPr>
                </a:pPr>
                <a:r>
                  <a:rPr lang="en-GB" sz="1600" b="0" i="0" u="none" strike="noStrike" kern="1200" baseline="0" dirty="0">
                    <a:solidFill>
                      <a:schemeClr val="tx1"/>
                    </a:solidFill>
                    <a:latin typeface="+mn-lt"/>
                    <a:ea typeface="+mn-ea"/>
                    <a:cs typeface="+mn-cs"/>
                  </a:rPr>
                  <a:t>Standardised B</a:t>
                </a:r>
              </a:p>
            </c:rich>
          </c:tx>
          <c:layout>
            <c:manualLayout>
              <c:xMode val="edge"/>
              <c:yMode val="edge"/>
              <c:x val="0.63564134539578387"/>
              <c:y val="0.86166646838448469"/>
            </c:manualLayout>
          </c:layout>
          <c:overlay val="0"/>
          <c:spPr>
            <a:noFill/>
            <a:ln>
              <a:noFill/>
            </a:ln>
            <a:effectLst/>
          </c:spPr>
          <c:txPr>
            <a:bodyPr rot="0" spcFirstLastPara="1" vertOverflow="ellipsis" vert="horz" wrap="square" anchor="ctr" anchorCtr="1"/>
            <a:lstStyle/>
            <a:p>
              <a:pPr algn="ctr" rtl="0">
                <a:defRPr lang="en-GB" sz="1600" b="0" i="0" u="none" strike="noStrike" kern="1200" baseline="0" dirty="0" smtClean="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solidFill>
                <a:latin typeface="+mn-lt"/>
                <a:ea typeface="+mn-ea"/>
                <a:cs typeface="+mn-cs"/>
              </a:defRPr>
            </a:pPr>
            <a:endParaRPr lang="en-US"/>
          </a:p>
        </c:txPr>
        <c:crossAx val="1957830960"/>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216B41-8859-48EB-AF59-BC5041D65179}" type="datetimeFigureOut">
              <a:rPr lang="en-GB" smtClean="0"/>
              <a:t>09/08/2022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73F6E3-A0D7-4D9F-B7D9-1AA76224F518}" type="slidenum">
              <a:rPr lang="en-GB" smtClean="0"/>
              <a:t>‹#›</a:t>
            </a:fld>
            <a:endParaRPr lang="en-GB"/>
          </a:p>
        </p:txBody>
      </p:sp>
    </p:spTree>
    <p:extLst>
      <p:ext uri="{BB962C8B-B14F-4D97-AF65-F5344CB8AC3E}">
        <p14:creationId xmlns:p14="http://schemas.microsoft.com/office/powerpoint/2010/main" val="14335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a:t>
            </a:fld>
            <a:endParaRPr lang="en-GB"/>
          </a:p>
        </p:txBody>
      </p:sp>
    </p:spTree>
    <p:extLst>
      <p:ext uri="{BB962C8B-B14F-4D97-AF65-F5344CB8AC3E}">
        <p14:creationId xmlns:p14="http://schemas.microsoft.com/office/powerpoint/2010/main" val="1784180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10</a:t>
            </a:fld>
            <a:endParaRPr lang="en-GB"/>
          </a:p>
        </p:txBody>
      </p:sp>
    </p:spTree>
    <p:extLst>
      <p:ext uri="{BB962C8B-B14F-4D97-AF65-F5344CB8AC3E}">
        <p14:creationId xmlns:p14="http://schemas.microsoft.com/office/powerpoint/2010/main" val="3559385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11</a:t>
            </a:fld>
            <a:endParaRPr lang="en-GB"/>
          </a:p>
        </p:txBody>
      </p:sp>
    </p:spTree>
    <p:extLst>
      <p:ext uri="{BB962C8B-B14F-4D97-AF65-F5344CB8AC3E}">
        <p14:creationId xmlns:p14="http://schemas.microsoft.com/office/powerpoint/2010/main" val="161050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12</a:t>
            </a:fld>
            <a:endParaRPr lang="en-GB"/>
          </a:p>
        </p:txBody>
      </p:sp>
    </p:spTree>
    <p:extLst>
      <p:ext uri="{BB962C8B-B14F-4D97-AF65-F5344CB8AC3E}">
        <p14:creationId xmlns:p14="http://schemas.microsoft.com/office/powerpoint/2010/main" val="5673499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13</a:t>
            </a:fld>
            <a:endParaRPr lang="en-GB"/>
          </a:p>
        </p:txBody>
      </p:sp>
    </p:spTree>
    <p:extLst>
      <p:ext uri="{BB962C8B-B14F-4D97-AF65-F5344CB8AC3E}">
        <p14:creationId xmlns:p14="http://schemas.microsoft.com/office/powerpoint/2010/main" val="1136509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14</a:t>
            </a:fld>
            <a:endParaRPr lang="en-GB"/>
          </a:p>
        </p:txBody>
      </p:sp>
    </p:spTree>
    <p:extLst>
      <p:ext uri="{BB962C8B-B14F-4D97-AF65-F5344CB8AC3E}">
        <p14:creationId xmlns:p14="http://schemas.microsoft.com/office/powerpoint/2010/main" val="407811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15</a:t>
            </a:fld>
            <a:endParaRPr lang="en-GB"/>
          </a:p>
        </p:txBody>
      </p:sp>
    </p:spTree>
    <p:extLst>
      <p:ext uri="{BB962C8B-B14F-4D97-AF65-F5344CB8AC3E}">
        <p14:creationId xmlns:p14="http://schemas.microsoft.com/office/powerpoint/2010/main" val="3260146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16</a:t>
            </a:fld>
            <a:endParaRPr lang="en-GB"/>
          </a:p>
        </p:txBody>
      </p:sp>
    </p:spTree>
    <p:extLst>
      <p:ext uri="{BB962C8B-B14F-4D97-AF65-F5344CB8AC3E}">
        <p14:creationId xmlns:p14="http://schemas.microsoft.com/office/powerpoint/2010/main" val="704483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17</a:t>
            </a:fld>
            <a:endParaRPr lang="en-GB"/>
          </a:p>
        </p:txBody>
      </p:sp>
    </p:spTree>
    <p:extLst>
      <p:ext uri="{BB962C8B-B14F-4D97-AF65-F5344CB8AC3E}">
        <p14:creationId xmlns:p14="http://schemas.microsoft.com/office/powerpoint/2010/main" val="3594967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18</a:t>
            </a:fld>
            <a:endParaRPr lang="en-GB"/>
          </a:p>
        </p:txBody>
      </p:sp>
    </p:spTree>
    <p:extLst>
      <p:ext uri="{BB962C8B-B14F-4D97-AF65-F5344CB8AC3E}">
        <p14:creationId xmlns:p14="http://schemas.microsoft.com/office/powerpoint/2010/main" val="1066731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19</a:t>
            </a:fld>
            <a:endParaRPr lang="en-GB"/>
          </a:p>
        </p:txBody>
      </p:sp>
    </p:spTree>
    <p:extLst>
      <p:ext uri="{BB962C8B-B14F-4D97-AF65-F5344CB8AC3E}">
        <p14:creationId xmlns:p14="http://schemas.microsoft.com/office/powerpoint/2010/main" val="3369532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2</a:t>
            </a:fld>
            <a:endParaRPr lang="en-GB"/>
          </a:p>
        </p:txBody>
      </p:sp>
    </p:spTree>
    <p:extLst>
      <p:ext uri="{BB962C8B-B14F-4D97-AF65-F5344CB8AC3E}">
        <p14:creationId xmlns:p14="http://schemas.microsoft.com/office/powerpoint/2010/main" val="2037110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3</a:t>
            </a:fld>
            <a:endParaRPr lang="en-GB"/>
          </a:p>
        </p:txBody>
      </p:sp>
    </p:spTree>
    <p:extLst>
      <p:ext uri="{BB962C8B-B14F-4D97-AF65-F5344CB8AC3E}">
        <p14:creationId xmlns:p14="http://schemas.microsoft.com/office/powerpoint/2010/main" val="2968976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4</a:t>
            </a:fld>
            <a:endParaRPr lang="en-GB"/>
          </a:p>
        </p:txBody>
      </p:sp>
    </p:spTree>
    <p:extLst>
      <p:ext uri="{BB962C8B-B14F-4D97-AF65-F5344CB8AC3E}">
        <p14:creationId xmlns:p14="http://schemas.microsoft.com/office/powerpoint/2010/main" val="396228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5</a:t>
            </a:fld>
            <a:endParaRPr lang="en-GB"/>
          </a:p>
        </p:txBody>
      </p:sp>
    </p:spTree>
    <p:extLst>
      <p:ext uri="{BB962C8B-B14F-4D97-AF65-F5344CB8AC3E}">
        <p14:creationId xmlns:p14="http://schemas.microsoft.com/office/powerpoint/2010/main" val="2954462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6</a:t>
            </a:fld>
            <a:endParaRPr lang="en-GB"/>
          </a:p>
        </p:txBody>
      </p:sp>
    </p:spTree>
    <p:extLst>
      <p:ext uri="{BB962C8B-B14F-4D97-AF65-F5344CB8AC3E}">
        <p14:creationId xmlns:p14="http://schemas.microsoft.com/office/powerpoint/2010/main" val="8839748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7</a:t>
            </a:fld>
            <a:endParaRPr lang="en-GB"/>
          </a:p>
        </p:txBody>
      </p:sp>
    </p:spTree>
    <p:extLst>
      <p:ext uri="{BB962C8B-B14F-4D97-AF65-F5344CB8AC3E}">
        <p14:creationId xmlns:p14="http://schemas.microsoft.com/office/powerpoint/2010/main" val="3605687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8</a:t>
            </a:fld>
            <a:endParaRPr lang="en-GB"/>
          </a:p>
        </p:txBody>
      </p:sp>
    </p:spTree>
    <p:extLst>
      <p:ext uri="{BB962C8B-B14F-4D97-AF65-F5344CB8AC3E}">
        <p14:creationId xmlns:p14="http://schemas.microsoft.com/office/powerpoint/2010/main" val="2038935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73F6E3-A0D7-4D9F-B7D9-1AA76224F518}" type="slidenum">
              <a:rPr lang="en-GB" smtClean="0"/>
              <a:t>9</a:t>
            </a:fld>
            <a:endParaRPr lang="en-GB"/>
          </a:p>
        </p:txBody>
      </p:sp>
    </p:spTree>
    <p:extLst>
      <p:ext uri="{BB962C8B-B14F-4D97-AF65-F5344CB8AC3E}">
        <p14:creationId xmlns:p14="http://schemas.microsoft.com/office/powerpoint/2010/main" val="370026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22536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59333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65681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64211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D1D7-5363-422E-A771-D4D74FDCF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D53468C-68E3-4399-A9D1-198DF3A686A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9A9D3FF-DC74-4E07-A355-5675158A28E4}"/>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5" name="Footer Placeholder 4">
            <a:extLst>
              <a:ext uri="{FF2B5EF4-FFF2-40B4-BE49-F238E27FC236}">
                <a16:creationId xmlns:a16="http://schemas.microsoft.com/office/drawing/2014/main" id="{A17EE130-8C47-4DA6-8F06-B87C482163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888A8A-2F6D-43ED-8018-A7DECD58EB4D}"/>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804165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5C370-38E4-4A39-A8B6-CFA8D3D3C1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DAA976-7E6B-499A-95B7-7BC0C28626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D5F27C-45B6-4E1D-8633-9317A89CDC94}"/>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5" name="Footer Placeholder 4">
            <a:extLst>
              <a:ext uri="{FF2B5EF4-FFF2-40B4-BE49-F238E27FC236}">
                <a16:creationId xmlns:a16="http://schemas.microsoft.com/office/drawing/2014/main" id="{82F936CF-0879-4B48-BE1C-1A26BF82B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9FB602-356A-49EA-A982-AF4AD8ABDD9D}"/>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377250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AF915-C1DC-4519-A58E-5806BA56F6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6FD88D6-0E7B-4785-A380-60A59C71F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F86471-5F5A-4750-A51A-BCE2C39873E6}"/>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5" name="Footer Placeholder 4">
            <a:extLst>
              <a:ext uri="{FF2B5EF4-FFF2-40B4-BE49-F238E27FC236}">
                <a16:creationId xmlns:a16="http://schemas.microsoft.com/office/drawing/2014/main" id="{FEE6C3AC-415C-4596-905C-B06B2D9A3F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B8687D-EC0B-4F9A-AF8F-194521AB2276}"/>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89044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3C0FD-E908-4153-BB4B-00BA05A19D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D3E8E99-83D7-401A-BEBD-C7D86D9EEB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64B0DBA-E56A-4D29-B1BB-9D71C0039B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7E546A-B0A1-402A-874B-77363D31606D}"/>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6" name="Footer Placeholder 5">
            <a:extLst>
              <a:ext uri="{FF2B5EF4-FFF2-40B4-BE49-F238E27FC236}">
                <a16:creationId xmlns:a16="http://schemas.microsoft.com/office/drawing/2014/main" id="{FE9C0ECA-61CA-439A-85FE-AC044180C8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ED5C7B-0B58-4688-91A1-E9A061982117}"/>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826820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92E0F-6C22-4AAE-859F-5A9A18DAE9C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9C469-A5BF-43DD-B7DD-4D73321B1C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1AB9DB-9C1D-40F0-ADC6-FBDB4A2C85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861A5AB-084C-4761-AC5A-71E9976D9C1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176CD8-C080-4343-8016-DF2A6CEDE4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95EB40-3979-4021-A108-6892760FD94E}"/>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8" name="Footer Placeholder 7">
            <a:extLst>
              <a:ext uri="{FF2B5EF4-FFF2-40B4-BE49-F238E27FC236}">
                <a16:creationId xmlns:a16="http://schemas.microsoft.com/office/drawing/2014/main" id="{B30408F7-D0E7-486D-A763-4BC82644E7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8F8FBE7-72C5-47F0-8091-6E7DA0807D3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230265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1B2D7-3933-4984-B882-C18007FCADF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0AC82C6-BF41-45A3-9209-567935EE16E5}"/>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4" name="Footer Placeholder 3">
            <a:extLst>
              <a:ext uri="{FF2B5EF4-FFF2-40B4-BE49-F238E27FC236}">
                <a16:creationId xmlns:a16="http://schemas.microsoft.com/office/drawing/2014/main" id="{88D925CD-E407-45CF-8D78-707009544E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EB5DCD-1F75-4322-8F0A-39BBA571197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895724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9915AD-FBFF-40E6-B7AE-8987218CB44D}"/>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3" name="Footer Placeholder 2">
            <a:extLst>
              <a:ext uri="{FF2B5EF4-FFF2-40B4-BE49-F238E27FC236}">
                <a16:creationId xmlns:a16="http://schemas.microsoft.com/office/drawing/2014/main" id="{BCE05701-EED4-405F-BF2F-E0D4603CA6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8B2710-6865-4EC0-A7FF-537589359C1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30912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71193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B5325-915C-4861-89E8-D3A98D3CE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E92860E-6A61-424C-8F51-F43A7DBD78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71BD213-764B-4E02-B191-73ACF2FA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1D3CF-F266-4BF2-9762-074E04DED585}"/>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6" name="Footer Placeholder 5">
            <a:extLst>
              <a:ext uri="{FF2B5EF4-FFF2-40B4-BE49-F238E27FC236}">
                <a16:creationId xmlns:a16="http://schemas.microsoft.com/office/drawing/2014/main" id="{CF3A705C-0361-46F9-B546-2178269DBD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F0BF0E-7802-4F51-BB37-3F534DFC817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7284550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47EEE-580E-4E5D-BF61-E342A43F03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2E212DB-DFE8-453F-84B6-59981D15F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7A6A27-53BB-4929-9860-ED14EEF2E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F958BE-1CBA-46C9-B46F-D04BE901090B}"/>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6" name="Footer Placeholder 5">
            <a:extLst>
              <a:ext uri="{FF2B5EF4-FFF2-40B4-BE49-F238E27FC236}">
                <a16:creationId xmlns:a16="http://schemas.microsoft.com/office/drawing/2014/main" id="{E3306E77-A81D-4519-B75E-AF86C941B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926464-820A-4EF0-B0B8-D0B1F2FBD21A}"/>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2976771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F2E71-5D0A-424C-836A-7985654782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9348043-A561-4A08-94AF-C9EF17E145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18883A-8F6C-4108-AEA6-E7684B2B0795}"/>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5" name="Footer Placeholder 4">
            <a:extLst>
              <a:ext uri="{FF2B5EF4-FFF2-40B4-BE49-F238E27FC236}">
                <a16:creationId xmlns:a16="http://schemas.microsoft.com/office/drawing/2014/main" id="{2CC53974-E5BE-4BE7-A7C4-92189CEC9B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1B0EC-6AA9-4490-BF54-2E8A887D4383}"/>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1677257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76EAB1-1DA7-4B8D-88E3-69BE6816AAC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08333E4-1DF1-40A7-A9BB-9F135C98AF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D2BCDC-B628-4068-B4B4-03A407889795}"/>
              </a:ext>
            </a:extLst>
          </p:cNvPr>
          <p:cNvSpPr>
            <a:spLocks noGrp="1"/>
          </p:cNvSpPr>
          <p:nvPr>
            <p:ph type="dt" sz="half" idx="10"/>
          </p:nvPr>
        </p:nvSpPr>
        <p:spPr/>
        <p:txBody>
          <a:bodyPr/>
          <a:lstStyle/>
          <a:p>
            <a:fld id="{B5898F52-2787-4BA2-BBBC-9395E9F86D50}" type="datetimeFigureOut">
              <a:rPr lang="en-US" smtClean="0"/>
              <a:t>8/9/2022</a:t>
            </a:fld>
            <a:endParaRPr lang="en-US"/>
          </a:p>
        </p:txBody>
      </p:sp>
      <p:sp>
        <p:nvSpPr>
          <p:cNvPr id="5" name="Footer Placeholder 4">
            <a:extLst>
              <a:ext uri="{FF2B5EF4-FFF2-40B4-BE49-F238E27FC236}">
                <a16:creationId xmlns:a16="http://schemas.microsoft.com/office/drawing/2014/main" id="{431F6629-18BA-4249-8261-681AB6F954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F9E38-D4C3-45D8-8E4A-19A1810807D6}"/>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926647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65396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81741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9273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9026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63061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290113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8/9/2022</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7480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8/9/2022</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58448536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56" r:id="rId6"/>
    <p:sldLayoutId id="2147483751" r:id="rId7"/>
    <p:sldLayoutId id="2147483752" r:id="rId8"/>
    <p:sldLayoutId id="2147483753" r:id="rId9"/>
    <p:sldLayoutId id="2147483754" r:id="rId10"/>
    <p:sldLayoutId id="2147483755" r:id="rId11"/>
    <p:sldLayoutId id="2147483757"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BF3205-60FB-4824-B987-2C53DBB8FB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BD9A493-10A4-4F97-AAB5-94B47F8375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E1CDFF-CB06-4CD5-B318-FF8DABCF2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898F52-2787-4BA2-BBBC-9395E9F86D50}" type="datetimeFigureOut">
              <a:rPr lang="en-US" smtClean="0"/>
              <a:pPr/>
              <a:t>8/9/2022</a:t>
            </a:fld>
            <a:endParaRPr lang="en-US"/>
          </a:p>
        </p:txBody>
      </p:sp>
      <p:sp>
        <p:nvSpPr>
          <p:cNvPr id="5" name="Footer Placeholder 4">
            <a:extLst>
              <a:ext uri="{FF2B5EF4-FFF2-40B4-BE49-F238E27FC236}">
                <a16:creationId xmlns:a16="http://schemas.microsoft.com/office/drawing/2014/main" id="{3C51A0D1-9969-44ED-82D1-136CE5F980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8DDF9A-6E09-4612-ADAA-FF5006C3CE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37562051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hyperlink" Target="https://doi.org/10.3390/ijerph18031062" TargetMode="Externa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chart" Target="../charts/chart1.xml"/><Relationship Id="rId5" Type="http://schemas.openxmlformats.org/officeDocument/2006/relationships/image" Target="../media/image4.png"/><Relationship Id="rId4" Type="http://schemas.microsoft.com/office/2007/relationships/hdphoto" Target="../media/hdphoto4.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4.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10" name="Picture 4" descr="Web of wires showing connections between groups and singles">
            <a:extLst>
              <a:ext uri="{FF2B5EF4-FFF2-40B4-BE49-F238E27FC236}">
                <a16:creationId xmlns:a16="http://schemas.microsoft.com/office/drawing/2014/main" id="{7465A5AF-4FE7-46AB-800B-9E629B83114F}"/>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4209" y="0"/>
            <a:ext cx="12220869" cy="7058721"/>
          </a:xfrm>
          <a:prstGeom prst="rect">
            <a:avLst/>
          </a:prstGeom>
        </p:spPr>
      </p:pic>
      <p:sp>
        <p:nvSpPr>
          <p:cNvPr id="46" name="Rectangle 45">
            <a:extLst>
              <a:ext uri="{FF2B5EF4-FFF2-40B4-BE49-F238E27FC236}">
                <a16:creationId xmlns:a16="http://schemas.microsoft.com/office/drawing/2014/main" id="{208134AA-600C-499C-B8A8-2025F0C1334A}"/>
              </a:ext>
            </a:extLst>
          </p:cNvPr>
          <p:cNvSpPr/>
          <p:nvPr/>
        </p:nvSpPr>
        <p:spPr>
          <a:xfrm>
            <a:off x="-28869" y="3774690"/>
            <a:ext cx="12220869" cy="3296919"/>
          </a:xfrm>
          <a:prstGeom prst="rect">
            <a:avLst/>
          </a:prstGeom>
          <a:solidFill>
            <a:srgbClr val="E4E6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6566BC4-16D6-43A9-B0B8-71380460FD17}"/>
              </a:ext>
            </a:extLst>
          </p:cNvPr>
          <p:cNvSpPr>
            <a:spLocks noGrp="1"/>
          </p:cNvSpPr>
          <p:nvPr>
            <p:ph type="ctrTitle"/>
          </p:nvPr>
        </p:nvSpPr>
        <p:spPr>
          <a:xfrm>
            <a:off x="-175517" y="3657428"/>
            <a:ext cx="12367517" cy="1519104"/>
          </a:xfrm>
        </p:spPr>
        <p:txBody>
          <a:bodyPr>
            <a:normAutofit/>
          </a:body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Student Experiences of Loneliness and </a:t>
            </a:r>
            <a:b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br>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Social Isolation during COVID-19</a:t>
            </a:r>
          </a:p>
        </p:txBody>
      </p:sp>
      <p:sp>
        <p:nvSpPr>
          <p:cNvPr id="3" name="Subtitle 2">
            <a:extLst>
              <a:ext uri="{FF2B5EF4-FFF2-40B4-BE49-F238E27FC236}">
                <a16:creationId xmlns:a16="http://schemas.microsoft.com/office/drawing/2014/main" id="{1FBE6A12-9F6A-405E-B6F3-6D276FDFFF58}"/>
              </a:ext>
            </a:extLst>
          </p:cNvPr>
          <p:cNvSpPr>
            <a:spLocks noGrp="1"/>
          </p:cNvSpPr>
          <p:nvPr>
            <p:ph type="subTitle" idx="1"/>
          </p:nvPr>
        </p:nvSpPr>
        <p:spPr>
          <a:xfrm>
            <a:off x="1080640" y="5800337"/>
            <a:ext cx="10068008" cy="851811"/>
          </a:xfrm>
        </p:spPr>
        <p:txBody>
          <a:bodyPr>
            <a:normAutofit fontScale="77500" lnSpcReduction="20000"/>
          </a:bodyPr>
          <a:lstStyle/>
          <a:p>
            <a:r>
              <a:rPr lang="en-GB" sz="3600" dirty="0">
                <a:solidFill>
                  <a:srgbClr val="425566"/>
                </a:solidFill>
              </a:rPr>
              <a:t>Linnea Wallen &amp; Mhairi Scally-Robertson</a:t>
            </a:r>
          </a:p>
          <a:p>
            <a:r>
              <a:rPr lang="en-GB" sz="3600" dirty="0">
                <a:solidFill>
                  <a:srgbClr val="425566"/>
                </a:solidFill>
              </a:rPr>
              <a:t>Queen Margaret University, Edinburgh</a:t>
            </a:r>
          </a:p>
        </p:txBody>
      </p:sp>
      <p:cxnSp>
        <p:nvCxnSpPr>
          <p:cNvPr id="59" name="Straight Connector 58">
            <a:extLst>
              <a:ext uri="{FF2B5EF4-FFF2-40B4-BE49-F238E27FC236}">
                <a16:creationId xmlns:a16="http://schemas.microsoft.com/office/drawing/2014/main" id="{8E63326D-434D-4DD5-83D4-1E0A048DBB19}"/>
              </a:ext>
            </a:extLst>
          </p:cNvPr>
          <p:cNvCxnSpPr>
            <a:cxnSpLocks/>
          </p:cNvCxnSpPr>
          <p:nvPr/>
        </p:nvCxnSpPr>
        <p:spPr>
          <a:xfrm>
            <a:off x="3500363" y="5467135"/>
            <a:ext cx="5191274" cy="0"/>
          </a:xfrm>
          <a:prstGeom prst="line">
            <a:avLst/>
          </a:prstGeom>
          <a:ln w="19050">
            <a:solidFill>
              <a:srgbClr val="415464"/>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E3D4278F-1D18-4C30-AAF7-341D191882DB}"/>
              </a:ext>
            </a:extLst>
          </p:cNvPr>
          <p:cNvSpPr/>
          <p:nvPr/>
        </p:nvSpPr>
        <p:spPr>
          <a:xfrm>
            <a:off x="-18980" y="2614220"/>
            <a:ext cx="12210980" cy="942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90688B61-8A9F-4C6E-A41D-D561D3739FA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1091" y="2773610"/>
            <a:ext cx="3735451" cy="655390"/>
          </a:xfrm>
          <a:prstGeom prst="rect">
            <a:avLst/>
          </a:prstGeom>
        </p:spPr>
      </p:pic>
      <p:pic>
        <p:nvPicPr>
          <p:cNvPr id="9" name="Picture 8" descr="Logo, company name&#10;&#10;Description automatically generated">
            <a:extLst>
              <a:ext uri="{FF2B5EF4-FFF2-40B4-BE49-F238E27FC236}">
                <a16:creationId xmlns:a16="http://schemas.microsoft.com/office/drawing/2014/main" id="{FF51DEF4-4149-FD82-0F39-4CFB82EC122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326634" y="2793061"/>
            <a:ext cx="1644028" cy="563012"/>
          </a:xfrm>
          <a:prstGeom prst="rect">
            <a:avLst/>
          </a:prstGeom>
        </p:spPr>
      </p:pic>
    </p:spTree>
    <p:extLst>
      <p:ext uri="{BB962C8B-B14F-4D97-AF65-F5344CB8AC3E}">
        <p14:creationId xmlns:p14="http://schemas.microsoft.com/office/powerpoint/2010/main" val="3929905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8" name="Table 307">
            <a:extLst>
              <a:ext uri="{FF2B5EF4-FFF2-40B4-BE49-F238E27FC236}">
                <a16:creationId xmlns:a16="http://schemas.microsoft.com/office/drawing/2014/main" id="{FC0AB312-2C17-25B7-79A0-A9FBB1D7181A}"/>
              </a:ext>
            </a:extLst>
          </p:cNvPr>
          <p:cNvGraphicFramePr>
            <a:graphicFrameLocks noGrp="1"/>
          </p:cNvGraphicFramePr>
          <p:nvPr>
            <p:extLst>
              <p:ext uri="{D42A27DB-BD31-4B8C-83A1-F6EECF244321}">
                <p14:modId xmlns:p14="http://schemas.microsoft.com/office/powerpoint/2010/main" val="2530718231"/>
              </p:ext>
            </p:extLst>
          </p:nvPr>
        </p:nvGraphicFramePr>
        <p:xfrm>
          <a:off x="3479367" y="1382382"/>
          <a:ext cx="8007961" cy="4543593"/>
        </p:xfrm>
        <a:graphic>
          <a:graphicData uri="http://schemas.openxmlformats.org/drawingml/2006/table">
            <a:tbl>
              <a:tblPr firstRow="1" firstCol="1" bandRow="1">
                <a:tableStyleId>{5C22544A-7EE6-4342-B048-85BDC9FD1C3A}</a:tableStyleId>
              </a:tblPr>
              <a:tblGrid>
                <a:gridCol w="3821329">
                  <a:extLst>
                    <a:ext uri="{9D8B030D-6E8A-4147-A177-3AD203B41FA5}">
                      <a16:colId xmlns:a16="http://schemas.microsoft.com/office/drawing/2014/main" val="222301672"/>
                    </a:ext>
                  </a:extLst>
                </a:gridCol>
                <a:gridCol w="1046658">
                  <a:extLst>
                    <a:ext uri="{9D8B030D-6E8A-4147-A177-3AD203B41FA5}">
                      <a16:colId xmlns:a16="http://schemas.microsoft.com/office/drawing/2014/main" val="2320642654"/>
                    </a:ext>
                  </a:extLst>
                </a:gridCol>
                <a:gridCol w="1046658">
                  <a:extLst>
                    <a:ext uri="{9D8B030D-6E8A-4147-A177-3AD203B41FA5}">
                      <a16:colId xmlns:a16="http://schemas.microsoft.com/office/drawing/2014/main" val="3621208360"/>
                    </a:ext>
                  </a:extLst>
                </a:gridCol>
                <a:gridCol w="1046658">
                  <a:extLst>
                    <a:ext uri="{9D8B030D-6E8A-4147-A177-3AD203B41FA5}">
                      <a16:colId xmlns:a16="http://schemas.microsoft.com/office/drawing/2014/main" val="3057428030"/>
                    </a:ext>
                  </a:extLst>
                </a:gridCol>
                <a:gridCol w="1046658">
                  <a:extLst>
                    <a:ext uri="{9D8B030D-6E8A-4147-A177-3AD203B41FA5}">
                      <a16:colId xmlns:a16="http://schemas.microsoft.com/office/drawing/2014/main" val="1458484601"/>
                    </a:ext>
                  </a:extLst>
                </a:gridCol>
              </a:tblGrid>
              <a:tr h="380995">
                <a:tc>
                  <a:txBody>
                    <a:bodyPr/>
                    <a:lstStyle/>
                    <a:p>
                      <a:pPr algn="r">
                        <a:lnSpc>
                          <a:spcPct val="100000"/>
                        </a:lnSpc>
                      </a:pPr>
                      <a:r>
                        <a:rPr lang="en-GB" sz="2400" dirty="0">
                          <a:solidFill>
                            <a:schemeClr val="bg1"/>
                          </a:solidFill>
                          <a:effectLst/>
                          <a:latin typeface="+mn-lt"/>
                          <a:ea typeface="Calibri" panose="020F0502020204030204" pitchFamily="34" charset="0"/>
                          <a:cs typeface="Times New Roman (Body CS)"/>
                        </a:rPr>
                        <a:t>Social Isolation per Accommodation </a:t>
                      </a:r>
                    </a:p>
                  </a:txBody>
                  <a:tcPr marL="15757" marR="1575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1.</a:t>
                      </a:r>
                      <a:endParaRPr lang="en-GB" sz="2000" dirty="0">
                        <a:solidFill>
                          <a:schemeClr val="bg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2.</a:t>
                      </a:r>
                      <a:endParaRPr lang="en-GB" dirty="0">
                        <a:solidFill>
                          <a:schemeClr val="bg1"/>
                        </a:solidFill>
                        <a:latin typeface="+mn-lt"/>
                      </a:endParaRPr>
                    </a:p>
                  </a:txBody>
                  <a:tcPr marL="15757" marR="15757"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3.</a:t>
                      </a:r>
                      <a:endParaRPr lang="en-GB" dirty="0">
                        <a:solidFill>
                          <a:schemeClr val="bg1"/>
                        </a:solidFill>
                        <a:latin typeface="+mn-lt"/>
                      </a:endParaRPr>
                    </a:p>
                  </a:txBody>
                  <a:tcPr marL="15757" marR="15757"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4.</a:t>
                      </a:r>
                      <a:endParaRPr lang="en-GB" dirty="0">
                        <a:solidFill>
                          <a:schemeClr val="bg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665394556"/>
                  </a:ext>
                </a:extLst>
              </a:tr>
              <a:tr h="380995">
                <a:tc>
                  <a:txBody>
                    <a:bodyPr/>
                    <a:lstStyle/>
                    <a:p>
                      <a:pPr algn="r">
                        <a:lnSpc>
                          <a:spcPct val="100000"/>
                        </a:lnSpc>
                        <a:tabLst>
                          <a:tab pos="2060575" algn="l"/>
                        </a:tabLst>
                      </a:pPr>
                      <a:r>
                        <a:rPr lang="en-GB" sz="2000" b="0" dirty="0">
                          <a:solidFill>
                            <a:schemeClr val="tx1"/>
                          </a:solidFill>
                          <a:effectLst/>
                          <a:latin typeface="+mn-lt"/>
                        </a:rPr>
                        <a:t>1. On QMU Campus</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endParaRPr lang="en-GB" sz="2000" dirty="0">
                        <a:solidFill>
                          <a:schemeClr val="tx1"/>
                        </a:solidFill>
                        <a:effectLst/>
                        <a:latin typeface="+mn-lt"/>
                      </a:endParaRPr>
                    </a:p>
                  </a:txBody>
                  <a:tcPr marL="15757" marR="1575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a:solidFill>
                            <a:schemeClr val="tx1"/>
                          </a:solidFill>
                          <a:effectLst/>
                          <a:latin typeface="+mn-lt"/>
                        </a:rPr>
                        <a:t> </a:t>
                      </a:r>
                      <a:endParaRPr lang="en-GB" sz="200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95314"/>
                  </a:ext>
                </a:extLst>
              </a:tr>
              <a:tr h="761993">
                <a:tc>
                  <a:txBody>
                    <a:bodyPr/>
                    <a:lstStyle/>
                    <a:p>
                      <a:pPr algn="r">
                        <a:lnSpc>
                          <a:spcPct val="100000"/>
                        </a:lnSpc>
                      </a:pPr>
                      <a:r>
                        <a:rPr lang="en-GB" sz="2000" b="0" dirty="0">
                          <a:solidFill>
                            <a:schemeClr val="tx1"/>
                          </a:solidFill>
                          <a:effectLst/>
                          <a:latin typeface="+mn-lt"/>
                        </a:rPr>
                        <a:t>2. Off Campus- Shared</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dirty="0">
                          <a:solidFill>
                            <a:schemeClr val="tx1"/>
                          </a:solidFill>
                          <a:effectLst/>
                          <a:latin typeface="+mn-lt"/>
                        </a:rPr>
                        <a:t>M= .51</a:t>
                      </a:r>
                    </a:p>
                    <a:p>
                      <a:pPr algn="r">
                        <a:lnSpc>
                          <a:spcPct val="100000"/>
                        </a:lnSpc>
                      </a:pPr>
                      <a:r>
                        <a:rPr lang="en-GB" sz="2000" dirty="0">
                          <a:solidFill>
                            <a:schemeClr val="tx1"/>
                          </a:solidFill>
                          <a:effectLst/>
                          <a:latin typeface="+mn-lt"/>
                        </a:rPr>
                        <a:t>Sig= .78</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8321392"/>
                  </a:ext>
                </a:extLst>
              </a:tr>
              <a:tr h="761993">
                <a:tc>
                  <a:txBody>
                    <a:bodyPr/>
                    <a:lstStyle/>
                    <a:p>
                      <a:pPr algn="r">
                        <a:lnSpc>
                          <a:spcPct val="100000"/>
                        </a:lnSpc>
                      </a:pPr>
                      <a:r>
                        <a:rPr lang="en-GB" sz="2000" b="0" dirty="0">
                          <a:solidFill>
                            <a:schemeClr val="tx1"/>
                          </a:solidFill>
                          <a:effectLst/>
                          <a:latin typeface="+mn-lt"/>
                        </a:rPr>
                        <a:t>3. At home W/ Parents/Guardians</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b="1" dirty="0">
                          <a:solidFill>
                            <a:schemeClr val="tx1"/>
                          </a:solidFill>
                          <a:effectLst/>
                          <a:latin typeface="+mn-lt"/>
                        </a:rPr>
                        <a:t>M= -.79</a:t>
                      </a:r>
                    </a:p>
                    <a:p>
                      <a:pPr algn="r">
                        <a:lnSpc>
                          <a:spcPct val="100000"/>
                        </a:lnSpc>
                      </a:pPr>
                      <a:r>
                        <a:rPr lang="en-GB" sz="2000" b="1" dirty="0">
                          <a:solidFill>
                            <a:schemeClr val="tx1"/>
                          </a:solidFill>
                          <a:effectLst/>
                          <a:latin typeface="+mn-lt"/>
                        </a:rPr>
                        <a:t>Sig= .03</a:t>
                      </a:r>
                      <a:endParaRPr lang="en-GB" sz="2000" b="1"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-.29</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7568907"/>
                  </a:ext>
                </a:extLst>
              </a:tr>
              <a:tr h="761993">
                <a:tc>
                  <a:txBody>
                    <a:bodyPr/>
                    <a:lstStyle/>
                    <a:p>
                      <a:pPr algn="r">
                        <a:lnSpc>
                          <a:spcPct val="100000"/>
                        </a:lnSpc>
                      </a:pPr>
                      <a:r>
                        <a:rPr lang="en-GB" sz="2000" b="0" dirty="0">
                          <a:solidFill>
                            <a:schemeClr val="tx1"/>
                          </a:solidFill>
                          <a:effectLst/>
                          <a:latin typeface="+mn-lt"/>
                        </a:rPr>
                        <a:t>4. At home W/  Partner</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b="1" dirty="0">
                          <a:solidFill>
                            <a:schemeClr val="tx1"/>
                          </a:solidFill>
                          <a:effectLst/>
                          <a:latin typeface="+mn-lt"/>
                        </a:rPr>
                        <a:t>M= -.83</a:t>
                      </a:r>
                    </a:p>
                    <a:p>
                      <a:pPr algn="r">
                        <a:lnSpc>
                          <a:spcPct val="100000"/>
                        </a:lnSpc>
                      </a:pPr>
                      <a:r>
                        <a:rPr lang="en-GB" sz="2000" b="1" dirty="0">
                          <a:solidFill>
                            <a:schemeClr val="tx1"/>
                          </a:solidFill>
                          <a:effectLst/>
                          <a:latin typeface="+mn-lt"/>
                        </a:rPr>
                        <a:t>Sig= .04</a:t>
                      </a:r>
                      <a:endParaRPr lang="en-GB" sz="2000" b="1"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-.32</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-.03</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142015"/>
                  </a:ext>
                </a:extLst>
              </a:tr>
              <a:tr h="1145099">
                <a:tc>
                  <a:txBody>
                    <a:bodyPr/>
                    <a:lstStyle/>
                    <a:p>
                      <a:pPr algn="r">
                        <a:lnSpc>
                          <a:spcPct val="100000"/>
                        </a:lnSpc>
                      </a:pPr>
                      <a:r>
                        <a:rPr lang="en-GB" sz="2000" b="0" dirty="0">
                          <a:solidFill>
                            <a:schemeClr val="tx1"/>
                          </a:solidFill>
                          <a:effectLst/>
                          <a:latin typeface="+mn-lt"/>
                        </a:rPr>
                        <a:t>5. On my own</a:t>
                      </a:r>
                    </a:p>
                    <a:p>
                      <a:pPr algn="r">
                        <a:lnSpc>
                          <a:spcPct val="100000"/>
                        </a:lnSpc>
                      </a:pPr>
                      <a:r>
                        <a:rPr lang="en-GB" sz="2000" b="0" dirty="0">
                          <a:solidFill>
                            <a:schemeClr val="tx1"/>
                          </a:solidFill>
                          <a:effectLst/>
                          <a:latin typeface="+mn-lt"/>
                        </a:rPr>
                        <a:t> </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dirty="0">
                          <a:solidFill>
                            <a:schemeClr val="tx1"/>
                          </a:solidFill>
                          <a:effectLst/>
                          <a:latin typeface="+mn-lt"/>
                        </a:rPr>
                        <a:t>M= -.07</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.44</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-.73</a:t>
                      </a:r>
                    </a:p>
                    <a:p>
                      <a:pPr algn="r">
                        <a:lnSpc>
                          <a:spcPct val="100000"/>
                        </a:lnSpc>
                      </a:pPr>
                      <a:r>
                        <a:rPr lang="en-GB" sz="2000" dirty="0">
                          <a:solidFill>
                            <a:schemeClr val="tx1"/>
                          </a:solidFill>
                          <a:effectLst/>
                          <a:latin typeface="+mn-lt"/>
                        </a:rPr>
                        <a:t>Sig= .39</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.76</a:t>
                      </a:r>
                    </a:p>
                    <a:p>
                      <a:pPr algn="r">
                        <a:lnSpc>
                          <a:spcPct val="100000"/>
                        </a:lnSpc>
                      </a:pPr>
                      <a:r>
                        <a:rPr lang="en-GB" sz="2000" dirty="0">
                          <a:solidFill>
                            <a:schemeClr val="tx1"/>
                          </a:solidFill>
                          <a:effectLst/>
                          <a:latin typeface="+mn-lt"/>
                        </a:rPr>
                        <a:t>Sig= .39</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799133"/>
                  </a:ext>
                </a:extLst>
              </a:tr>
            </a:tbl>
          </a:graphicData>
        </a:graphic>
      </p:graphicFrame>
      <p:grpSp>
        <p:nvGrpSpPr>
          <p:cNvPr id="66" name="Group 65">
            <a:extLst>
              <a:ext uri="{FF2B5EF4-FFF2-40B4-BE49-F238E27FC236}">
                <a16:creationId xmlns:a16="http://schemas.microsoft.com/office/drawing/2014/main" id="{C1F5A645-EFB1-9E7B-3E3C-4B9F8AEABC3F}"/>
              </a:ext>
            </a:extLst>
          </p:cNvPr>
          <p:cNvGrpSpPr/>
          <p:nvPr/>
        </p:nvGrpSpPr>
        <p:grpSpPr>
          <a:xfrm>
            <a:off x="648197" y="1310186"/>
            <a:ext cx="4616530" cy="5096056"/>
            <a:chOff x="926279" y="1304744"/>
            <a:chExt cx="4616530" cy="5096056"/>
          </a:xfrm>
        </p:grpSpPr>
        <p:sp>
          <p:nvSpPr>
            <p:cNvPr id="67" name="Rectangle 66">
              <a:extLst>
                <a:ext uri="{FF2B5EF4-FFF2-40B4-BE49-F238E27FC236}">
                  <a16:creationId xmlns:a16="http://schemas.microsoft.com/office/drawing/2014/main" id="{286A5787-44F8-BB2A-9F9F-1D86B591B305}"/>
                </a:ext>
              </a:extLst>
            </p:cNvPr>
            <p:cNvSpPr/>
            <p:nvPr/>
          </p:nvSpPr>
          <p:spPr>
            <a:xfrm>
              <a:off x="926279" y="1304744"/>
              <a:ext cx="2766951" cy="5096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2BFD9D2-EF54-860D-64C8-DCECB16E71D2}"/>
                </a:ext>
              </a:extLst>
            </p:cNvPr>
            <p:cNvSpPr/>
            <p:nvPr/>
          </p:nvSpPr>
          <p:spPr>
            <a:xfrm>
              <a:off x="1183574" y="1777340"/>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2523292-55BA-5E7D-B536-C86967416B2A}"/>
                </a:ext>
              </a:extLst>
            </p:cNvPr>
            <p:cNvSpPr/>
            <p:nvPr/>
          </p:nvSpPr>
          <p:spPr>
            <a:xfrm>
              <a:off x="1173679" y="2303815"/>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8515737-F165-DBB3-9B04-13E522245259}"/>
                </a:ext>
              </a:extLst>
            </p:cNvPr>
            <p:cNvSpPr/>
            <p:nvPr/>
          </p:nvSpPr>
          <p:spPr>
            <a:xfrm>
              <a:off x="1183574" y="2788725"/>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EF6EC32-A0A0-2567-D082-F0BFA38368D3}"/>
                </a:ext>
              </a:extLst>
            </p:cNvPr>
            <p:cNvSpPr/>
            <p:nvPr/>
          </p:nvSpPr>
          <p:spPr>
            <a:xfrm>
              <a:off x="1183574" y="3300353"/>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1DF9D7B-68CA-3B6F-E1B1-479DA8FE7D60}"/>
                </a:ext>
              </a:extLst>
            </p:cNvPr>
            <p:cNvSpPr/>
            <p:nvPr/>
          </p:nvSpPr>
          <p:spPr>
            <a:xfrm>
              <a:off x="1183574" y="3810001"/>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0B86A7B4-858B-F7E7-7FF3-B683D451A3CD}"/>
                </a:ext>
              </a:extLst>
            </p:cNvPr>
            <p:cNvSpPr/>
            <p:nvPr/>
          </p:nvSpPr>
          <p:spPr>
            <a:xfrm>
              <a:off x="1185554" y="4284024"/>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FB9E994-0055-9E7D-03D9-5A589E9B6E3C}"/>
                </a:ext>
              </a:extLst>
            </p:cNvPr>
            <p:cNvSpPr/>
            <p:nvPr/>
          </p:nvSpPr>
          <p:spPr>
            <a:xfrm>
              <a:off x="1183574" y="4750626"/>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06BDAFB7-0A5E-0F5C-E914-F1D285E3BEAC}"/>
                </a:ext>
              </a:extLst>
            </p:cNvPr>
            <p:cNvSpPr/>
            <p:nvPr/>
          </p:nvSpPr>
          <p:spPr>
            <a:xfrm>
              <a:off x="1185554" y="5243945"/>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9A5A7417-164C-A28A-B569-801B08275B8F}"/>
                </a:ext>
              </a:extLst>
            </p:cNvPr>
            <p:cNvSpPr/>
            <p:nvPr/>
          </p:nvSpPr>
          <p:spPr>
            <a:xfrm>
              <a:off x="1183574" y="5710547"/>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C28D4660-AAEA-1893-ACBC-8716B81D9D67}"/>
                </a:ext>
              </a:extLst>
            </p:cNvPr>
            <p:cNvSpPr/>
            <p:nvPr/>
          </p:nvSpPr>
          <p:spPr>
            <a:xfrm>
              <a:off x="1952499" y="1777340"/>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28EC34B1-161D-3E46-E3BA-59EBF3755481}"/>
                </a:ext>
              </a:extLst>
            </p:cNvPr>
            <p:cNvSpPr/>
            <p:nvPr/>
          </p:nvSpPr>
          <p:spPr>
            <a:xfrm>
              <a:off x="1938647" y="3306788"/>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72C7026-9ACC-041D-5AF5-0F32D18DC899}"/>
                </a:ext>
              </a:extLst>
            </p:cNvPr>
            <p:cNvSpPr/>
            <p:nvPr/>
          </p:nvSpPr>
          <p:spPr>
            <a:xfrm>
              <a:off x="1940627" y="230134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9FA69E17-16E5-894B-6946-67AC987DB6F9}"/>
                </a:ext>
              </a:extLst>
            </p:cNvPr>
            <p:cNvSpPr/>
            <p:nvPr/>
          </p:nvSpPr>
          <p:spPr>
            <a:xfrm>
              <a:off x="1938650" y="2786253"/>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58809D40-DA55-CD77-F44A-FCE8B7ABDF68}"/>
                </a:ext>
              </a:extLst>
            </p:cNvPr>
            <p:cNvSpPr/>
            <p:nvPr/>
          </p:nvSpPr>
          <p:spPr>
            <a:xfrm>
              <a:off x="1938644" y="477587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D6CAAA14-332A-1D1C-FD21-C0781B7D0AAE}"/>
                </a:ext>
              </a:extLst>
            </p:cNvPr>
            <p:cNvSpPr/>
            <p:nvPr/>
          </p:nvSpPr>
          <p:spPr>
            <a:xfrm>
              <a:off x="1940624" y="381792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963726A5-59BB-6909-D3E5-B355ED6D5EFD}"/>
                </a:ext>
              </a:extLst>
            </p:cNvPr>
            <p:cNvSpPr/>
            <p:nvPr/>
          </p:nvSpPr>
          <p:spPr>
            <a:xfrm>
              <a:off x="1938647" y="429096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E0606C0E-1995-61EC-F253-8DC3A9B78EA0}"/>
                </a:ext>
              </a:extLst>
            </p:cNvPr>
            <p:cNvSpPr/>
            <p:nvPr/>
          </p:nvSpPr>
          <p:spPr>
            <a:xfrm>
              <a:off x="1938644" y="524890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ABCAB1FF-6121-6753-3767-3913CE2D5EDC}"/>
                </a:ext>
              </a:extLst>
            </p:cNvPr>
            <p:cNvSpPr/>
            <p:nvPr/>
          </p:nvSpPr>
          <p:spPr>
            <a:xfrm>
              <a:off x="1952499" y="5702655"/>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6690913E-EB5F-B659-10FF-C07D0AB12A79}"/>
                </a:ext>
              </a:extLst>
            </p:cNvPr>
            <p:cNvSpPr/>
            <p:nvPr/>
          </p:nvSpPr>
          <p:spPr>
            <a:xfrm>
              <a:off x="2461150" y="177486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80F8684D-852C-15D0-A14F-4B4C5B717BB4}"/>
                </a:ext>
              </a:extLst>
            </p:cNvPr>
            <p:cNvSpPr/>
            <p:nvPr/>
          </p:nvSpPr>
          <p:spPr>
            <a:xfrm>
              <a:off x="2447298" y="330431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AD344AA3-84DD-0320-C0EC-9CBE61E0446E}"/>
                </a:ext>
              </a:extLst>
            </p:cNvPr>
            <p:cNvSpPr/>
            <p:nvPr/>
          </p:nvSpPr>
          <p:spPr>
            <a:xfrm>
              <a:off x="2449278" y="229886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A3FDCD50-608F-C99C-3056-8E781B3AF2F6}"/>
                </a:ext>
              </a:extLst>
            </p:cNvPr>
            <p:cNvSpPr/>
            <p:nvPr/>
          </p:nvSpPr>
          <p:spPr>
            <a:xfrm>
              <a:off x="2447301" y="2783779"/>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4967B5E6-EC3C-CDDC-9A27-DDA838455845}"/>
                </a:ext>
              </a:extLst>
            </p:cNvPr>
            <p:cNvSpPr/>
            <p:nvPr/>
          </p:nvSpPr>
          <p:spPr>
            <a:xfrm>
              <a:off x="2447295" y="477339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8B447E73-BB71-6BFE-B20C-A8DD44A50142}"/>
                </a:ext>
              </a:extLst>
            </p:cNvPr>
            <p:cNvSpPr/>
            <p:nvPr/>
          </p:nvSpPr>
          <p:spPr>
            <a:xfrm>
              <a:off x="2449275" y="3815450"/>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01FFF73E-9E32-8EC2-A379-7A42B34E1FCA}"/>
                </a:ext>
              </a:extLst>
            </p:cNvPr>
            <p:cNvSpPr/>
            <p:nvPr/>
          </p:nvSpPr>
          <p:spPr>
            <a:xfrm>
              <a:off x="2447298" y="428848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F55000AD-6879-7992-F30F-A462BF936853}"/>
                </a:ext>
              </a:extLst>
            </p:cNvPr>
            <p:cNvSpPr/>
            <p:nvPr/>
          </p:nvSpPr>
          <p:spPr>
            <a:xfrm>
              <a:off x="2447295" y="5246432"/>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936383F-C5E0-1779-909D-A07A6919741C}"/>
                </a:ext>
              </a:extLst>
            </p:cNvPr>
            <p:cNvSpPr/>
            <p:nvPr/>
          </p:nvSpPr>
          <p:spPr>
            <a:xfrm>
              <a:off x="2461150" y="570018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934B7261-5013-7B44-6FBF-A22E47D9E7C3}"/>
                </a:ext>
              </a:extLst>
            </p:cNvPr>
            <p:cNvSpPr/>
            <p:nvPr/>
          </p:nvSpPr>
          <p:spPr>
            <a:xfrm>
              <a:off x="2985647" y="177486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B46C56FA-92B2-CD73-5C51-14BABA343A2A}"/>
                </a:ext>
              </a:extLst>
            </p:cNvPr>
            <p:cNvSpPr/>
            <p:nvPr/>
          </p:nvSpPr>
          <p:spPr>
            <a:xfrm>
              <a:off x="2971795" y="330431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AD09A8D9-88DE-F5C9-FE31-5320DA500C7D}"/>
                </a:ext>
              </a:extLst>
            </p:cNvPr>
            <p:cNvSpPr/>
            <p:nvPr/>
          </p:nvSpPr>
          <p:spPr>
            <a:xfrm>
              <a:off x="2973775" y="229886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8F0A402E-5FD0-6EBC-AFE3-3AAF5AF5849E}"/>
                </a:ext>
              </a:extLst>
            </p:cNvPr>
            <p:cNvSpPr/>
            <p:nvPr/>
          </p:nvSpPr>
          <p:spPr>
            <a:xfrm>
              <a:off x="2971798" y="2783779"/>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BB832EC6-154D-0C3F-1979-1C52A8732A24}"/>
                </a:ext>
              </a:extLst>
            </p:cNvPr>
            <p:cNvSpPr/>
            <p:nvPr/>
          </p:nvSpPr>
          <p:spPr>
            <a:xfrm>
              <a:off x="2971792" y="477339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32FBF19-5873-EBA0-1A17-88C3BCF4042A}"/>
                </a:ext>
              </a:extLst>
            </p:cNvPr>
            <p:cNvSpPr/>
            <p:nvPr/>
          </p:nvSpPr>
          <p:spPr>
            <a:xfrm>
              <a:off x="2973772" y="3815450"/>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A6A03E2B-AC2B-79A6-F997-CE6A42F9B32B}"/>
                </a:ext>
              </a:extLst>
            </p:cNvPr>
            <p:cNvSpPr/>
            <p:nvPr/>
          </p:nvSpPr>
          <p:spPr>
            <a:xfrm>
              <a:off x="2971795" y="428848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DD389B0-C45F-BE57-5F9E-974E96BC438D}"/>
                </a:ext>
              </a:extLst>
            </p:cNvPr>
            <p:cNvSpPr/>
            <p:nvPr/>
          </p:nvSpPr>
          <p:spPr>
            <a:xfrm>
              <a:off x="2971792" y="5246432"/>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67666DBF-5C11-6E49-9854-DA7C7069CD39}"/>
                </a:ext>
              </a:extLst>
            </p:cNvPr>
            <p:cNvSpPr/>
            <p:nvPr/>
          </p:nvSpPr>
          <p:spPr>
            <a:xfrm>
              <a:off x="4008633" y="5188041"/>
              <a:ext cx="1238992" cy="11875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1BFB2B47-A7B9-A50F-8793-870C5040EA75}"/>
                </a:ext>
              </a:extLst>
            </p:cNvPr>
            <p:cNvSpPr/>
            <p:nvPr/>
          </p:nvSpPr>
          <p:spPr>
            <a:xfrm>
              <a:off x="4155782" y="5882050"/>
              <a:ext cx="380008" cy="486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8B60A0FE-64C2-C7A1-F37B-0DBB9A835A24}"/>
                </a:ext>
              </a:extLst>
            </p:cNvPr>
            <p:cNvSpPr/>
            <p:nvPr/>
          </p:nvSpPr>
          <p:spPr>
            <a:xfrm>
              <a:off x="4808132" y="532612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DAADD918-4723-F75C-CDD5-011AB4A33542}"/>
                </a:ext>
              </a:extLst>
            </p:cNvPr>
            <p:cNvSpPr/>
            <p:nvPr/>
          </p:nvSpPr>
          <p:spPr>
            <a:xfrm>
              <a:off x="4796257" y="5801263"/>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A993598-EA5B-BBEB-A8CB-9B2DC5E96E53}"/>
                </a:ext>
              </a:extLst>
            </p:cNvPr>
            <p:cNvSpPr/>
            <p:nvPr/>
          </p:nvSpPr>
          <p:spPr>
            <a:xfrm>
              <a:off x="4147063" y="533612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0B7E0BCF-E442-F0E2-9756-D9919FB0FA8D}"/>
                </a:ext>
              </a:extLst>
            </p:cNvPr>
            <p:cNvSpPr/>
            <p:nvPr/>
          </p:nvSpPr>
          <p:spPr>
            <a:xfrm>
              <a:off x="2953975" y="5874685"/>
              <a:ext cx="380008" cy="486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a:extLst>
                <a:ext uri="{FF2B5EF4-FFF2-40B4-BE49-F238E27FC236}">
                  <a16:creationId xmlns:a16="http://schemas.microsoft.com/office/drawing/2014/main" id="{87BC579D-BCC5-F639-3FD4-CCEDF3B11569}"/>
                </a:ext>
              </a:extLst>
            </p:cNvPr>
            <p:cNvGrpSpPr/>
            <p:nvPr/>
          </p:nvGrpSpPr>
          <p:grpSpPr>
            <a:xfrm>
              <a:off x="1229037" y="1879570"/>
              <a:ext cx="1981030" cy="257102"/>
              <a:chOff x="1243149" y="751798"/>
              <a:chExt cx="1981030" cy="257102"/>
            </a:xfrm>
          </p:grpSpPr>
          <p:grpSp>
            <p:nvGrpSpPr>
              <p:cNvPr id="256" name="Group 255">
                <a:extLst>
                  <a:ext uri="{FF2B5EF4-FFF2-40B4-BE49-F238E27FC236}">
                    <a16:creationId xmlns:a16="http://schemas.microsoft.com/office/drawing/2014/main" id="{38924874-3D45-827D-63A8-465BAAD83815}"/>
                  </a:ext>
                </a:extLst>
              </p:cNvPr>
              <p:cNvGrpSpPr/>
              <p:nvPr/>
            </p:nvGrpSpPr>
            <p:grpSpPr>
              <a:xfrm>
                <a:off x="3068251" y="754431"/>
                <a:ext cx="155928" cy="254132"/>
                <a:chOff x="3068251" y="754431"/>
                <a:chExt cx="155928" cy="254132"/>
              </a:xfrm>
            </p:grpSpPr>
            <p:sp>
              <p:nvSpPr>
                <p:cNvPr id="269" name="Rectangle: Rounded Corners 268">
                  <a:extLst>
                    <a:ext uri="{FF2B5EF4-FFF2-40B4-BE49-F238E27FC236}">
                      <a16:creationId xmlns:a16="http://schemas.microsoft.com/office/drawing/2014/main" id="{60609550-89A6-79BF-C94C-83836A840A97}"/>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Oval 269">
                  <a:extLst>
                    <a:ext uri="{FF2B5EF4-FFF2-40B4-BE49-F238E27FC236}">
                      <a16:creationId xmlns:a16="http://schemas.microsoft.com/office/drawing/2014/main" id="{5D75B4A6-6D9B-D003-871D-B0DCD923562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60F0C013-F6B4-FA50-81C0-94D11324BE5E}"/>
                  </a:ext>
                </a:extLst>
              </p:cNvPr>
              <p:cNvGrpSpPr/>
              <p:nvPr/>
            </p:nvGrpSpPr>
            <p:grpSpPr>
              <a:xfrm>
                <a:off x="2533111" y="751798"/>
                <a:ext cx="155928" cy="254132"/>
                <a:chOff x="3068251" y="754431"/>
                <a:chExt cx="155928" cy="254132"/>
              </a:xfrm>
            </p:grpSpPr>
            <p:sp>
              <p:nvSpPr>
                <p:cNvPr id="267" name="Rectangle: Rounded Corners 266">
                  <a:extLst>
                    <a:ext uri="{FF2B5EF4-FFF2-40B4-BE49-F238E27FC236}">
                      <a16:creationId xmlns:a16="http://schemas.microsoft.com/office/drawing/2014/main" id="{6678CBDD-F597-1A9A-E60E-6295D8B26216}"/>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Oval 267">
                  <a:extLst>
                    <a:ext uri="{FF2B5EF4-FFF2-40B4-BE49-F238E27FC236}">
                      <a16:creationId xmlns:a16="http://schemas.microsoft.com/office/drawing/2014/main" id="{A4DA5C47-B8CD-EC37-022E-4E9E7A11ED24}"/>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a:extLst>
                  <a:ext uri="{FF2B5EF4-FFF2-40B4-BE49-F238E27FC236}">
                    <a16:creationId xmlns:a16="http://schemas.microsoft.com/office/drawing/2014/main" id="{C605A932-BE8C-2F04-F5FB-F63401774DA2}"/>
                  </a:ext>
                </a:extLst>
              </p:cNvPr>
              <p:cNvGrpSpPr/>
              <p:nvPr/>
            </p:nvGrpSpPr>
            <p:grpSpPr>
              <a:xfrm>
                <a:off x="2038315" y="754768"/>
                <a:ext cx="155928" cy="254132"/>
                <a:chOff x="3068251" y="754431"/>
                <a:chExt cx="155928" cy="254132"/>
              </a:xfrm>
            </p:grpSpPr>
            <p:sp>
              <p:nvSpPr>
                <p:cNvPr id="265" name="Rectangle: Rounded Corners 264">
                  <a:extLst>
                    <a:ext uri="{FF2B5EF4-FFF2-40B4-BE49-F238E27FC236}">
                      <a16:creationId xmlns:a16="http://schemas.microsoft.com/office/drawing/2014/main" id="{733880E6-BC54-5600-46F3-2FF18A62EB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Oval 265">
                  <a:extLst>
                    <a:ext uri="{FF2B5EF4-FFF2-40B4-BE49-F238E27FC236}">
                      <a16:creationId xmlns:a16="http://schemas.microsoft.com/office/drawing/2014/main" id="{C2D2D181-B175-B48C-961C-11AF081935E1}"/>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Group 258">
                <a:extLst>
                  <a:ext uri="{FF2B5EF4-FFF2-40B4-BE49-F238E27FC236}">
                    <a16:creationId xmlns:a16="http://schemas.microsoft.com/office/drawing/2014/main" id="{7F1207BE-D500-D5F3-CC33-E6EDFBA183A7}"/>
                  </a:ext>
                </a:extLst>
              </p:cNvPr>
              <p:cNvGrpSpPr/>
              <p:nvPr/>
            </p:nvGrpSpPr>
            <p:grpSpPr>
              <a:xfrm>
                <a:off x="1243149" y="752053"/>
                <a:ext cx="155928" cy="254132"/>
                <a:chOff x="3068251" y="754431"/>
                <a:chExt cx="155928" cy="254132"/>
              </a:xfrm>
            </p:grpSpPr>
            <p:sp>
              <p:nvSpPr>
                <p:cNvPr id="263" name="Rectangle: Rounded Corners 262">
                  <a:extLst>
                    <a:ext uri="{FF2B5EF4-FFF2-40B4-BE49-F238E27FC236}">
                      <a16:creationId xmlns:a16="http://schemas.microsoft.com/office/drawing/2014/main" id="{C0C11560-3C33-FF19-8615-14D49A3613CF}"/>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4" name="Oval 263">
                  <a:extLst>
                    <a:ext uri="{FF2B5EF4-FFF2-40B4-BE49-F238E27FC236}">
                      <a16:creationId xmlns:a16="http://schemas.microsoft.com/office/drawing/2014/main" id="{F5B3C44F-34D4-4C35-173B-0E9C9498CBFD}"/>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a:extLst>
                  <a:ext uri="{FF2B5EF4-FFF2-40B4-BE49-F238E27FC236}">
                    <a16:creationId xmlns:a16="http://schemas.microsoft.com/office/drawing/2014/main" id="{4C9F2DAC-592D-53BD-3D27-7F1A89F9E18C}"/>
                  </a:ext>
                </a:extLst>
              </p:cNvPr>
              <p:cNvGrpSpPr/>
              <p:nvPr/>
            </p:nvGrpSpPr>
            <p:grpSpPr>
              <a:xfrm>
                <a:off x="1528607" y="752053"/>
                <a:ext cx="155928" cy="254132"/>
                <a:chOff x="3068251" y="754431"/>
                <a:chExt cx="155928" cy="254132"/>
              </a:xfrm>
            </p:grpSpPr>
            <p:sp>
              <p:nvSpPr>
                <p:cNvPr id="261" name="Rectangle: Rounded Corners 260">
                  <a:extLst>
                    <a:ext uri="{FF2B5EF4-FFF2-40B4-BE49-F238E27FC236}">
                      <a16:creationId xmlns:a16="http://schemas.microsoft.com/office/drawing/2014/main" id="{164ACCDB-45A4-0AF4-99B3-01B4E38AAA18}"/>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Oval 261">
                  <a:extLst>
                    <a:ext uri="{FF2B5EF4-FFF2-40B4-BE49-F238E27FC236}">
                      <a16:creationId xmlns:a16="http://schemas.microsoft.com/office/drawing/2014/main" id="{D9EBBFA0-BC6C-5AF4-1334-67871C91011B}"/>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3" name="Group 122">
              <a:extLst>
                <a:ext uri="{FF2B5EF4-FFF2-40B4-BE49-F238E27FC236}">
                  <a16:creationId xmlns:a16="http://schemas.microsoft.com/office/drawing/2014/main" id="{44F0434B-4BBD-9BCA-01E2-7F24367BC3F0}"/>
                </a:ext>
              </a:extLst>
            </p:cNvPr>
            <p:cNvGrpSpPr/>
            <p:nvPr/>
          </p:nvGrpSpPr>
          <p:grpSpPr>
            <a:xfrm>
              <a:off x="1289202" y="2400499"/>
              <a:ext cx="1981030" cy="257102"/>
              <a:chOff x="1243149" y="751798"/>
              <a:chExt cx="1981030" cy="257102"/>
            </a:xfrm>
          </p:grpSpPr>
          <p:grpSp>
            <p:nvGrpSpPr>
              <p:cNvPr id="241" name="Group 240">
                <a:extLst>
                  <a:ext uri="{FF2B5EF4-FFF2-40B4-BE49-F238E27FC236}">
                    <a16:creationId xmlns:a16="http://schemas.microsoft.com/office/drawing/2014/main" id="{F19AD8DC-27CF-AF61-EF5D-893DE0CC7ABC}"/>
                  </a:ext>
                </a:extLst>
              </p:cNvPr>
              <p:cNvGrpSpPr/>
              <p:nvPr/>
            </p:nvGrpSpPr>
            <p:grpSpPr>
              <a:xfrm>
                <a:off x="3068251" y="754431"/>
                <a:ext cx="155928" cy="254132"/>
                <a:chOff x="3068251" y="754431"/>
                <a:chExt cx="155928" cy="254132"/>
              </a:xfrm>
            </p:grpSpPr>
            <p:sp>
              <p:nvSpPr>
                <p:cNvPr id="254" name="Rectangle: Rounded Corners 253">
                  <a:extLst>
                    <a:ext uri="{FF2B5EF4-FFF2-40B4-BE49-F238E27FC236}">
                      <a16:creationId xmlns:a16="http://schemas.microsoft.com/office/drawing/2014/main" id="{03EAD46B-1D6D-AAAE-AA0D-61157FAE26FE}"/>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a:extLst>
                    <a:ext uri="{FF2B5EF4-FFF2-40B4-BE49-F238E27FC236}">
                      <a16:creationId xmlns:a16="http://schemas.microsoft.com/office/drawing/2014/main" id="{4576265D-86A0-EA4A-A62D-A589EC0CDF6A}"/>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 name="Group 241">
                <a:extLst>
                  <a:ext uri="{FF2B5EF4-FFF2-40B4-BE49-F238E27FC236}">
                    <a16:creationId xmlns:a16="http://schemas.microsoft.com/office/drawing/2014/main" id="{1DE6D2E4-C6B8-ADC8-9913-EA823F7D26CC}"/>
                  </a:ext>
                </a:extLst>
              </p:cNvPr>
              <p:cNvGrpSpPr/>
              <p:nvPr/>
            </p:nvGrpSpPr>
            <p:grpSpPr>
              <a:xfrm>
                <a:off x="2533111" y="751798"/>
                <a:ext cx="155928" cy="254132"/>
                <a:chOff x="3068251" y="754431"/>
                <a:chExt cx="155928" cy="254132"/>
              </a:xfrm>
            </p:grpSpPr>
            <p:sp>
              <p:nvSpPr>
                <p:cNvPr id="252" name="Rectangle: Rounded Corners 251">
                  <a:extLst>
                    <a:ext uri="{FF2B5EF4-FFF2-40B4-BE49-F238E27FC236}">
                      <a16:creationId xmlns:a16="http://schemas.microsoft.com/office/drawing/2014/main" id="{0C11CB17-528D-BC95-BE13-AE2CFC980C9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Oval 252">
                  <a:extLst>
                    <a:ext uri="{FF2B5EF4-FFF2-40B4-BE49-F238E27FC236}">
                      <a16:creationId xmlns:a16="http://schemas.microsoft.com/office/drawing/2014/main" id="{2C12C400-740E-C35F-CCA1-2B15FD0DB16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0B64D7C5-2CAD-1FAD-5B12-125D2CAFFC09}"/>
                  </a:ext>
                </a:extLst>
              </p:cNvPr>
              <p:cNvGrpSpPr/>
              <p:nvPr/>
            </p:nvGrpSpPr>
            <p:grpSpPr>
              <a:xfrm>
                <a:off x="2038315" y="754768"/>
                <a:ext cx="155928" cy="254132"/>
                <a:chOff x="3068251" y="754431"/>
                <a:chExt cx="155928" cy="254132"/>
              </a:xfrm>
            </p:grpSpPr>
            <p:sp>
              <p:nvSpPr>
                <p:cNvPr id="250" name="Rectangle: Rounded Corners 249">
                  <a:extLst>
                    <a:ext uri="{FF2B5EF4-FFF2-40B4-BE49-F238E27FC236}">
                      <a16:creationId xmlns:a16="http://schemas.microsoft.com/office/drawing/2014/main" id="{87BCD953-C3CB-DCD0-E6F4-DB6D5C1C1979}"/>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D27079AD-61CA-0609-A53A-D7FD696BEDB9}"/>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18F45F5C-88B5-B848-2D49-761FE0FA5A20}"/>
                  </a:ext>
                </a:extLst>
              </p:cNvPr>
              <p:cNvGrpSpPr/>
              <p:nvPr/>
            </p:nvGrpSpPr>
            <p:grpSpPr>
              <a:xfrm>
                <a:off x="1243149" y="752053"/>
                <a:ext cx="155928" cy="254132"/>
                <a:chOff x="3068251" y="754431"/>
                <a:chExt cx="155928" cy="254132"/>
              </a:xfrm>
            </p:grpSpPr>
            <p:sp>
              <p:nvSpPr>
                <p:cNvPr id="248" name="Rectangle: Rounded Corners 247">
                  <a:extLst>
                    <a:ext uri="{FF2B5EF4-FFF2-40B4-BE49-F238E27FC236}">
                      <a16:creationId xmlns:a16="http://schemas.microsoft.com/office/drawing/2014/main" id="{0F644882-3071-8280-E099-08C60E4C95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Oval 248">
                  <a:extLst>
                    <a:ext uri="{FF2B5EF4-FFF2-40B4-BE49-F238E27FC236}">
                      <a16:creationId xmlns:a16="http://schemas.microsoft.com/office/drawing/2014/main" id="{7523CB02-92FC-FF9D-F163-B5F413E1D08C}"/>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a:extLst>
                  <a:ext uri="{FF2B5EF4-FFF2-40B4-BE49-F238E27FC236}">
                    <a16:creationId xmlns:a16="http://schemas.microsoft.com/office/drawing/2014/main" id="{1F064EE5-F084-286A-6A06-2A662B3C4421}"/>
                  </a:ext>
                </a:extLst>
              </p:cNvPr>
              <p:cNvGrpSpPr/>
              <p:nvPr/>
            </p:nvGrpSpPr>
            <p:grpSpPr>
              <a:xfrm>
                <a:off x="1528607" y="752053"/>
                <a:ext cx="155928" cy="254132"/>
                <a:chOff x="3068251" y="754431"/>
                <a:chExt cx="155928" cy="254132"/>
              </a:xfrm>
            </p:grpSpPr>
            <p:sp>
              <p:nvSpPr>
                <p:cNvPr id="246" name="Rectangle: Rounded Corners 245">
                  <a:extLst>
                    <a:ext uri="{FF2B5EF4-FFF2-40B4-BE49-F238E27FC236}">
                      <a16:creationId xmlns:a16="http://schemas.microsoft.com/office/drawing/2014/main" id="{24115CFD-EC1E-3585-0949-2824A5973172}"/>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Oval 246">
                  <a:extLst>
                    <a:ext uri="{FF2B5EF4-FFF2-40B4-BE49-F238E27FC236}">
                      <a16:creationId xmlns:a16="http://schemas.microsoft.com/office/drawing/2014/main" id="{A9078A60-FAA5-29E5-5C10-FBB441B1796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4" name="Group 123">
              <a:extLst>
                <a:ext uri="{FF2B5EF4-FFF2-40B4-BE49-F238E27FC236}">
                  <a16:creationId xmlns:a16="http://schemas.microsoft.com/office/drawing/2014/main" id="{C61C38D6-4645-63DD-D80E-9AA3DC0C389D}"/>
                </a:ext>
              </a:extLst>
            </p:cNvPr>
            <p:cNvGrpSpPr/>
            <p:nvPr/>
          </p:nvGrpSpPr>
          <p:grpSpPr>
            <a:xfrm>
              <a:off x="1213043" y="2875636"/>
              <a:ext cx="1981030" cy="257102"/>
              <a:chOff x="1243149" y="751798"/>
              <a:chExt cx="1981030" cy="257102"/>
            </a:xfrm>
          </p:grpSpPr>
          <p:grpSp>
            <p:nvGrpSpPr>
              <p:cNvPr id="226" name="Group 225">
                <a:extLst>
                  <a:ext uri="{FF2B5EF4-FFF2-40B4-BE49-F238E27FC236}">
                    <a16:creationId xmlns:a16="http://schemas.microsoft.com/office/drawing/2014/main" id="{A4153B1C-63FC-830F-C304-1E2E5EB41A35}"/>
                  </a:ext>
                </a:extLst>
              </p:cNvPr>
              <p:cNvGrpSpPr/>
              <p:nvPr/>
            </p:nvGrpSpPr>
            <p:grpSpPr>
              <a:xfrm>
                <a:off x="3068251" y="754431"/>
                <a:ext cx="155928" cy="254132"/>
                <a:chOff x="3068251" y="754431"/>
                <a:chExt cx="155928" cy="254132"/>
              </a:xfrm>
            </p:grpSpPr>
            <p:sp>
              <p:nvSpPr>
                <p:cNvPr id="239" name="Rectangle: Rounded Corners 238">
                  <a:extLst>
                    <a:ext uri="{FF2B5EF4-FFF2-40B4-BE49-F238E27FC236}">
                      <a16:creationId xmlns:a16="http://schemas.microsoft.com/office/drawing/2014/main" id="{8BED5356-F3A6-EE36-1E43-15A6D9652136}"/>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Oval 239">
                  <a:extLst>
                    <a:ext uri="{FF2B5EF4-FFF2-40B4-BE49-F238E27FC236}">
                      <a16:creationId xmlns:a16="http://schemas.microsoft.com/office/drawing/2014/main" id="{394BB492-0931-5E9C-9248-69D6E861CEC8}"/>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Group 226">
                <a:extLst>
                  <a:ext uri="{FF2B5EF4-FFF2-40B4-BE49-F238E27FC236}">
                    <a16:creationId xmlns:a16="http://schemas.microsoft.com/office/drawing/2014/main" id="{8DD239C6-9FD1-09CD-0C46-86806BD61C70}"/>
                  </a:ext>
                </a:extLst>
              </p:cNvPr>
              <p:cNvGrpSpPr/>
              <p:nvPr/>
            </p:nvGrpSpPr>
            <p:grpSpPr>
              <a:xfrm>
                <a:off x="2533111" y="751798"/>
                <a:ext cx="155928" cy="254132"/>
                <a:chOff x="3068251" y="754431"/>
                <a:chExt cx="155928" cy="254132"/>
              </a:xfrm>
            </p:grpSpPr>
            <p:sp>
              <p:nvSpPr>
                <p:cNvPr id="237" name="Rectangle: Rounded Corners 236">
                  <a:extLst>
                    <a:ext uri="{FF2B5EF4-FFF2-40B4-BE49-F238E27FC236}">
                      <a16:creationId xmlns:a16="http://schemas.microsoft.com/office/drawing/2014/main" id="{5695A610-136C-D913-CA64-F97F98CF222C}"/>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Oval 237">
                  <a:extLst>
                    <a:ext uri="{FF2B5EF4-FFF2-40B4-BE49-F238E27FC236}">
                      <a16:creationId xmlns:a16="http://schemas.microsoft.com/office/drawing/2014/main" id="{C7154B97-F44F-546E-FC8F-2A34C3BE1123}"/>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C9DC3CE6-C074-D30A-A774-52DFA931931F}"/>
                  </a:ext>
                </a:extLst>
              </p:cNvPr>
              <p:cNvGrpSpPr/>
              <p:nvPr/>
            </p:nvGrpSpPr>
            <p:grpSpPr>
              <a:xfrm>
                <a:off x="2038315" y="754768"/>
                <a:ext cx="155928" cy="254132"/>
                <a:chOff x="3068251" y="754431"/>
                <a:chExt cx="155928" cy="254132"/>
              </a:xfrm>
            </p:grpSpPr>
            <p:sp>
              <p:nvSpPr>
                <p:cNvPr id="235" name="Rectangle: Rounded Corners 234">
                  <a:extLst>
                    <a:ext uri="{FF2B5EF4-FFF2-40B4-BE49-F238E27FC236}">
                      <a16:creationId xmlns:a16="http://schemas.microsoft.com/office/drawing/2014/main" id="{5338D941-BFBB-5290-1144-8BAE20C7FF5C}"/>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Oval 235">
                  <a:extLst>
                    <a:ext uri="{FF2B5EF4-FFF2-40B4-BE49-F238E27FC236}">
                      <a16:creationId xmlns:a16="http://schemas.microsoft.com/office/drawing/2014/main" id="{DE466C2F-ADA8-4D78-C760-46630BE5BC24}"/>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228">
                <a:extLst>
                  <a:ext uri="{FF2B5EF4-FFF2-40B4-BE49-F238E27FC236}">
                    <a16:creationId xmlns:a16="http://schemas.microsoft.com/office/drawing/2014/main" id="{A2AF9C93-A029-094A-A307-61701560D4D8}"/>
                  </a:ext>
                </a:extLst>
              </p:cNvPr>
              <p:cNvGrpSpPr/>
              <p:nvPr/>
            </p:nvGrpSpPr>
            <p:grpSpPr>
              <a:xfrm>
                <a:off x="1243149" y="752053"/>
                <a:ext cx="155928" cy="254132"/>
                <a:chOff x="3068251" y="754431"/>
                <a:chExt cx="155928" cy="254132"/>
              </a:xfrm>
            </p:grpSpPr>
            <p:sp>
              <p:nvSpPr>
                <p:cNvPr id="233" name="Rectangle: Rounded Corners 232">
                  <a:extLst>
                    <a:ext uri="{FF2B5EF4-FFF2-40B4-BE49-F238E27FC236}">
                      <a16:creationId xmlns:a16="http://schemas.microsoft.com/office/drawing/2014/main" id="{548FA34C-359B-B170-87B8-655BC1F368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Oval 233">
                  <a:extLst>
                    <a:ext uri="{FF2B5EF4-FFF2-40B4-BE49-F238E27FC236}">
                      <a16:creationId xmlns:a16="http://schemas.microsoft.com/office/drawing/2014/main" id="{972ACCA9-AAFA-EF65-4BF2-3513269CB0A5}"/>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D4DA34DC-E90E-99F0-7227-8A0319A3CBF1}"/>
                  </a:ext>
                </a:extLst>
              </p:cNvPr>
              <p:cNvGrpSpPr/>
              <p:nvPr/>
            </p:nvGrpSpPr>
            <p:grpSpPr>
              <a:xfrm>
                <a:off x="1528607" y="752053"/>
                <a:ext cx="155928" cy="254132"/>
                <a:chOff x="3068251" y="754431"/>
                <a:chExt cx="155928" cy="254132"/>
              </a:xfrm>
            </p:grpSpPr>
            <p:sp>
              <p:nvSpPr>
                <p:cNvPr id="231" name="Rectangle: Rounded Corners 230">
                  <a:extLst>
                    <a:ext uri="{FF2B5EF4-FFF2-40B4-BE49-F238E27FC236}">
                      <a16:creationId xmlns:a16="http://schemas.microsoft.com/office/drawing/2014/main" id="{7D3EFAC8-51B1-547E-FB48-88AD0BB576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Oval 231">
                  <a:extLst>
                    <a:ext uri="{FF2B5EF4-FFF2-40B4-BE49-F238E27FC236}">
                      <a16:creationId xmlns:a16="http://schemas.microsoft.com/office/drawing/2014/main" id="{75DCABDA-B24B-5AAC-5EA1-F70018617989}"/>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5" name="Group 124">
              <a:extLst>
                <a:ext uri="{FF2B5EF4-FFF2-40B4-BE49-F238E27FC236}">
                  <a16:creationId xmlns:a16="http://schemas.microsoft.com/office/drawing/2014/main" id="{6FE817DF-E750-1B25-6EEF-C5E18847BEBB}"/>
                </a:ext>
              </a:extLst>
            </p:cNvPr>
            <p:cNvGrpSpPr/>
            <p:nvPr/>
          </p:nvGrpSpPr>
          <p:grpSpPr>
            <a:xfrm>
              <a:off x="1242188" y="3384132"/>
              <a:ext cx="1981030" cy="257102"/>
              <a:chOff x="1243149" y="751798"/>
              <a:chExt cx="1981030" cy="257102"/>
            </a:xfrm>
          </p:grpSpPr>
          <p:grpSp>
            <p:nvGrpSpPr>
              <p:cNvPr id="211" name="Group 210">
                <a:extLst>
                  <a:ext uri="{FF2B5EF4-FFF2-40B4-BE49-F238E27FC236}">
                    <a16:creationId xmlns:a16="http://schemas.microsoft.com/office/drawing/2014/main" id="{5F514125-56D0-E496-5CCE-CD0CA8CE28A6}"/>
                  </a:ext>
                </a:extLst>
              </p:cNvPr>
              <p:cNvGrpSpPr/>
              <p:nvPr/>
            </p:nvGrpSpPr>
            <p:grpSpPr>
              <a:xfrm>
                <a:off x="3068251" y="754431"/>
                <a:ext cx="155928" cy="254132"/>
                <a:chOff x="3068251" y="754431"/>
                <a:chExt cx="155928" cy="254132"/>
              </a:xfrm>
            </p:grpSpPr>
            <p:sp>
              <p:nvSpPr>
                <p:cNvPr id="224" name="Rectangle: Rounded Corners 223">
                  <a:extLst>
                    <a:ext uri="{FF2B5EF4-FFF2-40B4-BE49-F238E27FC236}">
                      <a16:creationId xmlns:a16="http://schemas.microsoft.com/office/drawing/2014/main" id="{4E21672D-6DD6-AAEE-78EA-D0803D68634D}"/>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Oval 224">
                  <a:extLst>
                    <a:ext uri="{FF2B5EF4-FFF2-40B4-BE49-F238E27FC236}">
                      <a16:creationId xmlns:a16="http://schemas.microsoft.com/office/drawing/2014/main" id="{AB3280B4-7142-4434-4EAD-D49B6C8B86A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211">
                <a:extLst>
                  <a:ext uri="{FF2B5EF4-FFF2-40B4-BE49-F238E27FC236}">
                    <a16:creationId xmlns:a16="http://schemas.microsoft.com/office/drawing/2014/main" id="{114F186A-D9A3-B693-AD27-5766DC79DCF1}"/>
                  </a:ext>
                </a:extLst>
              </p:cNvPr>
              <p:cNvGrpSpPr/>
              <p:nvPr/>
            </p:nvGrpSpPr>
            <p:grpSpPr>
              <a:xfrm>
                <a:off x="2533111" y="751798"/>
                <a:ext cx="155928" cy="254132"/>
                <a:chOff x="3068251" y="754431"/>
                <a:chExt cx="155928" cy="254132"/>
              </a:xfrm>
            </p:grpSpPr>
            <p:sp>
              <p:nvSpPr>
                <p:cNvPr id="222" name="Rectangle: Rounded Corners 221">
                  <a:extLst>
                    <a:ext uri="{FF2B5EF4-FFF2-40B4-BE49-F238E27FC236}">
                      <a16:creationId xmlns:a16="http://schemas.microsoft.com/office/drawing/2014/main" id="{A758EDC7-CE07-ED12-5614-BCCD0F57FD22}"/>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a:extLst>
                    <a:ext uri="{FF2B5EF4-FFF2-40B4-BE49-F238E27FC236}">
                      <a16:creationId xmlns:a16="http://schemas.microsoft.com/office/drawing/2014/main" id="{4E40B8CB-88AB-BF1B-33B1-55519BCC6E40}"/>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a:extLst>
                  <a:ext uri="{FF2B5EF4-FFF2-40B4-BE49-F238E27FC236}">
                    <a16:creationId xmlns:a16="http://schemas.microsoft.com/office/drawing/2014/main" id="{A6E63077-72CE-FED9-1551-7326A3E0ED37}"/>
                  </a:ext>
                </a:extLst>
              </p:cNvPr>
              <p:cNvGrpSpPr/>
              <p:nvPr/>
            </p:nvGrpSpPr>
            <p:grpSpPr>
              <a:xfrm>
                <a:off x="2038315" y="754768"/>
                <a:ext cx="155928" cy="254132"/>
                <a:chOff x="3068251" y="754431"/>
                <a:chExt cx="155928" cy="254132"/>
              </a:xfrm>
            </p:grpSpPr>
            <p:sp>
              <p:nvSpPr>
                <p:cNvPr id="220" name="Rectangle: Rounded Corners 219">
                  <a:extLst>
                    <a:ext uri="{FF2B5EF4-FFF2-40B4-BE49-F238E27FC236}">
                      <a16:creationId xmlns:a16="http://schemas.microsoft.com/office/drawing/2014/main" id="{15B2ACEF-0571-B120-3B72-6A41564FE10A}"/>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a:extLst>
                    <a:ext uri="{FF2B5EF4-FFF2-40B4-BE49-F238E27FC236}">
                      <a16:creationId xmlns:a16="http://schemas.microsoft.com/office/drawing/2014/main" id="{C28CB67B-6FF1-880F-2E27-377FFE205077}"/>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Group 213">
                <a:extLst>
                  <a:ext uri="{FF2B5EF4-FFF2-40B4-BE49-F238E27FC236}">
                    <a16:creationId xmlns:a16="http://schemas.microsoft.com/office/drawing/2014/main" id="{AD08D46D-6C63-5858-9740-21AE430DDDAA}"/>
                  </a:ext>
                </a:extLst>
              </p:cNvPr>
              <p:cNvGrpSpPr/>
              <p:nvPr/>
            </p:nvGrpSpPr>
            <p:grpSpPr>
              <a:xfrm>
                <a:off x="1243149" y="752053"/>
                <a:ext cx="155928" cy="254132"/>
                <a:chOff x="3068251" y="754431"/>
                <a:chExt cx="155928" cy="254132"/>
              </a:xfrm>
            </p:grpSpPr>
            <p:sp>
              <p:nvSpPr>
                <p:cNvPr id="218" name="Rectangle: Rounded Corners 217">
                  <a:extLst>
                    <a:ext uri="{FF2B5EF4-FFF2-40B4-BE49-F238E27FC236}">
                      <a16:creationId xmlns:a16="http://schemas.microsoft.com/office/drawing/2014/main" id="{D81DBF44-32A0-9C55-23AB-E54DBB216E7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a:extLst>
                    <a:ext uri="{FF2B5EF4-FFF2-40B4-BE49-F238E27FC236}">
                      <a16:creationId xmlns:a16="http://schemas.microsoft.com/office/drawing/2014/main" id="{31F0D8C7-60A1-7A7D-4082-1D4A3262AE80}"/>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oup 214">
                <a:extLst>
                  <a:ext uri="{FF2B5EF4-FFF2-40B4-BE49-F238E27FC236}">
                    <a16:creationId xmlns:a16="http://schemas.microsoft.com/office/drawing/2014/main" id="{006104EE-9DFA-218B-FB31-3CEDE3601DDB}"/>
                  </a:ext>
                </a:extLst>
              </p:cNvPr>
              <p:cNvGrpSpPr/>
              <p:nvPr/>
            </p:nvGrpSpPr>
            <p:grpSpPr>
              <a:xfrm>
                <a:off x="1528607" y="752053"/>
                <a:ext cx="155928" cy="254132"/>
                <a:chOff x="3068251" y="754431"/>
                <a:chExt cx="155928" cy="254132"/>
              </a:xfrm>
            </p:grpSpPr>
            <p:sp>
              <p:nvSpPr>
                <p:cNvPr id="216" name="Rectangle: Rounded Corners 215">
                  <a:extLst>
                    <a:ext uri="{FF2B5EF4-FFF2-40B4-BE49-F238E27FC236}">
                      <a16:creationId xmlns:a16="http://schemas.microsoft.com/office/drawing/2014/main" id="{4BC79D93-C3BB-2896-5D81-6885B18216B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61CE70B6-3E29-8F06-EFF3-D4930E032F39}"/>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6" name="Group 125">
              <a:extLst>
                <a:ext uri="{FF2B5EF4-FFF2-40B4-BE49-F238E27FC236}">
                  <a16:creationId xmlns:a16="http://schemas.microsoft.com/office/drawing/2014/main" id="{536DCCFA-FCBC-CCD6-947B-6C00B4490111}"/>
                </a:ext>
              </a:extLst>
            </p:cNvPr>
            <p:cNvGrpSpPr/>
            <p:nvPr/>
          </p:nvGrpSpPr>
          <p:grpSpPr>
            <a:xfrm>
              <a:off x="1227547" y="3907681"/>
              <a:ext cx="1981030" cy="257102"/>
              <a:chOff x="1243149" y="751798"/>
              <a:chExt cx="1981030" cy="257102"/>
            </a:xfrm>
          </p:grpSpPr>
          <p:grpSp>
            <p:nvGrpSpPr>
              <p:cNvPr id="196" name="Group 195">
                <a:extLst>
                  <a:ext uri="{FF2B5EF4-FFF2-40B4-BE49-F238E27FC236}">
                    <a16:creationId xmlns:a16="http://schemas.microsoft.com/office/drawing/2014/main" id="{F4CD29A0-BD22-8838-AB8A-0FED460E7015}"/>
                  </a:ext>
                </a:extLst>
              </p:cNvPr>
              <p:cNvGrpSpPr/>
              <p:nvPr/>
            </p:nvGrpSpPr>
            <p:grpSpPr>
              <a:xfrm>
                <a:off x="3068251" y="754431"/>
                <a:ext cx="155928" cy="254132"/>
                <a:chOff x="3068251" y="754431"/>
                <a:chExt cx="155928" cy="254132"/>
              </a:xfrm>
            </p:grpSpPr>
            <p:sp>
              <p:nvSpPr>
                <p:cNvPr id="209" name="Rectangle: Rounded Corners 208">
                  <a:extLst>
                    <a:ext uri="{FF2B5EF4-FFF2-40B4-BE49-F238E27FC236}">
                      <a16:creationId xmlns:a16="http://schemas.microsoft.com/office/drawing/2014/main" id="{C4738648-6F0B-CC27-3192-90D0593FDA23}"/>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3AE4C18A-4E6B-2367-B30E-C855B4C96F95}"/>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8E985985-1002-2FF3-757D-12B36DC4BE35}"/>
                  </a:ext>
                </a:extLst>
              </p:cNvPr>
              <p:cNvGrpSpPr/>
              <p:nvPr/>
            </p:nvGrpSpPr>
            <p:grpSpPr>
              <a:xfrm>
                <a:off x="2533111" y="751798"/>
                <a:ext cx="155928" cy="254132"/>
                <a:chOff x="3068251" y="754431"/>
                <a:chExt cx="155928" cy="254132"/>
              </a:xfrm>
            </p:grpSpPr>
            <p:sp>
              <p:nvSpPr>
                <p:cNvPr id="207" name="Rectangle: Rounded Corners 206">
                  <a:extLst>
                    <a:ext uri="{FF2B5EF4-FFF2-40B4-BE49-F238E27FC236}">
                      <a16:creationId xmlns:a16="http://schemas.microsoft.com/office/drawing/2014/main" id="{6594AA2D-B234-53AC-DC39-F5C463270FCA}"/>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Oval 207">
                  <a:extLst>
                    <a:ext uri="{FF2B5EF4-FFF2-40B4-BE49-F238E27FC236}">
                      <a16:creationId xmlns:a16="http://schemas.microsoft.com/office/drawing/2014/main" id="{FC5D3C8A-EEAB-C251-E1D9-CEBD08D5C574}"/>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a:extLst>
                  <a:ext uri="{FF2B5EF4-FFF2-40B4-BE49-F238E27FC236}">
                    <a16:creationId xmlns:a16="http://schemas.microsoft.com/office/drawing/2014/main" id="{17A4BF1D-B413-7617-07A0-5BB5ACB4A103}"/>
                  </a:ext>
                </a:extLst>
              </p:cNvPr>
              <p:cNvGrpSpPr/>
              <p:nvPr/>
            </p:nvGrpSpPr>
            <p:grpSpPr>
              <a:xfrm>
                <a:off x="2038315" y="754768"/>
                <a:ext cx="155928" cy="254132"/>
                <a:chOff x="3068251" y="754431"/>
                <a:chExt cx="155928" cy="254132"/>
              </a:xfrm>
            </p:grpSpPr>
            <p:sp>
              <p:nvSpPr>
                <p:cNvPr id="205" name="Rectangle: Rounded Corners 204">
                  <a:extLst>
                    <a:ext uri="{FF2B5EF4-FFF2-40B4-BE49-F238E27FC236}">
                      <a16:creationId xmlns:a16="http://schemas.microsoft.com/office/drawing/2014/main" id="{B91C6563-393C-10B1-EBB5-4CDBF3FCEB08}"/>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Oval 205">
                  <a:extLst>
                    <a:ext uri="{FF2B5EF4-FFF2-40B4-BE49-F238E27FC236}">
                      <a16:creationId xmlns:a16="http://schemas.microsoft.com/office/drawing/2014/main" id="{D86BFCFE-F953-877A-2C83-D07AF96BE97D}"/>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Group 198">
                <a:extLst>
                  <a:ext uri="{FF2B5EF4-FFF2-40B4-BE49-F238E27FC236}">
                    <a16:creationId xmlns:a16="http://schemas.microsoft.com/office/drawing/2014/main" id="{EA992CE3-3D96-F393-9EE8-EFF413F46F1A}"/>
                  </a:ext>
                </a:extLst>
              </p:cNvPr>
              <p:cNvGrpSpPr/>
              <p:nvPr/>
            </p:nvGrpSpPr>
            <p:grpSpPr>
              <a:xfrm>
                <a:off x="1243149" y="752053"/>
                <a:ext cx="155928" cy="254132"/>
                <a:chOff x="3068251" y="754431"/>
                <a:chExt cx="155928" cy="254132"/>
              </a:xfrm>
            </p:grpSpPr>
            <p:sp>
              <p:nvSpPr>
                <p:cNvPr id="203" name="Rectangle: Rounded Corners 202">
                  <a:extLst>
                    <a:ext uri="{FF2B5EF4-FFF2-40B4-BE49-F238E27FC236}">
                      <a16:creationId xmlns:a16="http://schemas.microsoft.com/office/drawing/2014/main" id="{A3E94C6A-AF72-8085-DAE7-6E9F6DBCC1A9}"/>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Oval 203">
                  <a:extLst>
                    <a:ext uri="{FF2B5EF4-FFF2-40B4-BE49-F238E27FC236}">
                      <a16:creationId xmlns:a16="http://schemas.microsoft.com/office/drawing/2014/main" id="{BBB828A7-38DD-DFD4-D2A7-D1796AB6B463}"/>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9851A83C-BC78-A0E5-86F6-57368D9DB4CB}"/>
                  </a:ext>
                </a:extLst>
              </p:cNvPr>
              <p:cNvGrpSpPr/>
              <p:nvPr/>
            </p:nvGrpSpPr>
            <p:grpSpPr>
              <a:xfrm>
                <a:off x="1528607" y="752053"/>
                <a:ext cx="155928" cy="254132"/>
                <a:chOff x="3068251" y="754431"/>
                <a:chExt cx="155928" cy="254132"/>
              </a:xfrm>
            </p:grpSpPr>
            <p:sp>
              <p:nvSpPr>
                <p:cNvPr id="201" name="Rectangle: Rounded Corners 200">
                  <a:extLst>
                    <a:ext uri="{FF2B5EF4-FFF2-40B4-BE49-F238E27FC236}">
                      <a16:creationId xmlns:a16="http://schemas.microsoft.com/office/drawing/2014/main" id="{036EAF01-EF34-2ED2-0009-F6634DDED17E}"/>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Oval 201">
                  <a:extLst>
                    <a:ext uri="{FF2B5EF4-FFF2-40B4-BE49-F238E27FC236}">
                      <a16:creationId xmlns:a16="http://schemas.microsoft.com/office/drawing/2014/main" id="{A2FD55A3-1F0E-9D93-9D24-B0034007307E}"/>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7" name="Group 126">
              <a:extLst>
                <a:ext uri="{FF2B5EF4-FFF2-40B4-BE49-F238E27FC236}">
                  <a16:creationId xmlns:a16="http://schemas.microsoft.com/office/drawing/2014/main" id="{32B2B5A8-D747-7DC9-14FE-B3421F41028D}"/>
                </a:ext>
              </a:extLst>
            </p:cNvPr>
            <p:cNvGrpSpPr/>
            <p:nvPr/>
          </p:nvGrpSpPr>
          <p:grpSpPr>
            <a:xfrm>
              <a:off x="1276677" y="4371740"/>
              <a:ext cx="1981030" cy="257102"/>
              <a:chOff x="1243149" y="751798"/>
              <a:chExt cx="1981030" cy="257102"/>
            </a:xfrm>
          </p:grpSpPr>
          <p:grpSp>
            <p:nvGrpSpPr>
              <p:cNvPr id="181" name="Group 180">
                <a:extLst>
                  <a:ext uri="{FF2B5EF4-FFF2-40B4-BE49-F238E27FC236}">
                    <a16:creationId xmlns:a16="http://schemas.microsoft.com/office/drawing/2014/main" id="{F2DE2152-979E-685B-AA44-547B470F6A44}"/>
                  </a:ext>
                </a:extLst>
              </p:cNvPr>
              <p:cNvGrpSpPr/>
              <p:nvPr/>
            </p:nvGrpSpPr>
            <p:grpSpPr>
              <a:xfrm>
                <a:off x="3068251" y="754431"/>
                <a:ext cx="155928" cy="254132"/>
                <a:chOff x="3068251" y="754431"/>
                <a:chExt cx="155928" cy="254132"/>
              </a:xfrm>
            </p:grpSpPr>
            <p:sp>
              <p:nvSpPr>
                <p:cNvPr id="194" name="Rectangle: Rounded Corners 193">
                  <a:extLst>
                    <a:ext uri="{FF2B5EF4-FFF2-40B4-BE49-F238E27FC236}">
                      <a16:creationId xmlns:a16="http://schemas.microsoft.com/office/drawing/2014/main" id="{9122CB7A-9217-68AA-FBC3-466A472F21F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Oval 194">
                  <a:extLst>
                    <a:ext uri="{FF2B5EF4-FFF2-40B4-BE49-F238E27FC236}">
                      <a16:creationId xmlns:a16="http://schemas.microsoft.com/office/drawing/2014/main" id="{592D2ABF-3A7E-5BC2-1809-F3893966D140}"/>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a:extLst>
                  <a:ext uri="{FF2B5EF4-FFF2-40B4-BE49-F238E27FC236}">
                    <a16:creationId xmlns:a16="http://schemas.microsoft.com/office/drawing/2014/main" id="{3DBD79AC-C212-8277-BFF8-345AE0F630F3}"/>
                  </a:ext>
                </a:extLst>
              </p:cNvPr>
              <p:cNvGrpSpPr/>
              <p:nvPr/>
            </p:nvGrpSpPr>
            <p:grpSpPr>
              <a:xfrm>
                <a:off x="2533111" y="751798"/>
                <a:ext cx="155928" cy="254132"/>
                <a:chOff x="3068251" y="754431"/>
                <a:chExt cx="155928" cy="254132"/>
              </a:xfrm>
            </p:grpSpPr>
            <p:sp>
              <p:nvSpPr>
                <p:cNvPr id="192" name="Rectangle: Rounded Corners 191">
                  <a:extLst>
                    <a:ext uri="{FF2B5EF4-FFF2-40B4-BE49-F238E27FC236}">
                      <a16:creationId xmlns:a16="http://schemas.microsoft.com/office/drawing/2014/main" id="{27BF866C-1AF7-F696-5636-6C159706473F}"/>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6A306934-2BC1-5F83-EF62-82F2E458CE0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oup 182">
                <a:extLst>
                  <a:ext uri="{FF2B5EF4-FFF2-40B4-BE49-F238E27FC236}">
                    <a16:creationId xmlns:a16="http://schemas.microsoft.com/office/drawing/2014/main" id="{B5CE5A97-6489-7B21-65D1-8F25C9E60CB3}"/>
                  </a:ext>
                </a:extLst>
              </p:cNvPr>
              <p:cNvGrpSpPr/>
              <p:nvPr/>
            </p:nvGrpSpPr>
            <p:grpSpPr>
              <a:xfrm>
                <a:off x="2038315" y="754768"/>
                <a:ext cx="155928" cy="254132"/>
                <a:chOff x="3068251" y="754431"/>
                <a:chExt cx="155928" cy="254132"/>
              </a:xfrm>
            </p:grpSpPr>
            <p:sp>
              <p:nvSpPr>
                <p:cNvPr id="190" name="Rectangle: Rounded Corners 189">
                  <a:extLst>
                    <a:ext uri="{FF2B5EF4-FFF2-40B4-BE49-F238E27FC236}">
                      <a16:creationId xmlns:a16="http://schemas.microsoft.com/office/drawing/2014/main" id="{300B9006-6EEB-886F-E92D-DF0860D61397}"/>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Oval 190">
                  <a:extLst>
                    <a:ext uri="{FF2B5EF4-FFF2-40B4-BE49-F238E27FC236}">
                      <a16:creationId xmlns:a16="http://schemas.microsoft.com/office/drawing/2014/main" id="{43796AF6-8FDA-E3C1-2064-770EA59715AA}"/>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 name="Group 183">
                <a:extLst>
                  <a:ext uri="{FF2B5EF4-FFF2-40B4-BE49-F238E27FC236}">
                    <a16:creationId xmlns:a16="http://schemas.microsoft.com/office/drawing/2014/main" id="{6C53766E-BB23-A575-6868-96DB7817D067}"/>
                  </a:ext>
                </a:extLst>
              </p:cNvPr>
              <p:cNvGrpSpPr/>
              <p:nvPr/>
            </p:nvGrpSpPr>
            <p:grpSpPr>
              <a:xfrm>
                <a:off x="1243149" y="752053"/>
                <a:ext cx="155928" cy="254132"/>
                <a:chOff x="3068251" y="754431"/>
                <a:chExt cx="155928" cy="254132"/>
              </a:xfrm>
            </p:grpSpPr>
            <p:sp>
              <p:nvSpPr>
                <p:cNvPr id="188" name="Rectangle: Rounded Corners 187">
                  <a:extLst>
                    <a:ext uri="{FF2B5EF4-FFF2-40B4-BE49-F238E27FC236}">
                      <a16:creationId xmlns:a16="http://schemas.microsoft.com/office/drawing/2014/main" id="{C447D3DC-3221-732E-5CF4-58AB7A14AF92}"/>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Oval 188">
                  <a:extLst>
                    <a:ext uri="{FF2B5EF4-FFF2-40B4-BE49-F238E27FC236}">
                      <a16:creationId xmlns:a16="http://schemas.microsoft.com/office/drawing/2014/main" id="{715D6A54-0B44-9013-86FD-90AE56FAF9AC}"/>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95366020-ECC3-A539-55DB-265767A5EC13}"/>
                  </a:ext>
                </a:extLst>
              </p:cNvPr>
              <p:cNvGrpSpPr/>
              <p:nvPr/>
            </p:nvGrpSpPr>
            <p:grpSpPr>
              <a:xfrm>
                <a:off x="1528607" y="752053"/>
                <a:ext cx="155928" cy="254132"/>
                <a:chOff x="3068251" y="754431"/>
                <a:chExt cx="155928" cy="254132"/>
              </a:xfrm>
            </p:grpSpPr>
            <p:sp>
              <p:nvSpPr>
                <p:cNvPr id="186" name="Rectangle: Rounded Corners 185">
                  <a:extLst>
                    <a:ext uri="{FF2B5EF4-FFF2-40B4-BE49-F238E27FC236}">
                      <a16:creationId xmlns:a16="http://schemas.microsoft.com/office/drawing/2014/main" id="{68E7A9DC-DF74-8AA0-E046-16495112CD1B}"/>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81CB5D14-D620-44E8-3B9F-05478FAAC931}"/>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8" name="Group 127">
              <a:extLst>
                <a:ext uri="{FF2B5EF4-FFF2-40B4-BE49-F238E27FC236}">
                  <a16:creationId xmlns:a16="http://schemas.microsoft.com/office/drawing/2014/main" id="{F26DD4EA-4CB4-B66B-3A35-4F2354307D1D}"/>
                </a:ext>
              </a:extLst>
            </p:cNvPr>
            <p:cNvGrpSpPr/>
            <p:nvPr/>
          </p:nvGrpSpPr>
          <p:grpSpPr>
            <a:xfrm>
              <a:off x="1202767" y="4862304"/>
              <a:ext cx="1981030" cy="257102"/>
              <a:chOff x="1243149" y="751798"/>
              <a:chExt cx="1981030" cy="257102"/>
            </a:xfrm>
          </p:grpSpPr>
          <p:grpSp>
            <p:nvGrpSpPr>
              <p:cNvPr id="166" name="Group 165">
                <a:extLst>
                  <a:ext uri="{FF2B5EF4-FFF2-40B4-BE49-F238E27FC236}">
                    <a16:creationId xmlns:a16="http://schemas.microsoft.com/office/drawing/2014/main" id="{A07395F2-48B1-F10F-23CF-07FA5A14DC94}"/>
                  </a:ext>
                </a:extLst>
              </p:cNvPr>
              <p:cNvGrpSpPr/>
              <p:nvPr/>
            </p:nvGrpSpPr>
            <p:grpSpPr>
              <a:xfrm>
                <a:off x="3068251" y="754431"/>
                <a:ext cx="155928" cy="254132"/>
                <a:chOff x="3068251" y="754431"/>
                <a:chExt cx="155928" cy="254132"/>
              </a:xfrm>
            </p:grpSpPr>
            <p:sp>
              <p:nvSpPr>
                <p:cNvPr id="179" name="Rectangle: Rounded Corners 178">
                  <a:extLst>
                    <a:ext uri="{FF2B5EF4-FFF2-40B4-BE49-F238E27FC236}">
                      <a16:creationId xmlns:a16="http://schemas.microsoft.com/office/drawing/2014/main" id="{39059D32-5721-71B4-92B9-6B18290FE1C9}"/>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Oval 179">
                  <a:extLst>
                    <a:ext uri="{FF2B5EF4-FFF2-40B4-BE49-F238E27FC236}">
                      <a16:creationId xmlns:a16="http://schemas.microsoft.com/office/drawing/2014/main" id="{131107C5-6B4F-0169-ECF9-5B60BCB7EC4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a:extLst>
                  <a:ext uri="{FF2B5EF4-FFF2-40B4-BE49-F238E27FC236}">
                    <a16:creationId xmlns:a16="http://schemas.microsoft.com/office/drawing/2014/main" id="{47B36E08-B5F4-9A54-1223-B0BBD7DD953A}"/>
                  </a:ext>
                </a:extLst>
              </p:cNvPr>
              <p:cNvGrpSpPr/>
              <p:nvPr/>
            </p:nvGrpSpPr>
            <p:grpSpPr>
              <a:xfrm>
                <a:off x="2533111" y="751798"/>
                <a:ext cx="155928" cy="254132"/>
                <a:chOff x="3068251" y="754431"/>
                <a:chExt cx="155928" cy="254132"/>
              </a:xfrm>
            </p:grpSpPr>
            <p:sp>
              <p:nvSpPr>
                <p:cNvPr id="177" name="Rectangle: Rounded Corners 176">
                  <a:extLst>
                    <a:ext uri="{FF2B5EF4-FFF2-40B4-BE49-F238E27FC236}">
                      <a16:creationId xmlns:a16="http://schemas.microsoft.com/office/drawing/2014/main" id="{898DAA64-95F6-04E8-9AA1-796C331D4A9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670A69FA-A4C8-D317-87F5-EF71C288CE7E}"/>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Group 167">
                <a:extLst>
                  <a:ext uri="{FF2B5EF4-FFF2-40B4-BE49-F238E27FC236}">
                    <a16:creationId xmlns:a16="http://schemas.microsoft.com/office/drawing/2014/main" id="{927EDBAA-94D8-7696-B1A3-8DE7988D7023}"/>
                  </a:ext>
                </a:extLst>
              </p:cNvPr>
              <p:cNvGrpSpPr/>
              <p:nvPr/>
            </p:nvGrpSpPr>
            <p:grpSpPr>
              <a:xfrm>
                <a:off x="2038315" y="754768"/>
                <a:ext cx="155928" cy="254132"/>
                <a:chOff x="3068251" y="754431"/>
                <a:chExt cx="155928" cy="254132"/>
              </a:xfrm>
            </p:grpSpPr>
            <p:sp>
              <p:nvSpPr>
                <p:cNvPr id="175" name="Rectangle: Rounded Corners 174">
                  <a:extLst>
                    <a:ext uri="{FF2B5EF4-FFF2-40B4-BE49-F238E27FC236}">
                      <a16:creationId xmlns:a16="http://schemas.microsoft.com/office/drawing/2014/main" id="{2D00DFAB-294F-1209-68D7-0FE0B2874A74}"/>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CC2BB4E4-88CE-50AC-20A1-3E343E70F01E}"/>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a:extLst>
                  <a:ext uri="{FF2B5EF4-FFF2-40B4-BE49-F238E27FC236}">
                    <a16:creationId xmlns:a16="http://schemas.microsoft.com/office/drawing/2014/main" id="{A0C8B0F6-5872-3585-03BD-8879856A2FAB}"/>
                  </a:ext>
                </a:extLst>
              </p:cNvPr>
              <p:cNvGrpSpPr/>
              <p:nvPr/>
            </p:nvGrpSpPr>
            <p:grpSpPr>
              <a:xfrm>
                <a:off x="1243149" y="752053"/>
                <a:ext cx="155928" cy="254132"/>
                <a:chOff x="3068251" y="754431"/>
                <a:chExt cx="155928" cy="254132"/>
              </a:xfrm>
            </p:grpSpPr>
            <p:sp>
              <p:nvSpPr>
                <p:cNvPr id="173" name="Rectangle: Rounded Corners 172">
                  <a:extLst>
                    <a:ext uri="{FF2B5EF4-FFF2-40B4-BE49-F238E27FC236}">
                      <a16:creationId xmlns:a16="http://schemas.microsoft.com/office/drawing/2014/main" id="{10AF7119-22AB-2B7A-BC72-48BBE0E272C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a:extLst>
                    <a:ext uri="{FF2B5EF4-FFF2-40B4-BE49-F238E27FC236}">
                      <a16:creationId xmlns:a16="http://schemas.microsoft.com/office/drawing/2014/main" id="{AC975B39-49C7-AD5A-E781-5FB0F21D0333}"/>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A09DE581-A150-2EDF-E28A-2FB9814ED435}"/>
                  </a:ext>
                </a:extLst>
              </p:cNvPr>
              <p:cNvGrpSpPr/>
              <p:nvPr/>
            </p:nvGrpSpPr>
            <p:grpSpPr>
              <a:xfrm>
                <a:off x="1528607" y="752053"/>
                <a:ext cx="155928" cy="254132"/>
                <a:chOff x="3068251" y="754431"/>
                <a:chExt cx="155928" cy="254132"/>
              </a:xfrm>
            </p:grpSpPr>
            <p:sp>
              <p:nvSpPr>
                <p:cNvPr id="171" name="Rectangle: Rounded Corners 170">
                  <a:extLst>
                    <a:ext uri="{FF2B5EF4-FFF2-40B4-BE49-F238E27FC236}">
                      <a16:creationId xmlns:a16="http://schemas.microsoft.com/office/drawing/2014/main" id="{5F06310B-92F1-DA9D-59B9-76C13B8E616A}"/>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2698231C-811E-CD1D-1308-C9083FC3F975}"/>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9" name="Group 128">
              <a:extLst>
                <a:ext uri="{FF2B5EF4-FFF2-40B4-BE49-F238E27FC236}">
                  <a16:creationId xmlns:a16="http://schemas.microsoft.com/office/drawing/2014/main" id="{200470CF-660D-D41D-AF52-846382437D5B}"/>
                </a:ext>
              </a:extLst>
            </p:cNvPr>
            <p:cNvGrpSpPr/>
            <p:nvPr/>
          </p:nvGrpSpPr>
          <p:grpSpPr>
            <a:xfrm>
              <a:off x="1255336" y="5333918"/>
              <a:ext cx="1981030" cy="257102"/>
              <a:chOff x="1243149" y="751798"/>
              <a:chExt cx="1981030" cy="257102"/>
            </a:xfrm>
          </p:grpSpPr>
          <p:grpSp>
            <p:nvGrpSpPr>
              <p:cNvPr id="151" name="Group 150">
                <a:extLst>
                  <a:ext uri="{FF2B5EF4-FFF2-40B4-BE49-F238E27FC236}">
                    <a16:creationId xmlns:a16="http://schemas.microsoft.com/office/drawing/2014/main" id="{629AC00C-C97A-2A88-4ED9-00F81E20B8C3}"/>
                  </a:ext>
                </a:extLst>
              </p:cNvPr>
              <p:cNvGrpSpPr/>
              <p:nvPr/>
            </p:nvGrpSpPr>
            <p:grpSpPr>
              <a:xfrm>
                <a:off x="3068251" y="754431"/>
                <a:ext cx="155928" cy="254132"/>
                <a:chOff x="3068251" y="754431"/>
                <a:chExt cx="155928" cy="254132"/>
              </a:xfrm>
            </p:grpSpPr>
            <p:sp>
              <p:nvSpPr>
                <p:cNvPr id="164" name="Rectangle: Rounded Corners 163">
                  <a:extLst>
                    <a:ext uri="{FF2B5EF4-FFF2-40B4-BE49-F238E27FC236}">
                      <a16:creationId xmlns:a16="http://schemas.microsoft.com/office/drawing/2014/main" id="{1ADBE976-4CDF-5F78-1BD6-8523642E6FC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24D46C20-E018-625F-CA16-8282B9703892}"/>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a:extLst>
                  <a:ext uri="{FF2B5EF4-FFF2-40B4-BE49-F238E27FC236}">
                    <a16:creationId xmlns:a16="http://schemas.microsoft.com/office/drawing/2014/main" id="{A6412785-FD90-4AA5-1B11-0F947A244876}"/>
                  </a:ext>
                </a:extLst>
              </p:cNvPr>
              <p:cNvGrpSpPr/>
              <p:nvPr/>
            </p:nvGrpSpPr>
            <p:grpSpPr>
              <a:xfrm>
                <a:off x="2533111" y="751798"/>
                <a:ext cx="155928" cy="254132"/>
                <a:chOff x="3068251" y="754431"/>
                <a:chExt cx="155928" cy="254132"/>
              </a:xfrm>
            </p:grpSpPr>
            <p:sp>
              <p:nvSpPr>
                <p:cNvPr id="162" name="Rectangle: Rounded Corners 161">
                  <a:extLst>
                    <a:ext uri="{FF2B5EF4-FFF2-40B4-BE49-F238E27FC236}">
                      <a16:creationId xmlns:a16="http://schemas.microsoft.com/office/drawing/2014/main" id="{27FCD075-C554-EE09-B215-5C813543F72C}"/>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3D6C971C-75EA-9BC5-3A64-57C79589B0FA}"/>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3" name="Group 152">
                <a:extLst>
                  <a:ext uri="{FF2B5EF4-FFF2-40B4-BE49-F238E27FC236}">
                    <a16:creationId xmlns:a16="http://schemas.microsoft.com/office/drawing/2014/main" id="{D97D5E02-F463-8C70-23B5-DFF387A4FA93}"/>
                  </a:ext>
                </a:extLst>
              </p:cNvPr>
              <p:cNvGrpSpPr/>
              <p:nvPr/>
            </p:nvGrpSpPr>
            <p:grpSpPr>
              <a:xfrm>
                <a:off x="2038315" y="754768"/>
                <a:ext cx="155928" cy="254132"/>
                <a:chOff x="3068251" y="754431"/>
                <a:chExt cx="155928" cy="254132"/>
              </a:xfrm>
            </p:grpSpPr>
            <p:sp>
              <p:nvSpPr>
                <p:cNvPr id="160" name="Rectangle: Rounded Corners 159">
                  <a:extLst>
                    <a:ext uri="{FF2B5EF4-FFF2-40B4-BE49-F238E27FC236}">
                      <a16:creationId xmlns:a16="http://schemas.microsoft.com/office/drawing/2014/main" id="{FCB2E717-C7F7-61D3-9B52-1150FB9E5671}"/>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D1F46A77-6E06-4DDA-3E81-74CF749F3777}"/>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 name="Group 153">
                <a:extLst>
                  <a:ext uri="{FF2B5EF4-FFF2-40B4-BE49-F238E27FC236}">
                    <a16:creationId xmlns:a16="http://schemas.microsoft.com/office/drawing/2014/main" id="{4FFA1AE4-D371-D7C7-F3DD-A5EA2FB8B5B8}"/>
                  </a:ext>
                </a:extLst>
              </p:cNvPr>
              <p:cNvGrpSpPr/>
              <p:nvPr/>
            </p:nvGrpSpPr>
            <p:grpSpPr>
              <a:xfrm>
                <a:off x="1243149" y="752053"/>
                <a:ext cx="155928" cy="254132"/>
                <a:chOff x="3068251" y="754431"/>
                <a:chExt cx="155928" cy="254132"/>
              </a:xfrm>
            </p:grpSpPr>
            <p:sp>
              <p:nvSpPr>
                <p:cNvPr id="158" name="Rectangle: Rounded Corners 157">
                  <a:extLst>
                    <a:ext uri="{FF2B5EF4-FFF2-40B4-BE49-F238E27FC236}">
                      <a16:creationId xmlns:a16="http://schemas.microsoft.com/office/drawing/2014/main" id="{AA0AB2DB-B273-9224-398F-EBE59297B9A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901E3A75-A895-2757-F59F-1E73C040D96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a:extLst>
                  <a:ext uri="{FF2B5EF4-FFF2-40B4-BE49-F238E27FC236}">
                    <a16:creationId xmlns:a16="http://schemas.microsoft.com/office/drawing/2014/main" id="{65A8BAE6-8076-1928-44DA-26C12BC23BBF}"/>
                  </a:ext>
                </a:extLst>
              </p:cNvPr>
              <p:cNvGrpSpPr/>
              <p:nvPr/>
            </p:nvGrpSpPr>
            <p:grpSpPr>
              <a:xfrm>
                <a:off x="1528607" y="752053"/>
                <a:ext cx="155928" cy="254132"/>
                <a:chOff x="3068251" y="754431"/>
                <a:chExt cx="155928" cy="254132"/>
              </a:xfrm>
            </p:grpSpPr>
            <p:sp>
              <p:nvSpPr>
                <p:cNvPr id="156" name="Rectangle: Rounded Corners 155">
                  <a:extLst>
                    <a:ext uri="{FF2B5EF4-FFF2-40B4-BE49-F238E27FC236}">
                      <a16:creationId xmlns:a16="http://schemas.microsoft.com/office/drawing/2014/main" id="{9C5E2432-0986-0149-5840-D2DCF33CFDD1}"/>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CFBEE107-5C0F-2AAF-8CF9-57D1110DB9ED}"/>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9AABC984-A76A-2469-A67E-76B258441575}"/>
                </a:ext>
              </a:extLst>
            </p:cNvPr>
            <p:cNvGrpSpPr/>
            <p:nvPr/>
          </p:nvGrpSpPr>
          <p:grpSpPr>
            <a:xfrm>
              <a:off x="4223377" y="5435967"/>
              <a:ext cx="805011" cy="719776"/>
              <a:chOff x="1717149" y="188138"/>
              <a:chExt cx="805011" cy="719776"/>
            </a:xfrm>
          </p:grpSpPr>
          <p:sp>
            <p:nvSpPr>
              <p:cNvPr id="149" name="Rectangle: Rounded Corners 148">
                <a:extLst>
                  <a:ext uri="{FF2B5EF4-FFF2-40B4-BE49-F238E27FC236}">
                    <a16:creationId xmlns:a16="http://schemas.microsoft.com/office/drawing/2014/main" id="{CF955C5C-E932-99D6-9CB5-BE16CC3302AC}"/>
                  </a:ext>
                </a:extLst>
              </p:cNvPr>
              <p:cNvSpPr/>
              <p:nvPr/>
            </p:nvSpPr>
            <p:spPr>
              <a:xfrm>
                <a:off x="2379383" y="819420"/>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a:extLst>
                  <a:ext uri="{FF2B5EF4-FFF2-40B4-BE49-F238E27FC236}">
                    <a16:creationId xmlns:a16="http://schemas.microsoft.com/office/drawing/2014/main" id="{AB8F6402-BDF1-D0A5-31BC-CE5D7E9C8461}"/>
                  </a:ext>
                </a:extLst>
              </p:cNvPr>
              <p:cNvSpPr/>
              <p:nvPr/>
            </p:nvSpPr>
            <p:spPr>
              <a:xfrm>
                <a:off x="2366232" y="653782"/>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Rounded Corners 310">
                <a:extLst>
                  <a:ext uri="{FF2B5EF4-FFF2-40B4-BE49-F238E27FC236}">
                    <a16:creationId xmlns:a16="http://schemas.microsoft.com/office/drawing/2014/main" id="{1758BDA1-74D3-6816-841C-0B0B335F0AAB}"/>
                  </a:ext>
                </a:extLst>
              </p:cNvPr>
              <p:cNvSpPr/>
              <p:nvPr/>
            </p:nvSpPr>
            <p:spPr>
              <a:xfrm>
                <a:off x="1730300" y="353776"/>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Oval 311">
                <a:extLst>
                  <a:ext uri="{FF2B5EF4-FFF2-40B4-BE49-F238E27FC236}">
                    <a16:creationId xmlns:a16="http://schemas.microsoft.com/office/drawing/2014/main" id="{27EB988E-AD86-9DFC-56B9-7ADF1D444D53}"/>
                  </a:ext>
                </a:extLst>
              </p:cNvPr>
              <p:cNvSpPr/>
              <p:nvPr/>
            </p:nvSpPr>
            <p:spPr>
              <a:xfrm>
                <a:off x="1717149" y="188138"/>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a:extLst>
                <a:ext uri="{FF2B5EF4-FFF2-40B4-BE49-F238E27FC236}">
                  <a16:creationId xmlns:a16="http://schemas.microsoft.com/office/drawing/2014/main" id="{9994AD82-7888-4004-88FD-78A74ABE6FD6}"/>
                </a:ext>
              </a:extLst>
            </p:cNvPr>
            <p:cNvGrpSpPr/>
            <p:nvPr/>
          </p:nvGrpSpPr>
          <p:grpSpPr>
            <a:xfrm>
              <a:off x="2518564" y="5784346"/>
              <a:ext cx="155928" cy="254132"/>
              <a:chOff x="3068251" y="754431"/>
              <a:chExt cx="155928" cy="254132"/>
            </a:xfrm>
          </p:grpSpPr>
          <p:sp>
            <p:nvSpPr>
              <p:cNvPr id="147" name="Rectangle: Rounded Corners 146">
                <a:extLst>
                  <a:ext uri="{FF2B5EF4-FFF2-40B4-BE49-F238E27FC236}">
                    <a16:creationId xmlns:a16="http://schemas.microsoft.com/office/drawing/2014/main" id="{157E826B-0DE5-8766-7835-563E1E7640F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Oval 147">
                <a:extLst>
                  <a:ext uri="{FF2B5EF4-FFF2-40B4-BE49-F238E27FC236}">
                    <a16:creationId xmlns:a16="http://schemas.microsoft.com/office/drawing/2014/main" id="{D56BFD66-8F01-F7D6-1734-71D9479FDE66}"/>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C6481D6E-DEBB-7CEC-9F58-3EFBC04E251E}"/>
                </a:ext>
              </a:extLst>
            </p:cNvPr>
            <p:cNvGrpSpPr/>
            <p:nvPr/>
          </p:nvGrpSpPr>
          <p:grpSpPr>
            <a:xfrm>
              <a:off x="2023768" y="5787316"/>
              <a:ext cx="155928" cy="254132"/>
              <a:chOff x="3068251" y="754431"/>
              <a:chExt cx="155928" cy="254132"/>
            </a:xfrm>
          </p:grpSpPr>
          <p:sp>
            <p:nvSpPr>
              <p:cNvPr id="145" name="Rectangle: Rounded Corners 144">
                <a:extLst>
                  <a:ext uri="{FF2B5EF4-FFF2-40B4-BE49-F238E27FC236}">
                    <a16:creationId xmlns:a16="http://schemas.microsoft.com/office/drawing/2014/main" id="{6A6A5B6F-2446-62F5-6373-306CA2222FAF}"/>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Oval 145">
                <a:extLst>
                  <a:ext uri="{FF2B5EF4-FFF2-40B4-BE49-F238E27FC236}">
                    <a16:creationId xmlns:a16="http://schemas.microsoft.com/office/drawing/2014/main" id="{DE976D46-4A90-89E0-DAB1-CE351013901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2C5411BB-D904-8B81-3AEB-0388AE6EA08F}"/>
                </a:ext>
              </a:extLst>
            </p:cNvPr>
            <p:cNvGrpSpPr/>
            <p:nvPr/>
          </p:nvGrpSpPr>
          <p:grpSpPr>
            <a:xfrm>
              <a:off x="1228602" y="5784601"/>
              <a:ext cx="155928" cy="254132"/>
              <a:chOff x="3068251" y="754431"/>
              <a:chExt cx="155928" cy="254132"/>
            </a:xfrm>
          </p:grpSpPr>
          <p:sp>
            <p:nvSpPr>
              <p:cNvPr id="143" name="Rectangle: Rounded Corners 142">
                <a:extLst>
                  <a:ext uri="{FF2B5EF4-FFF2-40B4-BE49-F238E27FC236}">
                    <a16:creationId xmlns:a16="http://schemas.microsoft.com/office/drawing/2014/main" id="{B6883109-C6AD-C1DA-A9CB-B43CF525C2E4}"/>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Oval 143">
                <a:extLst>
                  <a:ext uri="{FF2B5EF4-FFF2-40B4-BE49-F238E27FC236}">
                    <a16:creationId xmlns:a16="http://schemas.microsoft.com/office/drawing/2014/main" id="{79F66BAB-179C-3A7E-CDE3-C5888737C78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CD3FEAD9-9745-B956-CE4F-95A3FC904971}"/>
                </a:ext>
              </a:extLst>
            </p:cNvPr>
            <p:cNvGrpSpPr/>
            <p:nvPr/>
          </p:nvGrpSpPr>
          <p:grpSpPr>
            <a:xfrm>
              <a:off x="1514060" y="5784601"/>
              <a:ext cx="155928" cy="254132"/>
              <a:chOff x="3068251" y="754431"/>
              <a:chExt cx="155928" cy="254132"/>
            </a:xfrm>
          </p:grpSpPr>
          <p:sp>
            <p:nvSpPr>
              <p:cNvPr id="141" name="Rectangle: Rounded Corners 140">
                <a:extLst>
                  <a:ext uri="{FF2B5EF4-FFF2-40B4-BE49-F238E27FC236}">
                    <a16:creationId xmlns:a16="http://schemas.microsoft.com/office/drawing/2014/main" id="{2CE9B42F-C8A8-6FC6-AC5B-A674C1C9CAF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Oval 141">
                <a:extLst>
                  <a:ext uri="{FF2B5EF4-FFF2-40B4-BE49-F238E27FC236}">
                    <a16:creationId xmlns:a16="http://schemas.microsoft.com/office/drawing/2014/main" id="{1591755E-5078-4BA5-279C-96302226957B}"/>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8" name="Oval 137">
              <a:extLst>
                <a:ext uri="{FF2B5EF4-FFF2-40B4-BE49-F238E27FC236}">
                  <a16:creationId xmlns:a16="http://schemas.microsoft.com/office/drawing/2014/main" id="{1C55FCF4-AB5B-A346-1CA0-E4A569C3AE8D}"/>
                </a:ext>
              </a:extLst>
            </p:cNvPr>
            <p:cNvSpPr/>
            <p:nvPr/>
          </p:nvSpPr>
          <p:spPr>
            <a:xfrm>
              <a:off x="4877326" y="5417679"/>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Isosceles Triangle 113">
              <a:extLst>
                <a:ext uri="{FF2B5EF4-FFF2-40B4-BE49-F238E27FC236}">
                  <a16:creationId xmlns:a16="http://schemas.microsoft.com/office/drawing/2014/main" id="{52C5BEE4-FBF0-7235-952B-6A635945DC76}"/>
                </a:ext>
              </a:extLst>
            </p:cNvPr>
            <p:cNvSpPr/>
            <p:nvPr/>
          </p:nvSpPr>
          <p:spPr>
            <a:xfrm>
              <a:off x="3803938" y="4394196"/>
              <a:ext cx="1738871" cy="8025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3" name="Title 1">
            <a:extLst>
              <a:ext uri="{FF2B5EF4-FFF2-40B4-BE49-F238E27FC236}">
                <a16:creationId xmlns:a16="http://schemas.microsoft.com/office/drawing/2014/main" id="{607321B7-57BE-B11E-7545-7D5C342BA437}"/>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Living Status</a:t>
            </a:r>
          </a:p>
        </p:txBody>
      </p:sp>
      <p:sp>
        <p:nvSpPr>
          <p:cNvPr id="314" name="Rectangle: Rounded Corners 313">
            <a:extLst>
              <a:ext uri="{FF2B5EF4-FFF2-40B4-BE49-F238E27FC236}">
                <a16:creationId xmlns:a16="http://schemas.microsoft.com/office/drawing/2014/main" id="{8E9F4356-A73C-9427-5679-DEB82A6CA49F}"/>
              </a:ext>
            </a:extLst>
          </p:cNvPr>
          <p:cNvSpPr/>
          <p:nvPr/>
        </p:nvSpPr>
        <p:spPr>
          <a:xfrm>
            <a:off x="4608353" y="5593744"/>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737984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18835" y="365125"/>
            <a:ext cx="11332029" cy="6258700"/>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Living Status</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33413" y="1282591"/>
            <a:ext cx="11332029"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b="1">
                <a:ea typeface="Calibri" panose="020F0502020204030204" pitchFamily="34" charset="0"/>
                <a:cs typeface="Times New Roman" panose="02020603050405020304" pitchFamily="18" charset="0"/>
              </a:rPr>
              <a:t>Student Residence</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Student accommodation is considerably less socially isolated, but significantly lonelier than those living at home with parents/partner: </a:t>
            </a:r>
            <a:r>
              <a:rPr lang="en-GB" sz="2800" b="1">
                <a:ea typeface="Calibri" panose="020F0502020204030204" pitchFamily="34" charset="0"/>
                <a:cs typeface="Times New Roman" panose="02020603050405020304" pitchFamily="18" charset="0"/>
              </a:rPr>
              <a:t>Indicates</a:t>
            </a:r>
            <a:r>
              <a:rPr lang="en-GB" sz="2800">
                <a:ea typeface="Calibri" panose="020F0502020204030204" pitchFamily="34" charset="0"/>
                <a:cs typeface="Times New Roman" panose="02020603050405020304" pitchFamily="18" charset="0"/>
              </a:rPr>
              <a:t> </a:t>
            </a:r>
            <a:r>
              <a:rPr lang="en-GB" sz="2800" b="1">
                <a:ea typeface="Calibri" panose="020F0502020204030204" pitchFamily="34" charset="0"/>
                <a:cs typeface="Times New Roman" panose="02020603050405020304" pitchFamily="18" charset="0"/>
              </a:rPr>
              <a:t>quality rather than quantity of relationships.</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Little difference between on-campus or off-campus accommodation.</a:t>
            </a:r>
          </a:p>
          <a:p>
            <a:pPr lvl="1">
              <a:defRPr/>
            </a:pPr>
            <a:endParaRPr lang="en-GB" sz="20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800" b="1">
                <a:ea typeface="Calibri" panose="020F0502020204030204" pitchFamily="34" charset="0"/>
                <a:cs typeface="Times New Roman" panose="02020603050405020304" pitchFamily="18" charset="0"/>
              </a:rPr>
              <a:t>Shielding Students</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Impact on mental health and professional identity when removed from workplace after labelled ‘highly vulnerable’ </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Isolating from family </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Constant worry of catching virus </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Missing out on limited on-campus interaction</a:t>
            </a:r>
            <a:endParaRPr lang="en-GB" sz="2800">
              <a:ea typeface="Calibri" panose="020F0502020204030204" pitchFamily="34" charset="0"/>
              <a:cs typeface="Times New Roman (Body CS)"/>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Tree>
    <p:extLst>
      <p:ext uri="{BB962C8B-B14F-4D97-AF65-F5344CB8AC3E}">
        <p14:creationId xmlns:p14="http://schemas.microsoft.com/office/powerpoint/2010/main" val="258984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International Students</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282591"/>
            <a:ext cx="10928183" cy="35394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Returning home or remaining in Scotland without certainty of when they can return </a:t>
            </a:r>
          </a:p>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Regression to a former version of self</a:t>
            </a:r>
          </a:p>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Forming and losing a second family </a:t>
            </a:r>
          </a:p>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Lack and loss of control while ‘at home’ or ’abroad’</a:t>
            </a: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graphicFrame>
        <p:nvGraphicFramePr>
          <p:cNvPr id="3" name="Table 2">
            <a:extLst>
              <a:ext uri="{FF2B5EF4-FFF2-40B4-BE49-F238E27FC236}">
                <a16:creationId xmlns:a16="http://schemas.microsoft.com/office/drawing/2014/main" id="{814A080C-07FA-0BEA-804B-6E4F0C4DE049}"/>
              </a:ext>
            </a:extLst>
          </p:cNvPr>
          <p:cNvGraphicFramePr>
            <a:graphicFrameLocks noGrp="1"/>
          </p:cNvGraphicFramePr>
          <p:nvPr>
            <p:extLst>
              <p:ext uri="{D42A27DB-BD31-4B8C-83A1-F6EECF244321}">
                <p14:modId xmlns:p14="http://schemas.microsoft.com/office/powerpoint/2010/main" val="2856168672"/>
              </p:ext>
            </p:extLst>
          </p:nvPr>
        </p:nvGraphicFramePr>
        <p:xfrm>
          <a:off x="6420579" y="3783591"/>
          <a:ext cx="3631969" cy="2249805"/>
        </p:xfrm>
        <a:graphic>
          <a:graphicData uri="http://schemas.openxmlformats.org/drawingml/2006/table">
            <a:tbl>
              <a:tblPr/>
              <a:tblGrid>
                <a:gridCol w="3631969">
                  <a:extLst>
                    <a:ext uri="{9D8B030D-6E8A-4147-A177-3AD203B41FA5}">
                      <a16:colId xmlns:a16="http://schemas.microsoft.com/office/drawing/2014/main" val="2274035167"/>
                    </a:ext>
                  </a:extLst>
                </a:gridCol>
              </a:tblGrid>
              <a:tr h="914400">
                <a:tc>
                  <a:txBody>
                    <a:bodyPr/>
                    <a:lstStyle/>
                    <a:p>
                      <a:pPr algn="just" fontAlgn="t"/>
                      <a:r>
                        <a:rPr lang="en-GB" sz="1800" b="0" i="0" u="none" strike="noStrike" dirty="0">
                          <a:solidFill>
                            <a:srgbClr val="65125A"/>
                          </a:solidFill>
                          <a:effectLst/>
                          <a:latin typeface="Corbel" panose="020B0503020204020204" pitchFamily="34" charset="0"/>
                        </a:rPr>
                        <a:t>“As an international student, feelings of loneliness are somewhat familiar, but they have increased this year. I have been at home with my family during most of the pandemic but have felt very lonely because of the physical distance to my ‘chosen family’” (Student – Questionnaire)</a:t>
                      </a:r>
                    </a:p>
                  </a:txBody>
                  <a:tcPr marL="9525" marR="9525" marT="9525">
                    <a:lnL>
                      <a:noFill/>
                    </a:lnL>
                    <a:lnR>
                      <a:noFill/>
                    </a:lnR>
                    <a:lnT>
                      <a:noFill/>
                    </a:lnT>
                    <a:lnB>
                      <a:noFill/>
                    </a:lnB>
                  </a:tcPr>
                </a:tc>
                <a:extLst>
                  <a:ext uri="{0D108BD9-81ED-4DB2-BD59-A6C34878D82A}">
                    <a16:rowId xmlns:a16="http://schemas.microsoft.com/office/drawing/2014/main" val="2470418580"/>
                  </a:ext>
                </a:extLst>
              </a:tr>
            </a:tbl>
          </a:graphicData>
        </a:graphic>
      </p:graphicFrame>
      <p:graphicFrame>
        <p:nvGraphicFramePr>
          <p:cNvPr id="8" name="Table 7">
            <a:extLst>
              <a:ext uri="{FF2B5EF4-FFF2-40B4-BE49-F238E27FC236}">
                <a16:creationId xmlns:a16="http://schemas.microsoft.com/office/drawing/2014/main" id="{F8772829-1ABF-D23E-E73A-96B4A19537C7}"/>
              </a:ext>
            </a:extLst>
          </p:cNvPr>
          <p:cNvGraphicFramePr>
            <a:graphicFrameLocks noGrp="1"/>
          </p:cNvGraphicFramePr>
          <p:nvPr>
            <p:extLst>
              <p:ext uri="{D42A27DB-BD31-4B8C-83A1-F6EECF244321}">
                <p14:modId xmlns:p14="http://schemas.microsoft.com/office/powerpoint/2010/main" val="732828855"/>
              </p:ext>
            </p:extLst>
          </p:nvPr>
        </p:nvGraphicFramePr>
        <p:xfrm>
          <a:off x="1050314" y="3783590"/>
          <a:ext cx="4991794" cy="2249805"/>
        </p:xfrm>
        <a:graphic>
          <a:graphicData uri="http://schemas.openxmlformats.org/drawingml/2006/table">
            <a:tbl>
              <a:tblPr/>
              <a:tblGrid>
                <a:gridCol w="4991794">
                  <a:extLst>
                    <a:ext uri="{9D8B030D-6E8A-4147-A177-3AD203B41FA5}">
                      <a16:colId xmlns:a16="http://schemas.microsoft.com/office/drawing/2014/main" val="4246432112"/>
                    </a:ext>
                  </a:extLst>
                </a:gridCol>
              </a:tblGrid>
              <a:tr h="1838325">
                <a:tc>
                  <a:txBody>
                    <a:bodyPr/>
                    <a:lstStyle/>
                    <a:p>
                      <a:pPr algn="just" fontAlgn="t"/>
                      <a:r>
                        <a:rPr lang="en-GB" sz="1800" b="0" i="0" u="none" strike="noStrike" dirty="0">
                          <a:solidFill>
                            <a:srgbClr val="65125A"/>
                          </a:solidFill>
                          <a:effectLst/>
                          <a:latin typeface="Corbel" panose="020B0503020204020204" pitchFamily="34" charset="0"/>
                        </a:rPr>
                        <a:t>“Having moved here alone, I just wish I still had this or even just the people around me, that I already made such a connection with. It also doesn't help that international travel is banned so that I can't fly home and "recharge". I have met some of my peers, but as stated, it is difficult to really get this feeling of belonging when you barely see each other or spend classes together” (Student – Questionnaire)</a:t>
                      </a:r>
                    </a:p>
                  </a:txBody>
                  <a:tcPr marL="9525" marR="9525" marT="9525">
                    <a:lnL>
                      <a:noFill/>
                    </a:lnL>
                    <a:lnR>
                      <a:noFill/>
                    </a:lnR>
                    <a:lnT>
                      <a:noFill/>
                    </a:lnT>
                    <a:lnB>
                      <a:noFill/>
                    </a:lnB>
                  </a:tcPr>
                </a:tc>
                <a:extLst>
                  <a:ext uri="{0D108BD9-81ED-4DB2-BD59-A6C34878D82A}">
                    <a16:rowId xmlns:a16="http://schemas.microsoft.com/office/drawing/2014/main" val="3854273630"/>
                  </a:ext>
                </a:extLst>
              </a:tr>
            </a:tbl>
          </a:graphicData>
        </a:graphic>
      </p:graphicFrame>
    </p:spTree>
    <p:extLst>
      <p:ext uri="{BB962C8B-B14F-4D97-AF65-F5344CB8AC3E}">
        <p14:creationId xmlns:p14="http://schemas.microsoft.com/office/powerpoint/2010/main" val="351787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Community – Online Relationships</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282591"/>
            <a:ext cx="10928183"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panose="02020603050405020304" pitchFamily="18" charset="0"/>
            </a:endParaRPr>
          </a:p>
          <a:p>
            <a:pPr>
              <a:defRPr/>
            </a:pPr>
            <a:endParaRPr lang="en-GB" sz="2800">
              <a:highlight>
                <a:srgbClr val="FFFF00"/>
              </a:highlight>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Quiet students relying on on-campus classes for social connections struggling to be in touch with others</a:t>
            </a:r>
          </a:p>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No cameras, cannot see people’s reactions, students not confident in using the microphone – hard to build relationships and perceived lack of effort from other students</a:t>
            </a: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
        <p:nvSpPr>
          <p:cNvPr id="3" name="Rectangle 2">
            <a:extLst>
              <a:ext uri="{FF2B5EF4-FFF2-40B4-BE49-F238E27FC236}">
                <a16:creationId xmlns:a16="http://schemas.microsoft.com/office/drawing/2014/main" id="{4596568C-680A-BE8C-2DE4-04E88883FB90}"/>
              </a:ext>
            </a:extLst>
          </p:cNvPr>
          <p:cNvSpPr/>
          <p:nvPr/>
        </p:nvSpPr>
        <p:spPr>
          <a:xfrm>
            <a:off x="2356633" y="1690688"/>
            <a:ext cx="7561090" cy="1200329"/>
          </a:xfrm>
          <a:prstGeom prst="rect">
            <a:avLst/>
          </a:prstGeom>
        </p:spPr>
        <p:txBody>
          <a:bodyPr wrap="square">
            <a:spAutoFit/>
          </a:bodyPr>
          <a:lstStyle/>
          <a:p>
            <a:pPr algn="just">
              <a:defRPr/>
            </a:pPr>
            <a:r>
              <a:rPr lang="en-GB" i="1" dirty="0">
                <a:solidFill>
                  <a:srgbClr val="65125A"/>
                </a:solidFill>
                <a:latin typeface="Corbel" panose="020B0503020204020204" pitchFamily="34" charset="0"/>
              </a:rPr>
              <a:t>“From my perspective I think there is no real camaraderie or social cohesion within my 1st year cohort. It was beginning to develop and then when we went 100% online it vanished. I have felt extremely isolated and detached from university I have no contact at all with anyone else on my course” </a:t>
            </a:r>
            <a:r>
              <a:rPr lang="en-GB" dirty="0">
                <a:solidFill>
                  <a:srgbClr val="65125A"/>
                </a:solidFill>
                <a:latin typeface="Corbel" panose="020B0503020204020204" pitchFamily="34" charset="0"/>
              </a:rPr>
              <a:t>(Student - Q)  </a:t>
            </a:r>
          </a:p>
        </p:txBody>
      </p:sp>
    </p:spTree>
    <p:extLst>
      <p:ext uri="{BB962C8B-B14F-4D97-AF65-F5344CB8AC3E}">
        <p14:creationId xmlns:p14="http://schemas.microsoft.com/office/powerpoint/2010/main" val="1616931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Community – Informal Interaction</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6" y="1433424"/>
            <a:ext cx="1092818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Lack of social micro- and informal interactions student-student and student-staff in both academic, public and liminal spaces.</a:t>
            </a:r>
            <a:endParaRPr lang="en-GB" sz="2800">
              <a:ea typeface="Calibri" panose="020F0502020204030204" pitchFamily="34" charset="0"/>
              <a:cs typeface="Times New Roman (Body CS)"/>
            </a:endParaRPr>
          </a:p>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Relationships as more ‘formal’</a:t>
            </a: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
        <p:nvSpPr>
          <p:cNvPr id="8" name="Rectangle 7">
            <a:extLst>
              <a:ext uri="{FF2B5EF4-FFF2-40B4-BE49-F238E27FC236}">
                <a16:creationId xmlns:a16="http://schemas.microsoft.com/office/drawing/2014/main" id="{595EAF62-C2CD-9851-9466-40D75EC3C517}"/>
              </a:ext>
            </a:extLst>
          </p:cNvPr>
          <p:cNvSpPr/>
          <p:nvPr/>
        </p:nvSpPr>
        <p:spPr>
          <a:xfrm>
            <a:off x="1482155" y="3104829"/>
            <a:ext cx="4559952" cy="2862322"/>
          </a:xfrm>
          <a:prstGeom prst="rect">
            <a:avLst/>
          </a:prstGeom>
        </p:spPr>
        <p:txBody>
          <a:bodyPr wrap="square">
            <a:spAutoFit/>
          </a:bodyPr>
          <a:lstStyle/>
          <a:p>
            <a:pPr algn="just"/>
            <a:r>
              <a:rPr lang="en-GB" i="1" dirty="0">
                <a:solidFill>
                  <a:srgbClr val="65125A"/>
                </a:solidFill>
                <a:latin typeface="Corbel" panose="020B0503020204020204" pitchFamily="34" charset="0"/>
              </a:rPr>
              <a:t>“The thing I missed, most was the library … it's that focus point where you can meet people and even if you don't really know them, you can connect with other people and have that solidarity, that we are all there, and we struggle on our own terms. And even that I mean most of the people I connect from the university, I connect them through the library. And I think that I really missed most – symbolically” (Diana – Focus group)   </a:t>
            </a:r>
            <a:endParaRPr lang="en-GB" dirty="0">
              <a:solidFill>
                <a:srgbClr val="65125A"/>
              </a:solidFill>
              <a:latin typeface="Corbel" panose="020B0503020204020204" pitchFamily="34" charset="0"/>
            </a:endParaRPr>
          </a:p>
        </p:txBody>
      </p:sp>
      <p:sp>
        <p:nvSpPr>
          <p:cNvPr id="10" name="Rectangle 9">
            <a:extLst>
              <a:ext uri="{FF2B5EF4-FFF2-40B4-BE49-F238E27FC236}">
                <a16:creationId xmlns:a16="http://schemas.microsoft.com/office/drawing/2014/main" id="{60D84204-A5E3-A783-A565-D9284018DC3F}"/>
              </a:ext>
            </a:extLst>
          </p:cNvPr>
          <p:cNvSpPr/>
          <p:nvPr/>
        </p:nvSpPr>
        <p:spPr>
          <a:xfrm>
            <a:off x="6585161" y="3104829"/>
            <a:ext cx="3254160" cy="2862322"/>
          </a:xfrm>
          <a:prstGeom prst="rect">
            <a:avLst/>
          </a:prstGeom>
        </p:spPr>
        <p:txBody>
          <a:bodyPr wrap="square">
            <a:spAutoFit/>
          </a:bodyPr>
          <a:lstStyle/>
          <a:p>
            <a:pPr algn="just"/>
            <a:r>
              <a:rPr lang="en-GB" i="1" dirty="0">
                <a:solidFill>
                  <a:srgbClr val="65125A"/>
                </a:solidFill>
                <a:latin typeface="Corbel" panose="020B0503020204020204" pitchFamily="34" charset="0"/>
              </a:rPr>
              <a:t>“Something I never expected was their longing for more time with lecturers and fellow students, even in difficult circumstances or in socially distanced situations. They were willing to wear masks in class and stick to the rules in order to see one another, and me. They were so keen to come to campus” (Staff - Questionnaire)  </a:t>
            </a:r>
            <a:endParaRPr lang="en-GB" dirty="0">
              <a:solidFill>
                <a:srgbClr val="65125A"/>
              </a:solidFill>
              <a:latin typeface="Corbel" panose="020B0503020204020204" pitchFamily="34" charset="0"/>
            </a:endParaRPr>
          </a:p>
        </p:txBody>
      </p:sp>
    </p:spTree>
    <p:extLst>
      <p:ext uri="{BB962C8B-B14F-4D97-AF65-F5344CB8AC3E}">
        <p14:creationId xmlns:p14="http://schemas.microsoft.com/office/powerpoint/2010/main" val="233707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Community – Academic Isolation</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571447"/>
            <a:ext cx="10928183" cy="56938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Missing opportunities for co-constructed learning</a:t>
            </a: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Body CS)"/>
            </a:endParaRP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Body CS)"/>
            </a:endParaRP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Body CS)"/>
            </a:endParaRP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Body CS)"/>
            </a:endParaRPr>
          </a:p>
          <a:p>
            <a:pPr>
              <a:defRPr/>
            </a:pPr>
            <a:endParaRPr lang="en-GB" sz="2800">
              <a:ea typeface="Calibri" panose="020F0502020204030204" pitchFamily="34" charset="0"/>
              <a:cs typeface="Times New Roman (Body CS)"/>
            </a:endParaRPr>
          </a:p>
          <a:p>
            <a:pPr marL="457200" indent="-457200">
              <a:buFont typeface="Arial" panose="020B0604020202020204" pitchFamily="34" charset="0"/>
              <a:buChar char="•"/>
              <a:defRPr/>
            </a:pPr>
            <a:r>
              <a:rPr lang="en-GB" sz="2800">
                <a:ea typeface="Calibri" panose="020F0502020204030204" pitchFamily="34" charset="0"/>
                <a:cs typeface="Times New Roman (Body CS)"/>
              </a:rPr>
              <a:t>Expectations for coming to university </a:t>
            </a:r>
          </a:p>
          <a:p>
            <a:pPr marL="457200" indent="-457200">
              <a:buFont typeface="Arial" panose="020B0604020202020204" pitchFamily="34" charset="0"/>
              <a:buChar char="•"/>
              <a:defRPr/>
            </a:pPr>
            <a:r>
              <a:rPr lang="en-GB" sz="2800">
                <a:ea typeface="Calibri" panose="020F0502020204030204" pitchFamily="34" charset="0"/>
                <a:cs typeface="Times New Roman (Body CS)"/>
              </a:rPr>
              <a:t>Difficult to reach people</a:t>
            </a:r>
          </a:p>
          <a:p>
            <a:pPr marL="457200" indent="-457200">
              <a:buFont typeface="Arial" panose="020B0604020202020204" pitchFamily="34" charset="0"/>
              <a:buChar char="•"/>
              <a:defRPr/>
            </a:pPr>
            <a:endParaRPr lang="en-GB" sz="2800">
              <a:highlight>
                <a:srgbClr val="FFFF00"/>
              </a:highlight>
              <a:ea typeface="Calibri" panose="020F0502020204030204" pitchFamily="34" charset="0"/>
              <a:cs typeface="Times New Roman (Body CS)"/>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a:defRPr/>
            </a:pPr>
            <a:endParaRPr lang="en-GB" sz="280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
        <p:nvSpPr>
          <p:cNvPr id="3" name="Rectangle 2">
            <a:extLst>
              <a:ext uri="{FF2B5EF4-FFF2-40B4-BE49-F238E27FC236}">
                <a16:creationId xmlns:a16="http://schemas.microsoft.com/office/drawing/2014/main" id="{6EA4AEBB-F424-C2C0-0981-CC4C784DCA38}"/>
              </a:ext>
            </a:extLst>
          </p:cNvPr>
          <p:cNvSpPr/>
          <p:nvPr/>
        </p:nvSpPr>
        <p:spPr>
          <a:xfrm>
            <a:off x="1245357" y="2346042"/>
            <a:ext cx="9730154" cy="1477328"/>
          </a:xfrm>
          <a:prstGeom prst="rect">
            <a:avLst/>
          </a:prstGeom>
        </p:spPr>
        <p:txBody>
          <a:bodyPr wrap="square">
            <a:spAutoFit/>
          </a:bodyPr>
          <a:lstStyle/>
          <a:p>
            <a:pPr algn="just"/>
            <a:r>
              <a:rPr lang="en-GB" i="1" dirty="0">
                <a:solidFill>
                  <a:srgbClr val="65125A"/>
                </a:solidFill>
                <a:latin typeface="Corbel" panose="020B0503020204020204" pitchFamily="34" charset="0"/>
              </a:rPr>
              <a:t>“I tend to, especially when I'm getting sort of concepts for my head, I find it easier when there's other people around and we can sort of…  put it back together again and put in different opinions […] even just, you know, going into Maggie's, a group of people […] using these new concepts that that that we've found, just you know, having an absolute giggle about how ridiculous some things we thought were, so that definitely sort of it compounded the social isolation” (Beth – Focus group)   </a:t>
            </a:r>
            <a:endParaRPr lang="en-GB" dirty="0">
              <a:solidFill>
                <a:srgbClr val="65125A"/>
              </a:solidFill>
              <a:latin typeface="Corbel" panose="020B0503020204020204" pitchFamily="34" charset="0"/>
            </a:endParaRPr>
          </a:p>
        </p:txBody>
      </p:sp>
      <p:sp>
        <p:nvSpPr>
          <p:cNvPr id="8" name="Rectangle 7">
            <a:extLst>
              <a:ext uri="{FF2B5EF4-FFF2-40B4-BE49-F238E27FC236}">
                <a16:creationId xmlns:a16="http://schemas.microsoft.com/office/drawing/2014/main" id="{B85A9B1E-69C7-2549-FA8D-58A372F4B41A}"/>
              </a:ext>
            </a:extLst>
          </p:cNvPr>
          <p:cNvSpPr/>
          <p:nvPr/>
        </p:nvSpPr>
        <p:spPr>
          <a:xfrm>
            <a:off x="1245357" y="5252462"/>
            <a:ext cx="8105242" cy="923330"/>
          </a:xfrm>
          <a:prstGeom prst="rect">
            <a:avLst/>
          </a:prstGeom>
        </p:spPr>
        <p:txBody>
          <a:bodyPr wrap="square">
            <a:spAutoFit/>
          </a:bodyPr>
          <a:lstStyle/>
          <a:p>
            <a:pPr algn="just"/>
            <a:r>
              <a:rPr lang="en-GB" i="1" dirty="0">
                <a:solidFill>
                  <a:srgbClr val="65125A"/>
                </a:solidFill>
                <a:latin typeface="Corbel" panose="020B0503020204020204" pitchFamily="34" charset="0"/>
              </a:rPr>
              <a:t>“As a class rep it was really hard to get to people and help them in a way, because a lot of people complained but never really asked for my help or asked for teachers’ help. They just kind of isolated themselves in learning” (Steffi – Focus group)</a:t>
            </a:r>
            <a:endParaRPr lang="en-GB" dirty="0">
              <a:solidFill>
                <a:srgbClr val="65125A"/>
              </a:solidFill>
              <a:latin typeface="Corbel" panose="020B0503020204020204" pitchFamily="34" charset="0"/>
            </a:endParaRPr>
          </a:p>
        </p:txBody>
      </p:sp>
    </p:spTree>
    <p:extLst>
      <p:ext uri="{BB962C8B-B14F-4D97-AF65-F5344CB8AC3E}">
        <p14:creationId xmlns:p14="http://schemas.microsoft.com/office/powerpoint/2010/main" val="2045046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Resilience</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282591"/>
            <a:ext cx="10928183"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a:t>Coping mechanisms broadly involved either ‘keeping busy’ (physically, intellectually, socially) and/or ‘distractions’; separation between ‘good’ vs. ‘bad’ coping </a:t>
            </a:r>
          </a:p>
          <a:p>
            <a:pPr marL="457200" indent="-457200">
              <a:buFont typeface="Arial" panose="020B0604020202020204" pitchFamily="34" charset="0"/>
              <a:buChar char="•"/>
              <a:defRPr/>
            </a:pPr>
            <a:r>
              <a:rPr lang="en-GB" sz="2800"/>
              <a:t>Reliance on Personal Academic Tutors and other academic staff</a:t>
            </a:r>
          </a:p>
          <a:p>
            <a:pPr marL="457200" indent="-457200">
              <a:buFont typeface="Arial" panose="020B0604020202020204" pitchFamily="34" charset="0"/>
              <a:buChar char="•"/>
              <a:defRPr/>
            </a:pPr>
            <a:r>
              <a:rPr lang="en-GB" sz="2800"/>
              <a:t>Hope</a:t>
            </a: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a:defRPr/>
            </a:pPr>
            <a:endParaRPr lang="en-GB" sz="280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
        <p:nvSpPr>
          <p:cNvPr id="3" name="Rectangle 2">
            <a:extLst>
              <a:ext uri="{FF2B5EF4-FFF2-40B4-BE49-F238E27FC236}">
                <a16:creationId xmlns:a16="http://schemas.microsoft.com/office/drawing/2014/main" id="{9D08A167-01D0-C969-A61E-D151DFC8456B}"/>
              </a:ext>
            </a:extLst>
          </p:cNvPr>
          <p:cNvSpPr/>
          <p:nvPr/>
        </p:nvSpPr>
        <p:spPr>
          <a:xfrm>
            <a:off x="1029528" y="3888917"/>
            <a:ext cx="5625272" cy="1477328"/>
          </a:xfrm>
          <a:prstGeom prst="rect">
            <a:avLst/>
          </a:prstGeom>
        </p:spPr>
        <p:txBody>
          <a:bodyPr wrap="square">
            <a:spAutoFit/>
          </a:bodyPr>
          <a:lstStyle/>
          <a:p>
            <a:pPr algn="just"/>
            <a:r>
              <a:rPr lang="en-GB" i="1">
                <a:solidFill>
                  <a:srgbClr val="65125A"/>
                </a:solidFill>
                <a:latin typeface="Corbel" panose="020B0503020204020204" pitchFamily="34" charset="0"/>
              </a:rPr>
              <a:t>“I tried to dedicate time to meditation and to myself. Reading books, watching movies, talking at the phone with friends also helped. When I have time I also take walks outside to see people (even if from far away) and to feel still connected to "something" (Student – Questionnaire) </a:t>
            </a:r>
            <a:endParaRPr lang="en-GB">
              <a:solidFill>
                <a:srgbClr val="65125A"/>
              </a:solidFill>
              <a:latin typeface="Corbel" panose="020B0503020204020204" pitchFamily="34" charset="0"/>
            </a:endParaRPr>
          </a:p>
        </p:txBody>
      </p:sp>
      <p:sp>
        <p:nvSpPr>
          <p:cNvPr id="8" name="Rectangle 7">
            <a:extLst>
              <a:ext uri="{FF2B5EF4-FFF2-40B4-BE49-F238E27FC236}">
                <a16:creationId xmlns:a16="http://schemas.microsoft.com/office/drawing/2014/main" id="{E7235D9A-4BA8-31C0-B90B-080EBB0B2506}"/>
              </a:ext>
            </a:extLst>
          </p:cNvPr>
          <p:cNvSpPr/>
          <p:nvPr/>
        </p:nvSpPr>
        <p:spPr>
          <a:xfrm>
            <a:off x="7106311" y="3888917"/>
            <a:ext cx="3606800" cy="923330"/>
          </a:xfrm>
          <a:prstGeom prst="rect">
            <a:avLst/>
          </a:prstGeom>
        </p:spPr>
        <p:txBody>
          <a:bodyPr wrap="square">
            <a:spAutoFit/>
          </a:bodyPr>
          <a:lstStyle/>
          <a:p>
            <a:pPr algn="just"/>
            <a:r>
              <a:rPr lang="en-GB" i="1">
                <a:solidFill>
                  <a:srgbClr val="65125A"/>
                </a:solidFill>
                <a:latin typeface="Corbel" panose="020B0503020204020204" pitchFamily="34" charset="0"/>
              </a:rPr>
              <a:t>“This year taught us a lot. How to value time, solitude, introspection, fears” (Student Questionnaire)  </a:t>
            </a:r>
            <a:endParaRPr lang="en-GB">
              <a:solidFill>
                <a:srgbClr val="65125A"/>
              </a:solidFill>
              <a:latin typeface="Corbel" panose="020B0503020204020204" pitchFamily="34" charset="0"/>
            </a:endParaRPr>
          </a:p>
        </p:txBody>
      </p:sp>
    </p:spTree>
    <p:extLst>
      <p:ext uri="{BB962C8B-B14F-4D97-AF65-F5344CB8AC3E}">
        <p14:creationId xmlns:p14="http://schemas.microsoft.com/office/powerpoint/2010/main" val="4094389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Supporting Students</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646341" y="3082538"/>
            <a:ext cx="1092818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dirty="0">
                <a:latin typeface="Corbel" panose="020B0503020204020204" pitchFamily="34" charset="0"/>
                <a:ea typeface="Calibri" panose="020F0502020204030204" pitchFamily="34" charset="0"/>
                <a:cs typeface="Times New Roman" panose="02020603050405020304" pitchFamily="18" charset="0"/>
              </a:rPr>
              <a:t>In the classroom: group work, collaboration, outdoor learning</a:t>
            </a:r>
          </a:p>
          <a:p>
            <a:pPr marL="457200" indent="-457200">
              <a:buFont typeface="Arial" panose="020B0604020202020204" pitchFamily="34" charset="0"/>
              <a:buChar char="•"/>
              <a:defRPr/>
            </a:pPr>
            <a:r>
              <a:rPr lang="en-GB" sz="2800" dirty="0">
                <a:latin typeface="Corbel" panose="020B0503020204020204" pitchFamily="34" charset="0"/>
                <a:ea typeface="Calibri" panose="020F0502020204030204" pitchFamily="34" charset="0"/>
                <a:cs typeface="Times New Roman" panose="02020603050405020304" pitchFamily="18" charset="0"/>
              </a:rPr>
              <a:t>Check in: drop-ins, leaving space before and after class to chat</a:t>
            </a:r>
          </a:p>
          <a:p>
            <a:pPr marL="457200" indent="-457200">
              <a:buFont typeface="Arial" panose="020B0604020202020204" pitchFamily="34" charset="0"/>
              <a:buChar char="•"/>
              <a:defRPr/>
            </a:pPr>
            <a:r>
              <a:rPr lang="en-GB" sz="2800" dirty="0">
                <a:latin typeface="Corbel" panose="020B0503020204020204" pitchFamily="34" charset="0"/>
                <a:ea typeface="Calibri" panose="020F0502020204030204" pitchFamily="34" charset="0"/>
                <a:cs typeface="Times New Roman" panose="02020603050405020304" pitchFamily="18" charset="0"/>
              </a:rPr>
              <a:t>Organised peer support: PALS, class reps, ‘buddy’ schemes</a:t>
            </a:r>
          </a:p>
          <a:p>
            <a:pPr marL="457200" indent="-457200">
              <a:buFont typeface="Arial" panose="020B0604020202020204" pitchFamily="34" charset="0"/>
              <a:buChar char="•"/>
              <a:defRPr/>
            </a:pPr>
            <a:r>
              <a:rPr lang="en-GB" sz="2800" dirty="0">
                <a:latin typeface="Corbel" panose="020B0503020204020204" pitchFamily="34" charset="0"/>
                <a:ea typeface="Calibri" panose="020F0502020204030204" pitchFamily="34" charset="0"/>
                <a:cs typeface="Times New Roman" panose="02020603050405020304" pitchFamily="18" charset="0"/>
              </a:rPr>
              <a:t>Non-academic activities: days out, social events, ‘getting to know you’</a:t>
            </a:r>
          </a:p>
          <a:p>
            <a:pPr marL="457200" indent="-457200">
              <a:buFont typeface="Arial" panose="020B0604020202020204" pitchFamily="34" charset="0"/>
              <a:buChar char="•"/>
              <a:defRPr/>
            </a:pPr>
            <a:endParaRPr lang="en-GB" sz="2800" dirty="0">
              <a:latin typeface="Corbel" panose="020B050302020402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800" dirty="0">
                <a:latin typeface="Corbel" panose="020B0503020204020204" pitchFamily="34" charset="0"/>
                <a:ea typeface="Calibri" panose="020F0502020204030204" pitchFamily="34" charset="0"/>
                <a:cs typeface="Times New Roman" panose="02020603050405020304" pitchFamily="18" charset="0"/>
              </a:rPr>
              <a:t>Reliance on Peer Academic Tutors and academic staff</a:t>
            </a:r>
          </a:p>
          <a:p>
            <a:pPr marL="457200" indent="-457200">
              <a:buFont typeface="Arial" panose="020B0604020202020204" pitchFamily="34" charset="0"/>
              <a:buChar char="•"/>
              <a:defRPr/>
            </a:pPr>
            <a:r>
              <a:rPr lang="en-GB" sz="2800" dirty="0">
                <a:latin typeface="Corbel" panose="020B0503020204020204" pitchFamily="34" charset="0"/>
                <a:ea typeface="Calibri" panose="020F0502020204030204" pitchFamily="34" charset="0"/>
                <a:cs typeface="Times New Roman" panose="02020603050405020304" pitchFamily="18" charset="0"/>
              </a:rPr>
              <a:t>Difficulty in creating community – can’t just be imposed</a:t>
            </a:r>
          </a:p>
          <a:p>
            <a:pPr marL="457200" indent="-457200">
              <a:buFont typeface="Arial" panose="020B0604020202020204" pitchFamily="34" charset="0"/>
              <a:buChar char="•"/>
              <a:defRPr/>
            </a:pPr>
            <a:endParaRPr lang="en-GB" sz="2800"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endParaRPr>
          </a:p>
          <a:p>
            <a:pPr>
              <a:defRPr/>
            </a:pPr>
            <a:endParaRPr lang="en-GB" sz="2800" dirty="0">
              <a:solidFill>
                <a:schemeClr val="accent1">
                  <a:lumMod val="50000"/>
                </a:schemeClr>
              </a:solidFill>
              <a:latin typeface="Corbel" panose="020B0503020204020204" pitchFamily="34" charset="0"/>
              <a:cs typeface="Times New Roman" panose="02020603050405020304" pitchFamily="18" charset="0"/>
            </a:endParaRPr>
          </a:p>
          <a:p>
            <a:pPr marL="457200" indent="-457200">
              <a:buFont typeface="Arial" panose="020B0604020202020204" pitchFamily="34" charset="0"/>
              <a:buChar char="•"/>
              <a:defRPr/>
            </a:pPr>
            <a:endParaRPr lang="en-GB" sz="2800" dirty="0">
              <a:solidFill>
                <a:schemeClr val="accent1">
                  <a:lumMod val="50000"/>
                </a:schemeClr>
              </a:solidFill>
              <a:latin typeface="Corbel" panose="020B0503020204020204" pitchFamily="34" charset="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solidFill>
                <a:srgbClr val="000D1A"/>
              </a:solidFill>
              <a:effectLst/>
              <a:highlight>
                <a:srgbClr val="FFFF00"/>
              </a:highlight>
              <a:uLnTx/>
              <a:uFillTx/>
              <a:latin typeface="Calibri" panose="020F0502020204030204"/>
              <a:ea typeface="+mn-ea"/>
              <a:cs typeface="Calibri"/>
            </a:endParaRPr>
          </a:p>
        </p:txBody>
      </p:sp>
      <p:sp>
        <p:nvSpPr>
          <p:cNvPr id="3" name="Rectangle 2">
            <a:extLst>
              <a:ext uri="{FF2B5EF4-FFF2-40B4-BE49-F238E27FC236}">
                <a16:creationId xmlns:a16="http://schemas.microsoft.com/office/drawing/2014/main" id="{A0BA6C6C-6B60-6BEE-2E79-9EEC57DE0C07}"/>
              </a:ext>
            </a:extLst>
          </p:cNvPr>
          <p:cNvSpPr/>
          <p:nvPr/>
        </p:nvSpPr>
        <p:spPr>
          <a:xfrm>
            <a:off x="1630732" y="1430115"/>
            <a:ext cx="8959403" cy="1200329"/>
          </a:xfrm>
          <a:prstGeom prst="rect">
            <a:avLst/>
          </a:prstGeom>
        </p:spPr>
        <p:txBody>
          <a:bodyPr wrap="square">
            <a:spAutoFit/>
          </a:bodyPr>
          <a:lstStyle/>
          <a:p>
            <a:pPr algn="just"/>
            <a:r>
              <a:rPr lang="en-GB" i="1" dirty="0">
                <a:solidFill>
                  <a:srgbClr val="65125A"/>
                </a:solidFill>
                <a:latin typeface="Corbel" panose="020B0503020204020204" pitchFamily="34" charset="0"/>
              </a:rPr>
              <a:t>“I love what our lecturers have done […] they had groups set up in the first semester that were really small groups and we had certain tasks that we had to do. So yes, it was still online meetings, but you still got to know other people that weren't kind of, you know, just your study group so we couldn't choose the groups they were just made for us” (Hannah – Focus group)   </a:t>
            </a:r>
            <a:endParaRPr lang="en-GB" dirty="0">
              <a:solidFill>
                <a:srgbClr val="65125A"/>
              </a:solidFill>
              <a:latin typeface="Corbel" panose="020B0503020204020204" pitchFamily="34" charset="0"/>
            </a:endParaRPr>
          </a:p>
        </p:txBody>
      </p:sp>
    </p:spTree>
    <p:extLst>
      <p:ext uri="{BB962C8B-B14F-4D97-AF65-F5344CB8AC3E}">
        <p14:creationId xmlns:p14="http://schemas.microsoft.com/office/powerpoint/2010/main" val="803210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Next Steps</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403393"/>
            <a:ext cx="10928183"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fontAlgn="base"/>
            <a:r>
              <a:rPr lang="en-GB" sz="3200" b="1"/>
              <a:t>Next Enhancement Theme phase  to focus on: </a:t>
            </a:r>
          </a:p>
          <a:p>
            <a:pPr marL="457200" indent="-457200" algn="just" fontAlgn="base">
              <a:buFont typeface="Arial" panose="020B0604020202020204" pitchFamily="34" charset="0"/>
              <a:buChar char="•"/>
            </a:pPr>
            <a:r>
              <a:rPr lang="en-GB" sz="2800"/>
              <a:t>Develop a sense of community  </a:t>
            </a:r>
          </a:p>
          <a:p>
            <a:pPr marL="457200" indent="-457200" algn="just" fontAlgn="base">
              <a:buFont typeface="Arial" panose="020B0604020202020204" pitchFamily="34" charset="0"/>
              <a:buChar char="•"/>
            </a:pPr>
            <a:r>
              <a:rPr lang="en-GB" sz="2800"/>
              <a:t>Understand what community means amongst students </a:t>
            </a:r>
          </a:p>
          <a:p>
            <a:pPr marL="457200" indent="-457200" algn="just" fontAlgn="base">
              <a:buFont typeface="Arial" panose="020B0604020202020204" pitchFamily="34" charset="0"/>
              <a:buChar char="•"/>
            </a:pPr>
            <a:r>
              <a:rPr lang="en-GB" sz="2800"/>
              <a:t>Supporting Personal Academic Tutors to support their students </a:t>
            </a:r>
            <a:endParaRPr lang="en-GB" sz="2800">
              <a:ea typeface="Calibri" panose="020F0502020204030204" pitchFamily="34" charset="0"/>
              <a:cs typeface="Times New Roman" panose="02020603050405020304" pitchFamily="18" charset="0"/>
            </a:endParaRPr>
          </a:p>
          <a:p>
            <a:pPr>
              <a:defRPr/>
            </a:pPr>
            <a:endParaRPr lang="en-GB">
              <a:cs typeface="Times New Roman" panose="02020603050405020304" pitchFamily="18" charset="0"/>
            </a:endParaRPr>
          </a:p>
          <a:p>
            <a:pPr>
              <a:defRPr/>
            </a:pPr>
            <a:endParaRPr lang="en-GB" sz="2800">
              <a:ea typeface="Calibri" panose="020F0502020204030204" pitchFamily="34" charset="0"/>
              <a:cs typeface="Times New Roman" panose="02020603050405020304" pitchFamily="18" charset="0"/>
            </a:endParaRPr>
          </a:p>
          <a:p>
            <a:pPr>
              <a:defRPr/>
            </a:pPr>
            <a:r>
              <a:rPr lang="en-GB" sz="2800">
                <a:ea typeface="Calibri" panose="020F0502020204030204" pitchFamily="34" charset="0"/>
                <a:cs typeface="Times New Roman" panose="02020603050405020304" pitchFamily="18" charset="0"/>
              </a:rPr>
              <a:t>There is a necessity to acknowledge, account for, understand and support different student journeys; to identify challenges shared by the general student population as well as specific groups; and to listen to, and work with, students when working out what support is needed.</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Tree>
    <p:extLst>
      <p:ext uri="{BB962C8B-B14F-4D97-AF65-F5344CB8AC3E}">
        <p14:creationId xmlns:p14="http://schemas.microsoft.com/office/powerpoint/2010/main" val="13115449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4" descr="Web of wires showing connections between groups and singles">
            <a:extLst>
              <a:ext uri="{FF2B5EF4-FFF2-40B4-BE49-F238E27FC236}">
                <a16:creationId xmlns:a16="http://schemas.microsoft.com/office/drawing/2014/main" id="{B79517E8-04BF-4F14-AF93-11FEB83CC939}"/>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1"/>
            <a:ext cx="12220869" cy="6858000"/>
          </a:xfrm>
          <a:prstGeom prst="rect">
            <a:avLst/>
          </a:prstGeom>
        </p:spPr>
      </p:pic>
      <p:sp>
        <p:nvSpPr>
          <p:cNvPr id="6" name="TextBox 5">
            <a:extLst>
              <a:ext uri="{FF2B5EF4-FFF2-40B4-BE49-F238E27FC236}">
                <a16:creationId xmlns:a16="http://schemas.microsoft.com/office/drawing/2014/main" id="{179742E0-99D4-4E96-A06A-4407F41BDBC3}"/>
              </a:ext>
            </a:extLst>
          </p:cNvPr>
          <p:cNvSpPr txBox="1"/>
          <p:nvPr/>
        </p:nvSpPr>
        <p:spPr>
          <a:xfrm>
            <a:off x="175435" y="30651"/>
            <a:ext cx="6110868" cy="461665"/>
          </a:xfrm>
          <a:prstGeom prst="rect">
            <a:avLst/>
          </a:prstGeom>
          <a:noFill/>
        </p:spPr>
        <p:txBody>
          <a:bodyPr wrap="square">
            <a:spAutoFit/>
          </a:bodyPr>
          <a:lstStyle/>
          <a:p>
            <a:r>
              <a:rPr lang="en-GB" sz="2400" b="1" spc="250" dirty="0">
                <a:ln>
                  <a:solidFill>
                    <a:schemeClr val="bg1"/>
                  </a:solidFill>
                </a:ln>
                <a:solidFill>
                  <a:schemeClr val="bg1"/>
                </a:solidFill>
                <a:latin typeface="Avenir Next LT Pro Demi" panose="020B0604020202020204" pitchFamily="34" charset="0"/>
                <a:ea typeface="Verdana" panose="020B0604030504040204" pitchFamily="34" charset="0"/>
              </a:rPr>
              <a:t>References</a:t>
            </a:r>
          </a:p>
        </p:txBody>
      </p:sp>
      <p:sp>
        <p:nvSpPr>
          <p:cNvPr id="2" name="TextBox 1">
            <a:extLst>
              <a:ext uri="{FF2B5EF4-FFF2-40B4-BE49-F238E27FC236}">
                <a16:creationId xmlns:a16="http://schemas.microsoft.com/office/drawing/2014/main" id="{927E37E9-2C5D-4733-A694-7A0E33216940}"/>
              </a:ext>
            </a:extLst>
          </p:cNvPr>
          <p:cNvSpPr txBox="1"/>
          <p:nvPr/>
        </p:nvSpPr>
        <p:spPr>
          <a:xfrm>
            <a:off x="114103" y="458863"/>
            <a:ext cx="11996121" cy="6817251"/>
          </a:xfrm>
          <a:prstGeom prst="rect">
            <a:avLst/>
          </a:prstGeom>
          <a:noFill/>
        </p:spPr>
        <p:txBody>
          <a:bodyPr wrap="square" rtlCol="0">
            <a:spAutoFit/>
          </a:bodyPr>
          <a:lstStyle/>
          <a:p>
            <a:pPr marL="266700" indent="-266700"/>
            <a:r>
              <a:rPr lang="en-GB" sz="1900" b="1" dirty="0">
                <a:solidFill>
                  <a:schemeClr val="bg1"/>
                </a:solidFill>
              </a:rPr>
              <a:t>1.Benner, A. D. (2011). Latino Adolescents’ Loneliness, Academic Performance, and the Buffering Nature of Friendships. Journal of Youth and Adolescence, 40(5), 556–567.</a:t>
            </a:r>
          </a:p>
          <a:p>
            <a:pPr marL="266700" indent="-266700"/>
            <a:r>
              <a:rPr lang="en-GB" sz="1900" b="1" dirty="0">
                <a:solidFill>
                  <a:schemeClr val="bg1"/>
                </a:solidFill>
              </a:rPr>
              <a:t>2.Wohn, D. Y., &amp; LaRose, R. (2014). Effects of loneliness and differential usage of Facebook on college adjustment of first-year students. Computers &amp; Education, 76, 158–167.</a:t>
            </a:r>
          </a:p>
          <a:p>
            <a:pPr marL="266700" indent="-266700"/>
            <a:r>
              <a:rPr lang="en-GB" sz="1900" b="1" dirty="0">
                <a:solidFill>
                  <a:schemeClr val="bg1"/>
                </a:solidFill>
              </a:rPr>
              <a:t>3.Richardson, T., Elliott, P., &amp; Roberts, R. (2017). Relationship between loneliness and mental health in students. Journal of Public Mental Health, 16(2), 48–54.`</a:t>
            </a:r>
          </a:p>
          <a:p>
            <a:pPr marL="266700" indent="-266700"/>
            <a:r>
              <a:rPr lang="en-GB" sz="1900" b="1" dirty="0">
                <a:solidFill>
                  <a:schemeClr val="bg1"/>
                </a:solidFill>
              </a:rPr>
              <a:t>4.Thorley, C. (2017). Not by degree: Improving student mental health in the UK’s universities. The Institute for Public Policy Research</a:t>
            </a:r>
          </a:p>
          <a:p>
            <a:pPr marL="266700" indent="-266700"/>
            <a:r>
              <a:rPr lang="en-GB" sz="1900" b="1" dirty="0">
                <a:solidFill>
                  <a:schemeClr val="bg1"/>
                </a:solidFill>
              </a:rPr>
              <a:t>5.Hysing, M., Petrie, K. J., </a:t>
            </a:r>
            <a:r>
              <a:rPr lang="en-GB" sz="1900" b="1" dirty="0" err="1">
                <a:solidFill>
                  <a:schemeClr val="bg1"/>
                </a:solidFill>
              </a:rPr>
              <a:t>Bøe</a:t>
            </a:r>
            <a:r>
              <a:rPr lang="en-GB" sz="1900" b="1" dirty="0">
                <a:solidFill>
                  <a:schemeClr val="bg1"/>
                </a:solidFill>
              </a:rPr>
              <a:t>, T., </a:t>
            </a:r>
            <a:r>
              <a:rPr lang="en-GB" sz="1900" b="1" dirty="0" err="1">
                <a:solidFill>
                  <a:schemeClr val="bg1"/>
                </a:solidFill>
              </a:rPr>
              <a:t>Lønning</a:t>
            </a:r>
            <a:r>
              <a:rPr lang="en-GB" sz="1900" b="1" dirty="0">
                <a:solidFill>
                  <a:schemeClr val="bg1"/>
                </a:solidFill>
              </a:rPr>
              <a:t>, K. J., &amp; Sivertsen, B. (2020). Only the lonely: A study of loneliness among university students in Norway. Clinical Psychology in Europe, 2(1).</a:t>
            </a:r>
          </a:p>
          <a:p>
            <a:pPr marL="266700" indent="-266700"/>
            <a:r>
              <a:rPr lang="en-GB" sz="1900" b="1" dirty="0">
                <a:solidFill>
                  <a:schemeClr val="bg1"/>
                </a:solidFill>
              </a:rPr>
              <a:t>6.Gillard, S., et al. (2021). Experiences of living with mental health problems during the COVID-19 pandemic in the UK: a coproduced, participatory qualitative interview study. Social Psychiatry and Psychiatric Epidemiology, 56(8), 1447–1457.</a:t>
            </a:r>
          </a:p>
          <a:p>
            <a:pPr marL="266700" indent="-266700"/>
            <a:r>
              <a:rPr lang="en-GB" sz="1900" b="1" dirty="0">
                <a:solidFill>
                  <a:schemeClr val="bg1"/>
                </a:solidFill>
              </a:rPr>
              <a:t>7.Scottish Government (2020). Scottish Health Survey – telephone survey – August/September 2020: Main report. Chapter 3: Social capital and loneliness.</a:t>
            </a:r>
          </a:p>
          <a:p>
            <a:pPr marL="266700" indent="-266700"/>
            <a:r>
              <a:rPr lang="en-GB" sz="1900" b="1" dirty="0">
                <a:solidFill>
                  <a:schemeClr val="bg1"/>
                </a:solidFill>
              </a:rPr>
              <a:t>8.Creswell, J. W., &amp; Tashakkori, A. (2007). Editorial: Differing Perspectives on Mixed Methods Research. Journal of Mixed Methods Research, 1(4), 303–308.</a:t>
            </a:r>
          </a:p>
          <a:p>
            <a:pPr marL="266700" indent="-266700"/>
            <a:r>
              <a:rPr lang="en-GB" sz="1900" b="1" dirty="0">
                <a:solidFill>
                  <a:schemeClr val="bg1"/>
                </a:solidFill>
              </a:rPr>
              <a:t>9.Okorocha, E. (2010). International Students’ Experience in UK Higher Education. </a:t>
            </a:r>
            <a:r>
              <a:rPr lang="pl-PL" sz="1900" b="1" dirty="0">
                <a:solidFill>
                  <a:schemeClr val="bg1"/>
                </a:solidFill>
              </a:rPr>
              <a:t>Abramis.</a:t>
            </a:r>
            <a:endParaRPr lang="en-GB" sz="1900" b="1" dirty="0">
              <a:solidFill>
                <a:schemeClr val="bg1"/>
              </a:solidFill>
            </a:endParaRPr>
          </a:p>
          <a:p>
            <a:pPr marL="266700" indent="-266700"/>
            <a:r>
              <a:rPr lang="en-GB" sz="1900" b="1" dirty="0">
                <a:solidFill>
                  <a:schemeClr val="bg1"/>
                </a:solidFill>
              </a:rPr>
              <a:t>10. O’Sullivan, K., Clark, S., McGrane, A., Rock, N., Burke, L., Boyle, N., </a:t>
            </a:r>
            <a:r>
              <a:rPr lang="en-GB" sz="1900" b="1" dirty="0" err="1">
                <a:solidFill>
                  <a:schemeClr val="bg1"/>
                </a:solidFill>
              </a:rPr>
              <a:t>Joksimovic</a:t>
            </a:r>
            <a:r>
              <a:rPr lang="en-GB" sz="1900" b="1" dirty="0">
                <a:solidFill>
                  <a:schemeClr val="bg1"/>
                </a:solidFill>
              </a:rPr>
              <a:t>, N., &amp; Marshall, K. (2021). A Qualitative Study of Child and Adolescent Mental Health during the COVID-19 Pandemic in Ireland. International Journal of Environmental Research and Public Health, 18(3), 1062. </a:t>
            </a:r>
            <a:r>
              <a:rPr lang="en-GB" sz="1900" b="1" dirty="0">
                <a:solidFill>
                  <a:schemeClr val="bg1"/>
                </a:solidFill>
                <a:hlinkClick r:id="rId5">
                  <a:extLst>
                    <a:ext uri="{A12FA001-AC4F-418D-AE19-62706E023703}">
                      <ahyp:hlinkClr xmlns:ahyp="http://schemas.microsoft.com/office/drawing/2018/hyperlinkcolor" val="tx"/>
                    </a:ext>
                  </a:extLst>
                </a:hlinkClick>
              </a:rPr>
              <a:t>https://doi.org/10.3390/ijerph18031062</a:t>
            </a:r>
            <a:r>
              <a:rPr lang="en-GB" sz="1900" b="1" dirty="0">
                <a:solidFill>
                  <a:schemeClr val="bg1"/>
                </a:solidFill>
              </a:rPr>
              <a:t> </a:t>
            </a:r>
          </a:p>
          <a:p>
            <a:pPr marL="266700" indent="-266700"/>
            <a:endParaRPr lang="en-GB" sz="1900" b="1" dirty="0">
              <a:solidFill>
                <a:schemeClr val="bg1"/>
              </a:solidFill>
            </a:endParaRPr>
          </a:p>
          <a:p>
            <a:pPr marL="266700" indent="-266700"/>
            <a:endParaRPr lang="en-GB" sz="1900" b="1" dirty="0">
              <a:solidFill>
                <a:schemeClr val="bg1"/>
              </a:solidFill>
            </a:endParaRPr>
          </a:p>
        </p:txBody>
      </p:sp>
    </p:spTree>
    <p:extLst>
      <p:ext uri="{BB962C8B-B14F-4D97-AF65-F5344CB8AC3E}">
        <p14:creationId xmlns:p14="http://schemas.microsoft.com/office/powerpoint/2010/main" val="3864443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Context</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289692"/>
            <a:ext cx="10928183" cy="44012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latin typeface="Calibri" panose="020F0502020204030204"/>
                <a:ea typeface="+mn-ea"/>
                <a:cs typeface="Calibri"/>
              </a:rPr>
              <a:t>Loneliness affecting students’ academic and social adjustment</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panose="020F0502020204030204"/>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latin typeface="Calibri" panose="020F0502020204030204"/>
                <a:ea typeface="+mn-ea"/>
                <a:cs typeface="Calibri"/>
              </a:rPr>
              <a:t>Suggested lo</a:t>
            </a:r>
            <a:r>
              <a:rPr lang="en-GB" sz="2800" dirty="0" err="1">
                <a:latin typeface="Calibri" panose="020F0502020204030204"/>
                <a:cs typeface="Calibri"/>
              </a:rPr>
              <a:t>neliness</a:t>
            </a:r>
            <a:r>
              <a:rPr lang="en-GB" sz="2800" dirty="0">
                <a:latin typeface="Calibri" panose="020F0502020204030204"/>
                <a:cs typeface="Calibri"/>
              </a:rPr>
              <a:t> is correlated with the increasing prevalence of mental illness and decreased levels of wellbeing amongst students in the UK</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panose="020F0502020204030204"/>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effectLst/>
                <a:uLnTx/>
                <a:uFillTx/>
                <a:latin typeface="Calibri" panose="020F0502020204030204"/>
                <a:ea typeface="+mn-ea"/>
                <a:cs typeface="Calibri"/>
              </a:rPr>
              <a:t>The experience </a:t>
            </a:r>
            <a:r>
              <a:rPr lang="en-GB" sz="2800" dirty="0">
                <a:latin typeface="Calibri" panose="020F0502020204030204"/>
                <a:cs typeface="Calibri"/>
              </a:rPr>
              <a:t>of loneliness has variations depending on demographics (e.g., level of study, subject of study, gender, age)</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dirty="0">
              <a:ln>
                <a:noFill/>
              </a:ln>
              <a:effectLst/>
              <a:uLnTx/>
              <a:uFillTx/>
              <a:latin typeface="Calibri" panose="020F0502020204030204"/>
              <a:ea typeface="+mn-ea"/>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800" dirty="0">
                <a:latin typeface="Calibri" panose="020F0502020204030204"/>
                <a:cs typeface="Calibri"/>
              </a:rPr>
              <a:t>Feelings of loneliness increased drastically as a result of COVID-19</a:t>
            </a:r>
            <a:endParaRPr kumimoji="0" lang="en-GB" sz="2800" b="0" i="0" u="none" strike="noStrike" kern="1200" cap="none" spc="0" normalizeH="0" baseline="0" noProof="0" dirty="0">
              <a:ln>
                <a:noFill/>
              </a:ln>
              <a:effectLst/>
              <a:uLnTx/>
              <a:uFillTx/>
              <a:latin typeface="Calibri" panose="020F0502020204030204"/>
              <a:ea typeface="+mn-ea"/>
              <a:cs typeface="Calibri"/>
            </a:endParaRPr>
          </a:p>
        </p:txBody>
      </p:sp>
    </p:spTree>
    <p:extLst>
      <p:ext uri="{BB962C8B-B14F-4D97-AF65-F5344CB8AC3E}">
        <p14:creationId xmlns:p14="http://schemas.microsoft.com/office/powerpoint/2010/main" val="550400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Context</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289692"/>
            <a:ext cx="10928183" cy="455509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600" dirty="0">
                <a:solidFill>
                  <a:srgbClr val="000D1A"/>
                </a:solidFill>
                <a:cs typeface="Calibri"/>
              </a:rPr>
              <a:t>During pandemic onset, hope was still high (</a:t>
            </a:r>
            <a:r>
              <a:rPr lang="en-GB" sz="2600" dirty="0" err="1">
                <a:solidFill>
                  <a:srgbClr val="000D1A"/>
                </a:solidFill>
                <a:cs typeface="Calibri"/>
              </a:rPr>
              <a:t>Okruszek</a:t>
            </a:r>
            <a:r>
              <a:rPr lang="en-GB" sz="2600" dirty="0">
                <a:solidFill>
                  <a:srgbClr val="000D1A"/>
                </a:solidFill>
                <a:cs typeface="Calibri"/>
              </a:rPr>
              <a:t> et al., 2020);</a:t>
            </a:r>
          </a:p>
          <a:p>
            <a:pPr marL="914400" lvl="1" indent="-457200">
              <a:buFont typeface="Arial" panose="020B0604020202020204" pitchFamily="34" charset="0"/>
              <a:buChar char="•"/>
              <a:defRPr/>
            </a:pPr>
            <a:r>
              <a:rPr lang="en-GB" sz="2600" dirty="0">
                <a:solidFill>
                  <a:srgbClr val="000D1A"/>
                </a:solidFill>
                <a:cs typeface="Calibri"/>
              </a:rPr>
              <a:t>74 participants predicted median lockdown length of only 31 days.</a:t>
            </a:r>
            <a:endParaRPr lang="en-GB" sz="2600">
              <a:solidFill>
                <a:srgbClr val="000D1A"/>
              </a:solidFill>
              <a:cs typeface="Calibri"/>
            </a:endParaRPr>
          </a:p>
          <a:p>
            <a:pPr marL="914400" lvl="1" indent="-457200">
              <a:buFont typeface="Arial" panose="020B0604020202020204" pitchFamily="34" charset="0"/>
              <a:buChar char="•"/>
              <a:defRPr/>
            </a:pPr>
            <a:r>
              <a:rPr lang="en-GB" sz="2600" dirty="0">
                <a:solidFill>
                  <a:srgbClr val="000D1A"/>
                </a:solidFill>
                <a:cs typeface="Calibri"/>
              </a:rPr>
              <a:t>86% of participants indicated more concern for someone they know. </a:t>
            </a:r>
            <a:endParaRPr lang="en-GB" sz="2600">
              <a:solidFill>
                <a:srgbClr val="000D1A"/>
              </a:solidFill>
              <a:cs typeface="Calibri"/>
            </a:endParaRPr>
          </a:p>
          <a:p>
            <a:pPr marL="914400" lvl="1" indent="-457200">
              <a:buFont typeface="Arial" panose="020B0604020202020204" pitchFamily="34" charset="0"/>
              <a:buChar char="•"/>
              <a:defRPr/>
            </a:pPr>
            <a:r>
              <a:rPr lang="en-GB" sz="2600" dirty="0">
                <a:solidFill>
                  <a:srgbClr val="000D1A"/>
                </a:solidFill>
                <a:cs typeface="Calibri"/>
              </a:rPr>
              <a:t>Loneliness not as significant risk factor as health and/or financial safety.</a:t>
            </a:r>
            <a:endParaRPr lang="en-GB" sz="2600">
              <a:solidFill>
                <a:srgbClr val="000D1A"/>
              </a:solidFill>
              <a:cs typeface="Calibri"/>
            </a:endParaRPr>
          </a:p>
          <a:p>
            <a:pPr marL="285750" lvl="0" indent="-285750">
              <a:buFontTx/>
              <a:buChar char="-"/>
              <a:defRPr/>
            </a:pPr>
            <a:endParaRPr lang="en-GB" sz="2600" dirty="0">
              <a:solidFill>
                <a:srgbClr val="000D1A"/>
              </a:solidFill>
              <a:cs typeface="Calibri"/>
            </a:endParaRPr>
          </a:p>
          <a:p>
            <a:pPr marL="457200" indent="-457200">
              <a:buFont typeface="Arial" panose="020B0604020202020204" pitchFamily="34" charset="0"/>
              <a:buChar char="•"/>
              <a:defRPr/>
            </a:pPr>
            <a:r>
              <a:rPr lang="en-GB" sz="2600" dirty="0">
                <a:solidFill>
                  <a:srgbClr val="000D1A"/>
                </a:solidFill>
                <a:cs typeface="Calibri"/>
              </a:rPr>
              <a:t>By December, </a:t>
            </a:r>
            <a:r>
              <a:rPr lang="en-GB" sz="2600">
                <a:ea typeface="Calibri" panose="020F0502020204030204" pitchFamily="34" charset="0"/>
              </a:rPr>
              <a:t>The Scottish Government (2020) cited loneliness as key harm;</a:t>
            </a:r>
          </a:p>
          <a:p>
            <a:pPr marL="914400" lvl="1" indent="-457200">
              <a:buFont typeface="Arial" panose="020B0604020202020204" pitchFamily="34" charset="0"/>
              <a:buChar char="•"/>
              <a:defRPr/>
            </a:pPr>
            <a:r>
              <a:rPr lang="en-GB" sz="2600">
                <a:solidFill>
                  <a:srgbClr val="000D1A"/>
                </a:solidFill>
                <a:cs typeface="Calibri"/>
              </a:rPr>
              <a:t>Almost</a:t>
            </a:r>
            <a:r>
              <a:rPr lang="en-GB" sz="2600" dirty="0">
                <a:solidFill>
                  <a:srgbClr val="000D1A"/>
                </a:solidFill>
                <a:cs typeface="Calibri"/>
              </a:rPr>
              <a:t> half Scots indicate loneliness, compared to 21% pre-pandemic.</a:t>
            </a:r>
            <a:endParaRPr lang="en-GB" sz="2600">
              <a:solidFill>
                <a:srgbClr val="000D1A"/>
              </a:solidFill>
              <a:cs typeface="Calibri"/>
            </a:endParaRPr>
          </a:p>
          <a:p>
            <a:pPr marL="914400" lvl="1" indent="-457200">
              <a:buFont typeface="Arial" panose="020B0604020202020204" pitchFamily="34" charset="0"/>
              <a:buChar char="•"/>
              <a:defRPr/>
            </a:pPr>
            <a:r>
              <a:rPr lang="en-GB" sz="2600" dirty="0">
                <a:solidFill>
                  <a:srgbClr val="000D1A"/>
                </a:solidFill>
                <a:cs typeface="Calibri"/>
              </a:rPr>
              <a:t>Younger age group most affected (Scottish Government, 2020). </a:t>
            </a:r>
            <a:endParaRPr lang="en-GB" sz="2600">
              <a:solidFill>
                <a:srgbClr val="000D1A"/>
              </a:solidFill>
              <a:cs typeface="Calibri"/>
            </a:endParaRPr>
          </a:p>
          <a:p>
            <a:pPr marL="457200" indent="-457200">
              <a:buFont typeface="Arial" panose="020B0604020202020204" pitchFamily="34" charset="0"/>
              <a:buChar char="•"/>
              <a:defRPr/>
            </a:pPr>
            <a:endParaRPr lang="en-GB" sz="2600" dirty="0">
              <a:solidFill>
                <a:srgbClr val="000D1A"/>
              </a:solidFill>
              <a:cs typeface="Calibri"/>
            </a:endParaRPr>
          </a:p>
          <a:p>
            <a:pPr>
              <a:defRPr/>
            </a:pPr>
            <a:endParaRPr lang="en-GB" sz="2800" dirty="0">
              <a:solidFill>
                <a:srgbClr val="000D1A"/>
              </a:solidFill>
              <a:cs typeface="Calibri"/>
            </a:endParaRPr>
          </a:p>
          <a:p>
            <a:pPr marL="285750" lvl="0" indent="-285750">
              <a:buFontTx/>
              <a:buChar char="-"/>
              <a:defRPr/>
            </a:pPr>
            <a:endParaRPr kumimoji="0" lang="en-GB" sz="2800" b="0" i="0" u="none" strike="noStrike" kern="1200" cap="none" spc="0" normalizeH="0" baseline="0" noProof="0">
              <a:ln>
                <a:noFill/>
              </a:ln>
              <a:solidFill>
                <a:srgbClr val="000D1A"/>
              </a:solidFill>
              <a:effectLst/>
              <a:uLnTx/>
              <a:uFillTx/>
              <a:ea typeface="+mn-ea"/>
              <a:cs typeface="Calibri"/>
            </a:endParaRPr>
          </a:p>
        </p:txBody>
      </p:sp>
      <p:sp>
        <p:nvSpPr>
          <p:cNvPr id="11" name="TextBox 10">
            <a:extLst>
              <a:ext uri="{FF2B5EF4-FFF2-40B4-BE49-F238E27FC236}">
                <a16:creationId xmlns:a16="http://schemas.microsoft.com/office/drawing/2014/main" id="{23D970A6-2FA2-39CB-E39A-B5DC93A7D631}"/>
              </a:ext>
            </a:extLst>
          </p:cNvPr>
          <p:cNvSpPr txBox="1"/>
          <p:nvPr/>
        </p:nvSpPr>
        <p:spPr>
          <a:xfrm>
            <a:off x="557893" y="4819500"/>
            <a:ext cx="10201151" cy="1292662"/>
          </a:xfrm>
          <a:prstGeom prst="rect">
            <a:avLst/>
          </a:prstGeom>
          <a:noFill/>
        </p:spPr>
        <p:txBody>
          <a:bodyPr wrap="square">
            <a:spAutoFit/>
          </a:bodyPr>
          <a:lstStyle/>
          <a:p>
            <a:pPr marL="457200" indent="-457200">
              <a:buFont typeface="Arial" panose="020B0604020202020204" pitchFamily="34" charset="0"/>
              <a:buChar char="•"/>
              <a:defRPr/>
            </a:pPr>
            <a:r>
              <a:rPr lang="en-GB" sz="2600" dirty="0">
                <a:solidFill>
                  <a:srgbClr val="000D1A"/>
                </a:solidFill>
                <a:cs typeface="Calibri"/>
              </a:rPr>
              <a:t>O’Sullivan et al. (2021) suggests social institutions, such as universities, can strengthen the sense of community and bring back positive connection.</a:t>
            </a:r>
          </a:p>
        </p:txBody>
      </p:sp>
    </p:spTree>
    <p:extLst>
      <p:ext uri="{BB962C8B-B14F-4D97-AF65-F5344CB8AC3E}">
        <p14:creationId xmlns:p14="http://schemas.microsoft.com/office/powerpoint/2010/main" val="205769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a:ln>
                  <a:solidFill>
                    <a:srgbClr val="003366"/>
                  </a:solidFill>
                </a:ln>
                <a:solidFill>
                  <a:srgbClr val="415464"/>
                </a:solidFill>
                <a:latin typeface="Avenir Next LT Pro Demi" panose="020B0604020202020204" pitchFamily="34" charset="0"/>
                <a:ea typeface="Verdana" panose="020B0604030504040204" pitchFamily="34" charset="0"/>
              </a:rPr>
              <a:t>Research Design</a:t>
            </a:r>
          </a:p>
        </p:txBody>
      </p:sp>
      <p:sp>
        <p:nvSpPr>
          <p:cNvPr id="3" name="TextBox 2">
            <a:extLst>
              <a:ext uri="{FF2B5EF4-FFF2-40B4-BE49-F238E27FC236}">
                <a16:creationId xmlns:a16="http://schemas.microsoft.com/office/drawing/2014/main" id="{01615964-2520-42A6-840E-EF489E3518ED}"/>
              </a:ext>
            </a:extLst>
          </p:cNvPr>
          <p:cNvSpPr txBox="1"/>
          <p:nvPr/>
        </p:nvSpPr>
        <p:spPr>
          <a:xfrm>
            <a:off x="578017" y="1240416"/>
            <a:ext cx="1092818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gn="just">
              <a:buFont typeface="Wingdings"/>
              <a:buChar char="§"/>
            </a:pPr>
            <a:endParaRPr lang="en-GB" sz="2800" dirty="0">
              <a:solidFill>
                <a:srgbClr val="000D1A"/>
              </a:solidFill>
              <a:cs typeface="Calibri"/>
            </a:endParaRPr>
          </a:p>
        </p:txBody>
      </p:sp>
      <p:pic>
        <p:nvPicPr>
          <p:cNvPr id="11" name="Picture 10" descr="Logo&#10;&#10;Description automatically generated">
            <a:extLst>
              <a:ext uri="{FF2B5EF4-FFF2-40B4-BE49-F238E27FC236}">
                <a16:creationId xmlns:a16="http://schemas.microsoft.com/office/drawing/2014/main" id="{9C88DC72-56AB-48C7-BB1B-1F55DAE16C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0" name="TextBox 9">
            <a:extLst>
              <a:ext uri="{FF2B5EF4-FFF2-40B4-BE49-F238E27FC236}">
                <a16:creationId xmlns:a16="http://schemas.microsoft.com/office/drawing/2014/main" id="{999150A6-D23F-D20D-6479-AEEC019A224E}"/>
              </a:ext>
            </a:extLst>
          </p:cNvPr>
          <p:cNvSpPr txBox="1"/>
          <p:nvPr/>
        </p:nvSpPr>
        <p:spPr>
          <a:xfrm>
            <a:off x="578017" y="1289692"/>
            <a:ext cx="10928183"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D1A"/>
                </a:solidFill>
                <a:effectLst/>
                <a:uLnTx/>
                <a:uFillTx/>
                <a:latin typeface="Calibri" panose="020F0502020204030204"/>
                <a:ea typeface="+mn-ea"/>
                <a:cs typeface="Calibri"/>
              </a:rPr>
              <a:t>Aim: To better understand the experiences of loneliness and social isolation amongst students at Queen Margaret University during COVID-19</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800" dirty="0">
              <a:solidFill>
                <a:srgbClr val="000D1A"/>
              </a:solidFill>
              <a:latin typeface="Calibri" panose="020F0502020204030204"/>
              <a:cs typeface="Calibri"/>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D1A"/>
                </a:solidFill>
                <a:effectLst/>
                <a:uLnTx/>
                <a:uFillTx/>
                <a:latin typeface="Calibri" panose="020F0502020204030204"/>
                <a:ea typeface="+mn-ea"/>
                <a:cs typeface="Calibri"/>
              </a:rPr>
              <a:t>Methodology: Psycho-social and convergent mixed-methods approach; data generated between February-October 2021.</a:t>
            </a:r>
          </a:p>
          <a:p>
            <a:pPr marL="914400" lvl="1" indent="-457200">
              <a:buFont typeface="Arial" panose="020B0604020202020204" pitchFamily="34" charset="0"/>
              <a:buChar char="•"/>
              <a:defRPr/>
            </a:pPr>
            <a:r>
              <a:rPr lang="en-GB" sz="2400" dirty="0">
                <a:solidFill>
                  <a:srgbClr val="000D1A"/>
                </a:solidFill>
                <a:latin typeface="Calibri" panose="020F0502020204030204"/>
                <a:cs typeface="Calibri"/>
              </a:rPr>
              <a:t>1 student questionnaire (296 responses)</a:t>
            </a:r>
          </a:p>
          <a:p>
            <a:pPr marL="914400" lvl="1" indent="-457200">
              <a:buFont typeface="Arial" panose="020B0604020202020204" pitchFamily="34" charset="0"/>
              <a:buChar char="•"/>
              <a:defRPr/>
            </a:pPr>
            <a:r>
              <a:rPr kumimoji="0" lang="en-GB" sz="2400" b="0" i="0" u="none" strike="noStrike" kern="1200" cap="none" spc="0" normalizeH="0" baseline="0" noProof="0" dirty="0">
                <a:ln>
                  <a:noFill/>
                </a:ln>
                <a:solidFill>
                  <a:srgbClr val="000D1A"/>
                </a:solidFill>
                <a:effectLst/>
                <a:uLnTx/>
                <a:uFillTx/>
                <a:latin typeface="Calibri" panose="020F0502020204030204"/>
                <a:ea typeface="+mn-ea"/>
                <a:cs typeface="Calibri"/>
              </a:rPr>
              <a:t>1 staff questionnaire (92 responses)</a:t>
            </a:r>
          </a:p>
          <a:p>
            <a:pPr marL="914400" lvl="1" indent="-457200">
              <a:buFont typeface="Arial" panose="020B0604020202020204" pitchFamily="34" charset="0"/>
              <a:buChar char="•"/>
              <a:defRPr/>
            </a:pPr>
            <a:r>
              <a:rPr kumimoji="0" lang="en-GB" sz="2400" b="0" i="0" u="none" strike="noStrike" kern="1200" cap="none" spc="0" normalizeH="0" baseline="0" noProof="0" dirty="0">
                <a:ln>
                  <a:noFill/>
                </a:ln>
                <a:solidFill>
                  <a:srgbClr val="000D1A"/>
                </a:solidFill>
                <a:effectLst/>
                <a:uLnTx/>
                <a:uFillTx/>
                <a:latin typeface="Calibri" panose="020F0502020204030204"/>
                <a:ea typeface="+mn-ea"/>
                <a:cs typeface="Calibri"/>
              </a:rPr>
              <a:t>2 semi-structured focus groups (12 participants)</a:t>
            </a:r>
          </a:p>
          <a:p>
            <a:pPr marL="914400" lvl="1" indent="-457200">
              <a:buFont typeface="Arial" panose="020B0604020202020204" pitchFamily="34" charset="0"/>
              <a:buChar char="•"/>
              <a:defRPr/>
            </a:pPr>
            <a:endParaRPr lang="en-GB" sz="2800" dirty="0">
              <a:solidFill>
                <a:srgbClr val="000D1A"/>
              </a:solidFill>
              <a:latin typeface="Calibri" panose="020F0502020204030204"/>
              <a:cs typeface="Calibri"/>
            </a:endParaRPr>
          </a:p>
          <a:p>
            <a:pPr marL="457200" indent="-457200">
              <a:buFont typeface="Arial" panose="020B0604020202020204" pitchFamily="34" charset="0"/>
              <a:buChar char="•"/>
              <a:defRPr/>
            </a:pPr>
            <a:r>
              <a:rPr lang="en-GB" sz="2800" dirty="0">
                <a:solidFill>
                  <a:srgbClr val="000D1A"/>
                </a:solidFill>
                <a:latin typeface="Calibri" panose="020F0502020204030204"/>
                <a:cs typeface="Calibri"/>
              </a:rPr>
              <a:t>Data analysed through Inferential Statistics and Thematic Analysis</a:t>
            </a:r>
            <a:endParaRPr kumimoji="0" lang="en-GB" sz="2800" b="0" i="0" u="none" strike="noStrike" kern="1200" cap="none" spc="0" normalizeH="0" baseline="0" noProof="0" dirty="0">
              <a:ln>
                <a:noFill/>
              </a:ln>
              <a:solidFill>
                <a:srgbClr val="000D1A"/>
              </a:solidFill>
              <a:effectLst/>
              <a:uLnTx/>
              <a:uFillTx/>
              <a:latin typeface="Calibri" panose="020F0502020204030204"/>
              <a:ea typeface="+mn-ea"/>
              <a:cs typeface="Calibri"/>
            </a:endParaRPr>
          </a:p>
        </p:txBody>
      </p:sp>
    </p:spTree>
    <p:extLst>
      <p:ext uri="{BB962C8B-B14F-4D97-AF65-F5344CB8AC3E}">
        <p14:creationId xmlns:p14="http://schemas.microsoft.com/office/powerpoint/2010/main" val="2336328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200722" y="171584"/>
            <a:ext cx="11909502" cy="6514832"/>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71289" y="5561920"/>
            <a:ext cx="1366440" cy="1013899"/>
          </a:xfrm>
          <a:prstGeom prst="rect">
            <a:avLst/>
          </a:prstGeom>
        </p:spPr>
      </p:pic>
      <p:sp>
        <p:nvSpPr>
          <p:cNvPr id="12" name="Rectangle 1">
            <a:extLst>
              <a:ext uri="{FF2B5EF4-FFF2-40B4-BE49-F238E27FC236}">
                <a16:creationId xmlns:a16="http://schemas.microsoft.com/office/drawing/2014/main" id="{3D8E3D67-807B-DC01-C941-1DD0642B3EE6}"/>
              </a:ext>
            </a:extLst>
          </p:cNvPr>
          <p:cNvSpPr>
            <a:spLocks noChangeArrowheads="1"/>
          </p:cNvSpPr>
          <p:nvPr/>
        </p:nvSpPr>
        <p:spPr bwMode="auto">
          <a:xfrm>
            <a:off x="4959350" y="21415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16" name="Table 16">
            <a:extLst>
              <a:ext uri="{FF2B5EF4-FFF2-40B4-BE49-F238E27FC236}">
                <a16:creationId xmlns:a16="http://schemas.microsoft.com/office/drawing/2014/main" id="{3A4DEA9E-CC4A-5F7D-A3B7-40C26D4FCC29}"/>
              </a:ext>
            </a:extLst>
          </p:cNvPr>
          <p:cNvGraphicFramePr>
            <a:graphicFrameLocks noGrp="1"/>
          </p:cNvGraphicFramePr>
          <p:nvPr>
            <p:extLst>
              <p:ext uri="{D42A27DB-BD31-4B8C-83A1-F6EECF244321}">
                <p14:modId xmlns:p14="http://schemas.microsoft.com/office/powerpoint/2010/main" val="312398395"/>
              </p:ext>
            </p:extLst>
          </p:nvPr>
        </p:nvGraphicFramePr>
        <p:xfrm>
          <a:off x="617807" y="293557"/>
          <a:ext cx="10515600" cy="6309360"/>
        </p:xfrm>
        <a:graphic>
          <a:graphicData uri="http://schemas.openxmlformats.org/drawingml/2006/table">
            <a:tbl>
              <a:tblPr firstRow="1" bandRow="1">
                <a:tableStyleId>{2D5ABB26-0587-4C30-8999-92F81FD0307C}</a:tableStyleId>
              </a:tblPr>
              <a:tblGrid>
                <a:gridCol w="3425283">
                  <a:extLst>
                    <a:ext uri="{9D8B030D-6E8A-4147-A177-3AD203B41FA5}">
                      <a16:colId xmlns:a16="http://schemas.microsoft.com/office/drawing/2014/main" val="780069054"/>
                    </a:ext>
                  </a:extLst>
                </a:gridCol>
                <a:gridCol w="1226635">
                  <a:extLst>
                    <a:ext uri="{9D8B030D-6E8A-4147-A177-3AD203B41FA5}">
                      <a16:colId xmlns:a16="http://schemas.microsoft.com/office/drawing/2014/main" val="1128153430"/>
                    </a:ext>
                  </a:extLst>
                </a:gridCol>
                <a:gridCol w="4627756">
                  <a:extLst>
                    <a:ext uri="{9D8B030D-6E8A-4147-A177-3AD203B41FA5}">
                      <a16:colId xmlns:a16="http://schemas.microsoft.com/office/drawing/2014/main" val="369769204"/>
                    </a:ext>
                  </a:extLst>
                </a:gridCol>
                <a:gridCol w="1235926">
                  <a:extLst>
                    <a:ext uri="{9D8B030D-6E8A-4147-A177-3AD203B41FA5}">
                      <a16:colId xmlns:a16="http://schemas.microsoft.com/office/drawing/2014/main" val="2111466014"/>
                    </a:ext>
                  </a:extLst>
                </a:gridCol>
              </a:tblGrid>
              <a:tr h="570653">
                <a:tc gridSpan="4">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3200" b="1" spc="250" dirty="0">
                          <a:ln>
                            <a:solidFill>
                              <a:srgbClr val="003366"/>
                            </a:solidFill>
                          </a:ln>
                          <a:solidFill>
                            <a:srgbClr val="415464"/>
                          </a:solidFill>
                          <a:latin typeface="Avenir Next LT Pro Demi" panose="020B0604020202020204" pitchFamily="34" charset="0"/>
                          <a:ea typeface="Verdana" panose="020B0604030504040204" pitchFamily="34" charset="0"/>
                        </a:rPr>
                        <a:t>Student Demographics</a:t>
                      </a:r>
                    </a:p>
                  </a:txBody>
                  <a:tcPr>
                    <a:noFill/>
                  </a:tcPr>
                </a:tc>
                <a:tc hMerge="1">
                  <a:txBody>
                    <a:bodyPr/>
                    <a:lstStyle/>
                    <a:p>
                      <a:endParaRPr lang="en-GB" sz="2200" b="1" dirty="0"/>
                    </a:p>
                  </a:txBody>
                  <a:tcPr>
                    <a:solidFill>
                      <a:schemeClr val="bg2"/>
                    </a:solidFill>
                  </a:tcPr>
                </a:tc>
                <a:tc hMerge="1">
                  <a:txBody>
                    <a:bodyPr/>
                    <a:lstStyle/>
                    <a:p>
                      <a:endParaRPr lang="en-GB" sz="2200" b="1" dirty="0"/>
                    </a:p>
                  </a:txBody>
                  <a:tcPr>
                    <a:solidFill>
                      <a:schemeClr val="bg2"/>
                    </a:solidFill>
                  </a:tcPr>
                </a:tc>
                <a:tc hMerge="1">
                  <a:txBody>
                    <a:bodyPr/>
                    <a:lstStyle/>
                    <a:p>
                      <a:endParaRPr lang="en-GB" sz="2200" b="1" dirty="0"/>
                    </a:p>
                  </a:txBody>
                  <a:tcPr>
                    <a:solidFill>
                      <a:schemeClr val="bg2"/>
                    </a:solidFill>
                  </a:tcPr>
                </a:tc>
                <a:extLst>
                  <a:ext uri="{0D108BD9-81ED-4DB2-BD59-A6C34878D82A}">
                    <a16:rowId xmlns:a16="http://schemas.microsoft.com/office/drawing/2014/main" val="86490313"/>
                  </a:ext>
                </a:extLst>
              </a:tr>
              <a:tr h="420481">
                <a:tc>
                  <a:txBody>
                    <a:bodyPr/>
                    <a:lstStyle/>
                    <a:p>
                      <a:r>
                        <a:rPr lang="en-GB" sz="2200" b="1" dirty="0">
                          <a:solidFill>
                            <a:schemeClr val="bg1"/>
                          </a:solidFill>
                        </a:rPr>
                        <a:t>Student Status</a:t>
                      </a:r>
                    </a:p>
                  </a:txBody>
                  <a:tcPr>
                    <a:solidFill>
                      <a:schemeClr val="accent1">
                        <a:lumMod val="50000"/>
                      </a:schemeClr>
                    </a:solidFill>
                  </a:tcPr>
                </a:tc>
                <a:tc>
                  <a:txBody>
                    <a:bodyPr/>
                    <a:lstStyle/>
                    <a:p>
                      <a:r>
                        <a:rPr lang="en-GB" sz="2200" b="1" dirty="0">
                          <a:solidFill>
                            <a:schemeClr val="bg1"/>
                          </a:solidFill>
                        </a:rPr>
                        <a:t>N</a:t>
                      </a:r>
                    </a:p>
                  </a:txBody>
                  <a:tcPr>
                    <a:solidFill>
                      <a:schemeClr val="accent1">
                        <a:lumMod val="50000"/>
                      </a:schemeClr>
                    </a:solidFill>
                  </a:tcPr>
                </a:tc>
                <a:tc>
                  <a:txBody>
                    <a:bodyPr/>
                    <a:lstStyle/>
                    <a:p>
                      <a:r>
                        <a:rPr lang="en-GB" sz="2200" b="1" dirty="0">
                          <a:solidFill>
                            <a:schemeClr val="bg1"/>
                          </a:solidFill>
                        </a:rPr>
                        <a:t>Living Status</a:t>
                      </a:r>
                    </a:p>
                  </a:txBody>
                  <a:tcPr>
                    <a:solidFill>
                      <a:schemeClr val="accent1">
                        <a:lumMod val="50000"/>
                      </a:schemeClr>
                    </a:solidFill>
                  </a:tcPr>
                </a:tc>
                <a:tc>
                  <a:txBody>
                    <a:bodyPr/>
                    <a:lstStyle/>
                    <a:p>
                      <a:r>
                        <a:rPr lang="en-GB" sz="2200" dirty="0">
                          <a:solidFill>
                            <a:schemeClr val="bg1"/>
                          </a:solidFill>
                        </a:rPr>
                        <a:t>N</a:t>
                      </a:r>
                    </a:p>
                  </a:txBody>
                  <a:tcPr>
                    <a:solidFill>
                      <a:schemeClr val="accent1">
                        <a:lumMod val="50000"/>
                      </a:schemeClr>
                    </a:solidFill>
                  </a:tcPr>
                </a:tc>
                <a:extLst>
                  <a:ext uri="{0D108BD9-81ED-4DB2-BD59-A6C34878D82A}">
                    <a16:rowId xmlns:a16="http://schemas.microsoft.com/office/drawing/2014/main" val="3232311713"/>
                  </a:ext>
                </a:extLst>
              </a:tr>
              <a:tr h="1510709">
                <a:tc>
                  <a:txBody>
                    <a:bodyPr/>
                    <a:lstStyle/>
                    <a:p>
                      <a:r>
                        <a:rPr lang="en-GB" sz="2200" dirty="0"/>
                        <a:t>Undergraduate</a:t>
                      </a:r>
                    </a:p>
                    <a:p>
                      <a:r>
                        <a:rPr lang="en-GB" sz="2200" dirty="0"/>
                        <a:t>Taught Postgraduate</a:t>
                      </a:r>
                    </a:p>
                    <a:p>
                      <a:r>
                        <a:rPr lang="en-GB" sz="2200" dirty="0"/>
                        <a:t>Doctorate Student</a:t>
                      </a:r>
                    </a:p>
                    <a:p>
                      <a:r>
                        <a:rPr lang="en-GB" sz="2200" dirty="0"/>
                        <a:t>Associate Student</a:t>
                      </a:r>
                    </a:p>
                  </a:txBody>
                  <a:tcPr/>
                </a:tc>
                <a:tc>
                  <a:txBody>
                    <a:bodyPr/>
                    <a:lstStyle/>
                    <a:p>
                      <a:r>
                        <a:rPr lang="en-GB" sz="2200" dirty="0"/>
                        <a:t>170</a:t>
                      </a:r>
                    </a:p>
                    <a:p>
                      <a:r>
                        <a:rPr lang="en-GB" sz="2200" dirty="0"/>
                        <a:t>52</a:t>
                      </a:r>
                    </a:p>
                    <a:p>
                      <a:r>
                        <a:rPr lang="en-GB" sz="2200" dirty="0"/>
                        <a:t>10</a:t>
                      </a:r>
                    </a:p>
                    <a:p>
                      <a:r>
                        <a:rPr lang="en-GB" sz="2200" dirty="0"/>
                        <a:t>1</a:t>
                      </a:r>
                    </a:p>
                  </a:txBody>
                  <a:tcPr/>
                </a:tc>
                <a:tc>
                  <a:txBody>
                    <a:bodyPr/>
                    <a:lstStyle/>
                    <a:p>
                      <a:pPr marL="177800" indent="0"/>
                      <a:r>
                        <a:rPr lang="en-GB" sz="2200" b="0" dirty="0"/>
                        <a:t>Home with Partner</a:t>
                      </a:r>
                    </a:p>
                    <a:p>
                      <a:pPr marL="177800" indent="0"/>
                      <a:r>
                        <a:rPr lang="en-GB" sz="2200" b="0" dirty="0"/>
                        <a:t>Home with Parents/Guardians</a:t>
                      </a:r>
                    </a:p>
                    <a:p>
                      <a:pPr marL="177800" indent="0"/>
                      <a:r>
                        <a:rPr lang="en-GB" sz="2200" b="0" dirty="0"/>
                        <a:t>On QMU Campus</a:t>
                      </a:r>
                    </a:p>
                    <a:p>
                      <a:pPr marL="177800" indent="0"/>
                      <a:r>
                        <a:rPr lang="en-GB" sz="2200" b="0" dirty="0"/>
                        <a:t>Off-campus Shared Accommodation</a:t>
                      </a:r>
                    </a:p>
                    <a:p>
                      <a:pPr marL="177800" indent="0"/>
                      <a:r>
                        <a:rPr lang="en-GB" sz="2200" b="0" dirty="0"/>
                        <a:t>On my own</a:t>
                      </a:r>
                    </a:p>
                  </a:txBody>
                  <a:tcPr/>
                </a:tc>
                <a:tc>
                  <a:txBody>
                    <a:bodyPr/>
                    <a:lstStyle/>
                    <a:p>
                      <a:r>
                        <a:rPr lang="en-GB" sz="2200" dirty="0"/>
                        <a:t>65</a:t>
                      </a:r>
                    </a:p>
                    <a:p>
                      <a:r>
                        <a:rPr lang="en-GB" sz="2200" dirty="0"/>
                        <a:t>52</a:t>
                      </a:r>
                    </a:p>
                    <a:p>
                      <a:r>
                        <a:rPr lang="en-GB" sz="2200" dirty="0"/>
                        <a:t>45</a:t>
                      </a:r>
                    </a:p>
                    <a:p>
                      <a:r>
                        <a:rPr lang="en-GB" sz="2200" dirty="0"/>
                        <a:t>42</a:t>
                      </a:r>
                    </a:p>
                    <a:p>
                      <a:r>
                        <a:rPr lang="en-GB" sz="2200" dirty="0"/>
                        <a:t>29</a:t>
                      </a:r>
                    </a:p>
                  </a:txBody>
                  <a:tcPr/>
                </a:tc>
                <a:extLst>
                  <a:ext uri="{0D108BD9-81ED-4DB2-BD59-A6C34878D82A}">
                    <a16:rowId xmlns:a16="http://schemas.microsoft.com/office/drawing/2014/main" val="1718972784"/>
                  </a:ext>
                </a:extLst>
              </a:tr>
              <a:tr h="420481">
                <a:tc>
                  <a:txBody>
                    <a:bodyPr/>
                    <a:lstStyle/>
                    <a:p>
                      <a:r>
                        <a:rPr lang="en-GB" sz="2200" b="1" dirty="0">
                          <a:solidFill>
                            <a:schemeClr val="bg1"/>
                          </a:solidFill>
                        </a:rPr>
                        <a:t>Stage (Undergraduates)</a:t>
                      </a:r>
                    </a:p>
                  </a:txBody>
                  <a:tcPr>
                    <a:solidFill>
                      <a:schemeClr val="accent1">
                        <a:lumMod val="50000"/>
                      </a:schemeClr>
                    </a:solidFill>
                  </a:tcPr>
                </a:tc>
                <a:tc>
                  <a:txBody>
                    <a:bodyPr/>
                    <a:lstStyle/>
                    <a:p>
                      <a:endParaRPr lang="en-GB" sz="2200" b="1" dirty="0">
                        <a:solidFill>
                          <a:schemeClr val="bg1"/>
                        </a:solidFill>
                      </a:endParaRPr>
                    </a:p>
                  </a:txBody>
                  <a:tcPr>
                    <a:solidFill>
                      <a:schemeClr val="accent1">
                        <a:lumMod val="50000"/>
                      </a:schemeClr>
                    </a:solidFill>
                  </a:tcPr>
                </a:tc>
                <a:tc>
                  <a:txBody>
                    <a:bodyPr/>
                    <a:lstStyle/>
                    <a:p>
                      <a:r>
                        <a:rPr lang="en-GB" sz="2200" b="1" dirty="0">
                          <a:solidFill>
                            <a:schemeClr val="bg1"/>
                          </a:solidFill>
                        </a:rPr>
                        <a:t>Student Group</a:t>
                      </a:r>
                    </a:p>
                  </a:txBody>
                  <a:tcPr>
                    <a:solidFill>
                      <a:schemeClr val="accent1">
                        <a:lumMod val="50000"/>
                      </a:schemeClr>
                    </a:solidFill>
                  </a:tcPr>
                </a:tc>
                <a:tc>
                  <a:txBody>
                    <a:bodyPr/>
                    <a:lstStyle/>
                    <a:p>
                      <a:endParaRPr lang="en-GB" sz="2200" b="1" dirty="0">
                        <a:solidFill>
                          <a:schemeClr val="bg1"/>
                        </a:solidFill>
                      </a:endParaRPr>
                    </a:p>
                  </a:txBody>
                  <a:tcPr>
                    <a:solidFill>
                      <a:schemeClr val="accent1">
                        <a:lumMod val="50000"/>
                      </a:schemeClr>
                    </a:solidFill>
                  </a:tcPr>
                </a:tc>
                <a:extLst>
                  <a:ext uri="{0D108BD9-81ED-4DB2-BD59-A6C34878D82A}">
                    <a16:rowId xmlns:a16="http://schemas.microsoft.com/office/drawing/2014/main" val="2264691174"/>
                  </a:ext>
                </a:extLst>
              </a:tr>
              <a:tr h="1489918">
                <a:tc>
                  <a:txBody>
                    <a:bodyPr/>
                    <a:lstStyle/>
                    <a:p>
                      <a:r>
                        <a:rPr lang="en-GB" sz="2200" dirty="0"/>
                        <a:t>Level 1</a:t>
                      </a:r>
                    </a:p>
                    <a:p>
                      <a:r>
                        <a:rPr lang="en-GB" sz="2200" dirty="0"/>
                        <a:t>Level 2</a:t>
                      </a:r>
                    </a:p>
                    <a:p>
                      <a:r>
                        <a:rPr lang="en-GB" sz="2200" dirty="0"/>
                        <a:t>Level 3</a:t>
                      </a:r>
                    </a:p>
                    <a:p>
                      <a:r>
                        <a:rPr lang="en-GB" sz="2200" dirty="0"/>
                        <a:t>Level 4</a:t>
                      </a:r>
                    </a:p>
                  </a:txBody>
                  <a:tcPr/>
                </a:tc>
                <a:tc>
                  <a:txBody>
                    <a:bodyPr/>
                    <a:lstStyle/>
                    <a:p>
                      <a:r>
                        <a:rPr lang="en-GB" sz="2200" dirty="0"/>
                        <a:t>37</a:t>
                      </a:r>
                    </a:p>
                    <a:p>
                      <a:r>
                        <a:rPr lang="en-GB" sz="2200" dirty="0"/>
                        <a:t>33</a:t>
                      </a:r>
                    </a:p>
                    <a:p>
                      <a:r>
                        <a:rPr lang="en-GB" sz="2200" dirty="0"/>
                        <a:t>48</a:t>
                      </a:r>
                    </a:p>
                    <a:p>
                      <a:r>
                        <a:rPr lang="en-GB" sz="2200" dirty="0"/>
                        <a:t>32</a:t>
                      </a:r>
                    </a:p>
                  </a:txBody>
                  <a:tcPr/>
                </a:tc>
                <a:tc rowSpan="3">
                  <a:txBody>
                    <a:bodyPr/>
                    <a:lstStyle/>
                    <a:p>
                      <a:pPr marL="177800" indent="0"/>
                      <a:r>
                        <a:rPr lang="en-GB" sz="2200" b="0" dirty="0"/>
                        <a:t>Employed during studies</a:t>
                      </a:r>
                    </a:p>
                    <a:p>
                      <a:pPr marL="177800" indent="0"/>
                      <a:r>
                        <a:rPr lang="en-GB" sz="2200" b="0" dirty="0"/>
                        <a:t>Mature student</a:t>
                      </a:r>
                    </a:p>
                    <a:p>
                      <a:pPr marL="177800" indent="0"/>
                      <a:r>
                        <a:rPr lang="en-GB" sz="2200" b="0" dirty="0"/>
                        <a:t>First Generation to attend university</a:t>
                      </a:r>
                    </a:p>
                    <a:p>
                      <a:pPr marL="177800" indent="0"/>
                      <a:r>
                        <a:rPr lang="en-GB" sz="2200" b="0" dirty="0"/>
                        <a:t>Additional QMU responsibilities</a:t>
                      </a:r>
                    </a:p>
                    <a:p>
                      <a:pPr marL="177800" indent="0"/>
                      <a:r>
                        <a:rPr lang="en-GB" sz="2200" b="0" dirty="0"/>
                        <a:t>Disability</a:t>
                      </a:r>
                    </a:p>
                    <a:p>
                      <a:pPr marL="177800" indent="0"/>
                      <a:r>
                        <a:rPr lang="en-GB" sz="2200" b="0" dirty="0"/>
                        <a:t>Parent</a:t>
                      </a:r>
                    </a:p>
                    <a:p>
                      <a:pPr marL="177800" indent="0"/>
                      <a:r>
                        <a:rPr lang="en-GB" sz="2200" b="0" dirty="0"/>
                        <a:t>Carer</a:t>
                      </a:r>
                    </a:p>
                    <a:p>
                      <a:pPr marL="177800" indent="0"/>
                      <a:r>
                        <a:rPr lang="en-GB" sz="2200" b="0" dirty="0"/>
                        <a:t>Estranged Student</a:t>
                      </a:r>
                    </a:p>
                    <a:p>
                      <a:pPr marL="177800" indent="0"/>
                      <a:r>
                        <a:rPr lang="en-GB" sz="2200" b="0" dirty="0"/>
                        <a:t>Foster leaver</a:t>
                      </a:r>
                    </a:p>
                  </a:txBody>
                  <a:tcPr/>
                </a:tc>
                <a:tc rowSpan="3">
                  <a:txBody>
                    <a:bodyPr/>
                    <a:lstStyle/>
                    <a:p>
                      <a:r>
                        <a:rPr lang="en-GB" sz="2200" dirty="0"/>
                        <a:t>104</a:t>
                      </a:r>
                    </a:p>
                    <a:p>
                      <a:r>
                        <a:rPr lang="en-GB" sz="2200" dirty="0"/>
                        <a:t>89</a:t>
                      </a:r>
                    </a:p>
                    <a:p>
                      <a:r>
                        <a:rPr lang="en-GB" sz="2200" dirty="0"/>
                        <a:t>87</a:t>
                      </a:r>
                    </a:p>
                    <a:p>
                      <a:r>
                        <a:rPr lang="en-GB" sz="2200" dirty="0"/>
                        <a:t>67</a:t>
                      </a:r>
                    </a:p>
                    <a:p>
                      <a:r>
                        <a:rPr lang="en-GB" sz="2200" dirty="0"/>
                        <a:t>36</a:t>
                      </a:r>
                    </a:p>
                    <a:p>
                      <a:r>
                        <a:rPr lang="en-GB" sz="2200" dirty="0"/>
                        <a:t>23</a:t>
                      </a:r>
                    </a:p>
                    <a:p>
                      <a:r>
                        <a:rPr lang="en-GB" sz="2200" dirty="0"/>
                        <a:t>22</a:t>
                      </a:r>
                    </a:p>
                    <a:p>
                      <a:r>
                        <a:rPr lang="en-GB" sz="2200" dirty="0"/>
                        <a:t>3</a:t>
                      </a:r>
                    </a:p>
                    <a:p>
                      <a:r>
                        <a:rPr lang="en-GB" sz="2200" dirty="0"/>
                        <a:t>2</a:t>
                      </a:r>
                    </a:p>
                  </a:txBody>
                  <a:tcPr/>
                </a:tc>
                <a:extLst>
                  <a:ext uri="{0D108BD9-81ED-4DB2-BD59-A6C34878D82A}">
                    <a16:rowId xmlns:a16="http://schemas.microsoft.com/office/drawing/2014/main" val="2126413878"/>
                  </a:ext>
                </a:extLst>
              </a:tr>
              <a:tr h="420481">
                <a:tc>
                  <a:txBody>
                    <a:bodyPr/>
                    <a:lstStyle/>
                    <a:p>
                      <a:r>
                        <a:rPr lang="en-GB" sz="2200" b="1" dirty="0">
                          <a:solidFill>
                            <a:schemeClr val="bg1"/>
                          </a:solidFill>
                        </a:rPr>
                        <a:t>Covid Phase</a:t>
                      </a:r>
                    </a:p>
                  </a:txBody>
                  <a:tcPr>
                    <a:solidFill>
                      <a:schemeClr val="accent1">
                        <a:lumMod val="50000"/>
                      </a:schemeClr>
                    </a:solidFill>
                  </a:tcPr>
                </a:tc>
                <a:tc>
                  <a:txBody>
                    <a:bodyPr/>
                    <a:lstStyle/>
                    <a:p>
                      <a:endParaRPr lang="en-GB" sz="2200" dirty="0">
                        <a:solidFill>
                          <a:schemeClr val="bg1"/>
                        </a:solidFill>
                      </a:endParaRPr>
                    </a:p>
                  </a:txBody>
                  <a:tcPr>
                    <a:solidFill>
                      <a:schemeClr val="accent1">
                        <a:lumMod val="50000"/>
                      </a:schemeClr>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358799818"/>
                  </a:ext>
                </a:extLst>
              </a:tr>
              <a:tr h="562693">
                <a:tc>
                  <a:txBody>
                    <a:bodyPr/>
                    <a:lstStyle/>
                    <a:p>
                      <a:r>
                        <a:rPr lang="en-GB" sz="2200" b="0" dirty="0"/>
                        <a:t>Phase 1</a:t>
                      </a:r>
                    </a:p>
                    <a:p>
                      <a:r>
                        <a:rPr lang="en-GB" sz="2200" b="0" dirty="0"/>
                        <a:t>Phase 2</a:t>
                      </a:r>
                    </a:p>
                    <a:p>
                      <a:r>
                        <a:rPr lang="en-GB" sz="2200" b="0" dirty="0"/>
                        <a:t>Phase 3</a:t>
                      </a:r>
                    </a:p>
                  </a:txBody>
                  <a:tcPr/>
                </a:tc>
                <a:tc>
                  <a:txBody>
                    <a:bodyPr/>
                    <a:lstStyle/>
                    <a:p>
                      <a:r>
                        <a:rPr lang="en-GB" sz="2200" dirty="0"/>
                        <a:t>134</a:t>
                      </a:r>
                    </a:p>
                    <a:p>
                      <a:r>
                        <a:rPr lang="en-GB" sz="2200" dirty="0"/>
                        <a:t>33</a:t>
                      </a:r>
                    </a:p>
                    <a:p>
                      <a:r>
                        <a:rPr lang="en-GB" sz="2200" dirty="0"/>
                        <a:t>47</a:t>
                      </a:r>
                    </a:p>
                  </a:txBody>
                  <a:tcPr/>
                </a:tc>
                <a:tc vMerge="1">
                  <a:txBody>
                    <a:bodyPr/>
                    <a:lstStyle/>
                    <a:p>
                      <a:endParaRPr lang="en-GB" dirty="0"/>
                    </a:p>
                  </a:txBody>
                  <a:tcPr/>
                </a:tc>
                <a:tc vMerge="1">
                  <a:txBody>
                    <a:bodyPr/>
                    <a:lstStyle/>
                    <a:p>
                      <a:endParaRPr lang="en-GB" dirty="0"/>
                    </a:p>
                  </a:txBody>
                  <a:tcPr/>
                </a:tc>
                <a:extLst>
                  <a:ext uri="{0D108BD9-81ED-4DB2-BD59-A6C34878D82A}">
                    <a16:rowId xmlns:a16="http://schemas.microsoft.com/office/drawing/2014/main" val="3668400802"/>
                  </a:ext>
                </a:extLst>
              </a:tr>
            </a:tbl>
          </a:graphicData>
        </a:graphic>
      </p:graphicFrame>
    </p:spTree>
    <p:extLst>
      <p:ext uri="{BB962C8B-B14F-4D97-AF65-F5344CB8AC3E}">
        <p14:creationId xmlns:p14="http://schemas.microsoft.com/office/powerpoint/2010/main" val="171519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267629" y="289931"/>
            <a:ext cx="11653025" cy="6214095"/>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Mental Health Prior to Pandemic</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351" y="5410839"/>
            <a:ext cx="1366440" cy="1013899"/>
          </a:xfrm>
          <a:prstGeom prst="rect">
            <a:avLst/>
          </a:prstGeom>
        </p:spPr>
      </p:pic>
      <p:sp>
        <p:nvSpPr>
          <p:cNvPr id="20" name="TextBox 19">
            <a:extLst>
              <a:ext uri="{FF2B5EF4-FFF2-40B4-BE49-F238E27FC236}">
                <a16:creationId xmlns:a16="http://schemas.microsoft.com/office/drawing/2014/main" id="{A14C7A39-D99E-38AE-D966-8382FB8848E1}"/>
              </a:ext>
            </a:extLst>
          </p:cNvPr>
          <p:cNvSpPr txBox="1"/>
          <p:nvPr/>
        </p:nvSpPr>
        <p:spPr>
          <a:xfrm>
            <a:off x="419804" y="1464445"/>
            <a:ext cx="3605677" cy="3728393"/>
          </a:xfrm>
          <a:prstGeom prst="rect">
            <a:avLst/>
          </a:prstGeom>
          <a:solidFill>
            <a:schemeClr val="bg1">
              <a:lumMod val="95000"/>
            </a:schemeClr>
          </a:solidFill>
        </p:spPr>
        <p:txBody>
          <a:bodyPr wrap="square" rtlCol="0">
            <a:spAutoFit/>
          </a:bodyPr>
          <a:lstStyle/>
          <a:p>
            <a:pPr algn="ctr"/>
            <a:r>
              <a:rPr lang="en-GB" sz="2400" b="1">
                <a:solidFill>
                  <a:srgbClr val="003366"/>
                </a:solidFill>
                <a:cs typeface="Times New Roman" panose="02020603050405020304" pitchFamily="18" charset="0"/>
              </a:rPr>
              <a:t>Findings suggest: </a:t>
            </a:r>
          </a:p>
          <a:p>
            <a:pPr algn="ctr">
              <a:lnSpc>
                <a:spcPct val="150000"/>
              </a:lnSpc>
            </a:pPr>
            <a:r>
              <a:rPr lang="en-GB" sz="2400">
                <a:cs typeface="Times New Roman" panose="02020603050405020304" pitchFamily="18" charset="0"/>
              </a:rPr>
              <a:t>Pre-exposure to loneliness and social isolation prior to COVID-19 significantly predicts greater likelihood of loneliness &amp; social isolation during pandemic.</a:t>
            </a:r>
          </a:p>
        </p:txBody>
      </p:sp>
      <p:sp>
        <p:nvSpPr>
          <p:cNvPr id="23" name="TextBox 22">
            <a:extLst>
              <a:ext uri="{FF2B5EF4-FFF2-40B4-BE49-F238E27FC236}">
                <a16:creationId xmlns:a16="http://schemas.microsoft.com/office/drawing/2014/main" id="{A45182BC-EFD7-2CC9-D0E5-9AD58461DDC9}"/>
              </a:ext>
            </a:extLst>
          </p:cNvPr>
          <p:cNvSpPr txBox="1"/>
          <p:nvPr/>
        </p:nvSpPr>
        <p:spPr>
          <a:xfrm>
            <a:off x="5300661" y="3978721"/>
            <a:ext cx="6467707" cy="754270"/>
          </a:xfrm>
          <a:prstGeom prst="rect">
            <a:avLst/>
          </a:prstGeom>
          <a:noFill/>
        </p:spPr>
        <p:txBody>
          <a:bodyPr wrap="square" rtlCol="0">
            <a:spAutoFit/>
          </a:bodyPr>
          <a:lstStyle/>
          <a:p>
            <a:r>
              <a:rPr lang="en-US" sz="2000" b="1" dirty="0">
                <a:solidFill>
                  <a:schemeClr val="tx1"/>
                </a:solidFill>
              </a:rPr>
              <a:t>Predictive Factors on Social Isolation During Covid-19</a:t>
            </a:r>
          </a:p>
          <a:p>
            <a:endParaRPr lang="en-GB" sz="2000" b="1" dirty="0"/>
          </a:p>
        </p:txBody>
      </p:sp>
      <p:sp>
        <p:nvSpPr>
          <p:cNvPr id="3" name="TextBox 2">
            <a:extLst>
              <a:ext uri="{FF2B5EF4-FFF2-40B4-BE49-F238E27FC236}">
                <a16:creationId xmlns:a16="http://schemas.microsoft.com/office/drawing/2014/main" id="{7F4A1853-D2E9-F3E6-F39B-B3C1370AF4BE}"/>
              </a:ext>
            </a:extLst>
          </p:cNvPr>
          <p:cNvSpPr txBox="1"/>
          <p:nvPr/>
        </p:nvSpPr>
        <p:spPr>
          <a:xfrm>
            <a:off x="5300661" y="1350790"/>
            <a:ext cx="6735337" cy="707886"/>
          </a:xfrm>
          <a:prstGeom prst="rect">
            <a:avLst/>
          </a:prstGeom>
          <a:noFill/>
        </p:spPr>
        <p:txBody>
          <a:bodyPr wrap="square" rtlCol="0">
            <a:spAutoFit/>
          </a:bodyPr>
          <a:lstStyle/>
          <a:p>
            <a:r>
              <a:rPr lang="en-US" sz="2200" b="1" dirty="0"/>
              <a:t>Predictive Factors on Loneliness During Covid-19</a:t>
            </a:r>
          </a:p>
          <a:p>
            <a:endParaRPr lang="en-GB" dirty="0"/>
          </a:p>
        </p:txBody>
      </p:sp>
      <p:graphicFrame>
        <p:nvGraphicFramePr>
          <p:cNvPr id="15" name="Table 14">
            <a:extLst>
              <a:ext uri="{FF2B5EF4-FFF2-40B4-BE49-F238E27FC236}">
                <a16:creationId xmlns:a16="http://schemas.microsoft.com/office/drawing/2014/main" id="{22209A82-51CC-6CC1-FE9D-4184B5DA0770}"/>
              </a:ext>
            </a:extLst>
          </p:cNvPr>
          <p:cNvGraphicFramePr>
            <a:graphicFrameLocks noGrp="1"/>
          </p:cNvGraphicFramePr>
          <p:nvPr>
            <p:extLst>
              <p:ext uri="{D42A27DB-BD31-4B8C-83A1-F6EECF244321}">
                <p14:modId xmlns:p14="http://schemas.microsoft.com/office/powerpoint/2010/main" val="2604001626"/>
              </p:ext>
            </p:extLst>
          </p:nvPr>
        </p:nvGraphicFramePr>
        <p:xfrm>
          <a:off x="4293110" y="1862271"/>
          <a:ext cx="7571788" cy="1439185"/>
        </p:xfrm>
        <a:graphic>
          <a:graphicData uri="http://schemas.openxmlformats.org/drawingml/2006/table">
            <a:tbl>
              <a:tblPr/>
              <a:tblGrid>
                <a:gridCol w="2483469">
                  <a:extLst>
                    <a:ext uri="{9D8B030D-6E8A-4147-A177-3AD203B41FA5}">
                      <a16:colId xmlns:a16="http://schemas.microsoft.com/office/drawing/2014/main" val="62279574"/>
                    </a:ext>
                  </a:extLst>
                </a:gridCol>
                <a:gridCol w="1485693">
                  <a:extLst>
                    <a:ext uri="{9D8B030D-6E8A-4147-A177-3AD203B41FA5}">
                      <a16:colId xmlns:a16="http://schemas.microsoft.com/office/drawing/2014/main" val="3720495125"/>
                    </a:ext>
                  </a:extLst>
                </a:gridCol>
                <a:gridCol w="2004033">
                  <a:extLst>
                    <a:ext uri="{9D8B030D-6E8A-4147-A177-3AD203B41FA5}">
                      <a16:colId xmlns:a16="http://schemas.microsoft.com/office/drawing/2014/main" val="3963096577"/>
                    </a:ext>
                  </a:extLst>
                </a:gridCol>
                <a:gridCol w="1598593">
                  <a:extLst>
                    <a:ext uri="{9D8B030D-6E8A-4147-A177-3AD203B41FA5}">
                      <a16:colId xmlns:a16="http://schemas.microsoft.com/office/drawing/2014/main" val="1447880203"/>
                    </a:ext>
                  </a:extLst>
                </a:gridCol>
              </a:tblGrid>
              <a:tr h="379684">
                <a:tc gridSpan="2">
                  <a:txBody>
                    <a:bodyPr/>
                    <a:lstStyle/>
                    <a:p>
                      <a:pPr algn="ctr" rtl="0" fontAlgn="base"/>
                      <a:r>
                        <a:rPr lang="en-GB" sz="2000" b="1" i="0" u="none" strike="noStrike" dirty="0">
                          <a:solidFill>
                            <a:schemeClr val="bg1"/>
                          </a:solidFill>
                          <a:effectLst/>
                          <a:latin typeface="+mj-lt"/>
                        </a:rPr>
                        <a:t>Model Summary</a:t>
                      </a:r>
                      <a:r>
                        <a:rPr lang="en-GB" sz="2000" b="1" i="0" dirty="0">
                          <a:solidFill>
                            <a:schemeClr val="bg1"/>
                          </a:solidFill>
                          <a:effectLst/>
                          <a:latin typeface="+mj-lt"/>
                        </a:rPr>
                        <a:t>​</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825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tc gridSpan="2">
                  <a:txBody>
                    <a:bodyPr/>
                    <a:lstStyle/>
                    <a:p>
                      <a:pPr algn="ctr" rtl="0" fontAlgn="base"/>
                      <a:r>
                        <a:rPr lang="en-GB" sz="2000" b="1" i="0" u="none" strike="noStrike" dirty="0">
                          <a:solidFill>
                            <a:schemeClr val="bg1"/>
                          </a:solidFill>
                          <a:effectLst/>
                          <a:latin typeface="+mj-lt"/>
                        </a:rPr>
                        <a:t>ANOVA </a:t>
                      </a:r>
                      <a:r>
                        <a:rPr lang="en-GB" sz="2000" b="1" i="0" dirty="0">
                          <a:solidFill>
                            <a:schemeClr val="bg1"/>
                          </a:solidFill>
                          <a:effectLst/>
                          <a:latin typeface="+mj-lt"/>
                        </a:rPr>
                        <a:t>​</a:t>
                      </a:r>
                    </a:p>
                  </a:txBody>
                  <a:tcPr marL="35667" marR="35667" marT="17833" marB="17833"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825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244892498"/>
                  </a:ext>
                </a:extLst>
              </a:tr>
              <a:tr h="1059501">
                <a:tc>
                  <a:txBody>
                    <a:bodyPr/>
                    <a:lstStyle/>
                    <a:p>
                      <a:pPr marL="0" algn="ctr" defTabSz="914400" rtl="0" eaLnBrk="1" fontAlgn="base" latinLnBrk="0" hangingPunct="1"/>
                      <a:r>
                        <a:rPr lang="en-GB" sz="2000" b="0" i="0" u="none" strike="noStrike" kern="1200" dirty="0">
                          <a:solidFill>
                            <a:srgbClr val="000000"/>
                          </a:solidFill>
                          <a:effectLst/>
                          <a:latin typeface="+mj-lt"/>
                          <a:ea typeface="+mn-ea"/>
                          <a:cs typeface="+mn-cs"/>
                        </a:rPr>
                        <a:t>R2 = .39 (model accounts for 39% of variance)​</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ase" latinLnBrk="0" hangingPunct="1"/>
                      <a:r>
                        <a:rPr lang="en-GB" sz="2000" b="0" i="0" u="none" strike="noStrike" kern="1200" dirty="0">
                          <a:solidFill>
                            <a:srgbClr val="000000"/>
                          </a:solidFill>
                          <a:effectLst/>
                          <a:latin typeface="+mj-lt"/>
                          <a:ea typeface="+mn-ea"/>
                          <a:cs typeface="+mn-cs"/>
                        </a:rPr>
                        <a:t>Sig F Change​</a:t>
                      </a:r>
                    </a:p>
                    <a:p>
                      <a:pPr marL="0" algn="ctr" defTabSz="914400" rtl="0" eaLnBrk="1" fontAlgn="base" latinLnBrk="0" hangingPunct="1"/>
                      <a:r>
                        <a:rPr lang="en-GB" sz="2000" b="1" i="0" u="none" strike="noStrike" kern="1200" dirty="0">
                          <a:solidFill>
                            <a:srgbClr val="000000"/>
                          </a:solidFill>
                          <a:effectLst/>
                          <a:latin typeface="+mj-lt"/>
                          <a:ea typeface="+mn-ea"/>
                          <a:cs typeface="+mn-cs"/>
                        </a:rPr>
                        <a:t> p &lt; .001​</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ase" latinLnBrk="0" hangingPunct="1"/>
                      <a:r>
                        <a:rPr lang="en-GB" sz="2000" b="0" i="0" u="none" strike="noStrike" kern="1200" dirty="0">
                          <a:solidFill>
                            <a:srgbClr val="000000"/>
                          </a:solidFill>
                          <a:effectLst/>
                          <a:latin typeface="+mj-lt"/>
                          <a:ea typeface="+mn-ea"/>
                          <a:cs typeface="+mn-cs"/>
                        </a:rPr>
                        <a:t>F (3, 195)= 43.60​</a:t>
                      </a:r>
                    </a:p>
                  </a:txBody>
                  <a:tcPr marL="35667" marR="35667" marT="17833" marB="17833"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tc>
                  <a:txBody>
                    <a:bodyPr/>
                    <a:lstStyle/>
                    <a:p>
                      <a:pPr marL="0" algn="ctr" defTabSz="914400" rtl="0" eaLnBrk="1" fontAlgn="base" latinLnBrk="0" hangingPunct="1"/>
                      <a:r>
                        <a:rPr lang="en-GB" sz="2000" b="1" i="0" u="none" strike="noStrike" kern="1200" dirty="0">
                          <a:solidFill>
                            <a:srgbClr val="000000"/>
                          </a:solidFill>
                          <a:effectLst/>
                          <a:latin typeface="+mj-lt"/>
                          <a:ea typeface="+mn-ea"/>
                          <a:cs typeface="+mn-cs"/>
                        </a:rPr>
                        <a:t>Sig. &lt; .001​</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2"/>
                    </a:solidFill>
                  </a:tcPr>
                </a:tc>
                <a:extLst>
                  <a:ext uri="{0D108BD9-81ED-4DB2-BD59-A6C34878D82A}">
                    <a16:rowId xmlns:a16="http://schemas.microsoft.com/office/drawing/2014/main" val="3303047092"/>
                  </a:ext>
                </a:extLst>
              </a:tr>
            </a:tbl>
          </a:graphicData>
        </a:graphic>
      </p:graphicFrame>
      <p:graphicFrame>
        <p:nvGraphicFramePr>
          <p:cNvPr id="17" name="Table 16">
            <a:extLst>
              <a:ext uri="{FF2B5EF4-FFF2-40B4-BE49-F238E27FC236}">
                <a16:creationId xmlns:a16="http://schemas.microsoft.com/office/drawing/2014/main" id="{4393A8E0-DE58-5791-C6BA-A506D2CDC61E}"/>
              </a:ext>
            </a:extLst>
          </p:cNvPr>
          <p:cNvGraphicFramePr>
            <a:graphicFrameLocks noGrp="1"/>
          </p:cNvGraphicFramePr>
          <p:nvPr>
            <p:extLst>
              <p:ext uri="{D42A27DB-BD31-4B8C-83A1-F6EECF244321}">
                <p14:modId xmlns:p14="http://schemas.microsoft.com/office/powerpoint/2010/main" val="1352802751"/>
              </p:ext>
            </p:extLst>
          </p:nvPr>
        </p:nvGraphicFramePr>
        <p:xfrm>
          <a:off x="4293109" y="4527395"/>
          <a:ext cx="7512539" cy="1426369"/>
        </p:xfrm>
        <a:graphic>
          <a:graphicData uri="http://schemas.openxmlformats.org/drawingml/2006/table">
            <a:tbl>
              <a:tblPr/>
              <a:tblGrid>
                <a:gridCol w="2419925">
                  <a:extLst>
                    <a:ext uri="{9D8B030D-6E8A-4147-A177-3AD203B41FA5}">
                      <a16:colId xmlns:a16="http://schemas.microsoft.com/office/drawing/2014/main" val="2481918209"/>
                    </a:ext>
                  </a:extLst>
                </a:gridCol>
                <a:gridCol w="1616927">
                  <a:extLst>
                    <a:ext uri="{9D8B030D-6E8A-4147-A177-3AD203B41FA5}">
                      <a16:colId xmlns:a16="http://schemas.microsoft.com/office/drawing/2014/main" val="4107251825"/>
                    </a:ext>
                  </a:extLst>
                </a:gridCol>
                <a:gridCol w="2085278">
                  <a:extLst>
                    <a:ext uri="{9D8B030D-6E8A-4147-A177-3AD203B41FA5}">
                      <a16:colId xmlns:a16="http://schemas.microsoft.com/office/drawing/2014/main" val="216001158"/>
                    </a:ext>
                  </a:extLst>
                </a:gridCol>
                <a:gridCol w="1390409">
                  <a:extLst>
                    <a:ext uri="{9D8B030D-6E8A-4147-A177-3AD203B41FA5}">
                      <a16:colId xmlns:a16="http://schemas.microsoft.com/office/drawing/2014/main" val="2643485160"/>
                    </a:ext>
                  </a:extLst>
                </a:gridCol>
              </a:tblGrid>
              <a:tr h="299852">
                <a:tc gridSpan="2">
                  <a:txBody>
                    <a:bodyPr/>
                    <a:lstStyle/>
                    <a:p>
                      <a:pPr marL="0" algn="ctr" defTabSz="914400" rtl="0" eaLnBrk="1" fontAlgn="base" latinLnBrk="0" hangingPunct="1"/>
                      <a:r>
                        <a:rPr lang="en-GB" sz="2000" b="1" i="0" u="none" strike="noStrike" kern="1200" dirty="0">
                          <a:solidFill>
                            <a:schemeClr val="bg1"/>
                          </a:solidFill>
                          <a:effectLst/>
                          <a:latin typeface="+mj-lt"/>
                          <a:ea typeface="+mn-ea"/>
                          <a:cs typeface="+mn-cs"/>
                        </a:rPr>
                        <a:t>Model Summary​</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825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tc gridSpan="2">
                  <a:txBody>
                    <a:bodyPr/>
                    <a:lstStyle/>
                    <a:p>
                      <a:pPr marL="0" algn="ctr" defTabSz="914400" rtl="0" eaLnBrk="1" fontAlgn="base" latinLnBrk="0" hangingPunct="1"/>
                      <a:r>
                        <a:rPr lang="en-GB" sz="2000" b="1" i="0" u="none" strike="noStrike" kern="1200" dirty="0">
                          <a:solidFill>
                            <a:schemeClr val="bg1"/>
                          </a:solidFill>
                          <a:effectLst/>
                          <a:latin typeface="+mj-lt"/>
                          <a:ea typeface="+mn-ea"/>
                          <a:cs typeface="+mn-cs"/>
                        </a:rPr>
                        <a:t>ANOVA ​</a:t>
                      </a:r>
                    </a:p>
                  </a:txBody>
                  <a:tcPr marL="35667" marR="35667" marT="17833" marB="17833"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8255"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2060"/>
                    </a:solidFill>
                  </a:tcPr>
                </a:tc>
                <a:tc hMerge="1">
                  <a:txBody>
                    <a:bodyPr/>
                    <a:lstStyle/>
                    <a:p>
                      <a:endParaRPr lang="en-GB"/>
                    </a:p>
                  </a:txBody>
                  <a:tcPr/>
                </a:tc>
                <a:extLst>
                  <a:ext uri="{0D108BD9-81ED-4DB2-BD59-A6C34878D82A}">
                    <a16:rowId xmlns:a16="http://schemas.microsoft.com/office/drawing/2014/main" val="411214611"/>
                  </a:ext>
                </a:extLst>
              </a:tr>
              <a:tr h="1085903">
                <a:tc>
                  <a:txBody>
                    <a:bodyPr/>
                    <a:lstStyle/>
                    <a:p>
                      <a:pPr marL="0" algn="ctr" defTabSz="914400" rtl="0" eaLnBrk="1" fontAlgn="base" latinLnBrk="0" hangingPunct="1"/>
                      <a:r>
                        <a:rPr lang="en-GB" sz="2000" b="0" i="0" u="none" strike="noStrike" kern="1200" dirty="0">
                          <a:solidFill>
                            <a:srgbClr val="000000"/>
                          </a:solidFill>
                          <a:effectLst/>
                          <a:latin typeface="+mj-lt"/>
                          <a:ea typeface="+mn-ea"/>
                          <a:cs typeface="+mn-cs"/>
                        </a:rPr>
                        <a:t>R2 = .35 (model accounts for 35% of variance)​</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alpha val="50196"/>
                      </a:srgbClr>
                    </a:solidFill>
                  </a:tcPr>
                </a:tc>
                <a:tc>
                  <a:txBody>
                    <a:bodyPr/>
                    <a:lstStyle/>
                    <a:p>
                      <a:pPr marL="0" algn="ctr" defTabSz="914400" rtl="0" eaLnBrk="1" fontAlgn="base" latinLnBrk="0" hangingPunct="1"/>
                      <a:r>
                        <a:rPr lang="en-GB" sz="2000" b="0" i="0" u="none" strike="noStrike" kern="1200" dirty="0">
                          <a:solidFill>
                            <a:srgbClr val="000000"/>
                          </a:solidFill>
                          <a:effectLst/>
                          <a:latin typeface="+mj-lt"/>
                          <a:ea typeface="+mn-ea"/>
                          <a:cs typeface="+mn-cs"/>
                        </a:rPr>
                        <a:t>Sig F Change​</a:t>
                      </a:r>
                    </a:p>
                    <a:p>
                      <a:pPr marL="0" algn="ctr" defTabSz="914400" rtl="0" eaLnBrk="1" fontAlgn="base" latinLnBrk="0" hangingPunct="1"/>
                      <a:r>
                        <a:rPr lang="en-GB" sz="2000" b="1" i="0" u="none" strike="noStrike" kern="1200" dirty="0">
                          <a:solidFill>
                            <a:srgbClr val="000000"/>
                          </a:solidFill>
                          <a:effectLst/>
                          <a:latin typeface="+mj-lt"/>
                          <a:ea typeface="+mn-ea"/>
                          <a:cs typeface="+mn-cs"/>
                        </a:rPr>
                        <a:t> p &lt; .001​</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alpha val="50196"/>
                      </a:srgbClr>
                    </a:solidFill>
                  </a:tcPr>
                </a:tc>
                <a:tc>
                  <a:txBody>
                    <a:bodyPr/>
                    <a:lstStyle/>
                    <a:p>
                      <a:pPr marL="0" algn="ctr" defTabSz="914400" rtl="0" eaLnBrk="1" fontAlgn="base" latinLnBrk="0" hangingPunct="1"/>
                      <a:r>
                        <a:rPr lang="en-GB" sz="2000" b="0" i="0" u="none" strike="noStrike" kern="1200" dirty="0">
                          <a:solidFill>
                            <a:srgbClr val="000000"/>
                          </a:solidFill>
                          <a:effectLst/>
                          <a:latin typeface="+mj-lt"/>
                          <a:ea typeface="+mn-ea"/>
                          <a:cs typeface="+mn-cs"/>
                        </a:rPr>
                        <a:t>F (3, 195)= 36.368​</a:t>
                      </a:r>
                    </a:p>
                  </a:txBody>
                  <a:tcPr marL="35667" marR="35667" marT="17833" marB="17833" anchor="ctr">
                    <a:lnL w="6350" cap="flat" cmpd="sng" algn="ctr">
                      <a:solidFill>
                        <a:srgbClr val="00000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alpha val="50196"/>
                      </a:srgbClr>
                    </a:solidFill>
                  </a:tcPr>
                </a:tc>
                <a:tc>
                  <a:txBody>
                    <a:bodyPr/>
                    <a:lstStyle/>
                    <a:p>
                      <a:pPr algn="ctr" rtl="0" fontAlgn="base"/>
                      <a:r>
                        <a:rPr lang="en-GB" sz="2000" b="1" i="0" u="none" strike="noStrike" kern="1200" dirty="0">
                          <a:solidFill>
                            <a:srgbClr val="000000"/>
                          </a:solidFill>
                          <a:effectLst/>
                          <a:latin typeface="+mj-lt"/>
                          <a:ea typeface="+mn-ea"/>
                          <a:cs typeface="+mn-cs"/>
                        </a:rPr>
                        <a:t>Sig. &lt; .001​</a:t>
                      </a:r>
                    </a:p>
                  </a:txBody>
                  <a:tcPr marL="35667" marR="35667" marT="17833" marB="17833"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7E6E6">
                        <a:alpha val="50196"/>
                      </a:srgbClr>
                    </a:solidFill>
                  </a:tcPr>
                </a:tc>
                <a:extLst>
                  <a:ext uri="{0D108BD9-81ED-4DB2-BD59-A6C34878D82A}">
                    <a16:rowId xmlns:a16="http://schemas.microsoft.com/office/drawing/2014/main" val="1147191178"/>
                  </a:ext>
                </a:extLst>
              </a:tr>
            </a:tbl>
          </a:graphicData>
        </a:graphic>
      </p:graphicFrame>
    </p:spTree>
    <p:extLst>
      <p:ext uri="{BB962C8B-B14F-4D97-AF65-F5344CB8AC3E}">
        <p14:creationId xmlns:p14="http://schemas.microsoft.com/office/powerpoint/2010/main" val="199503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267629" y="289931"/>
            <a:ext cx="11653025" cy="6214095"/>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a16="http://schemas.microsoft.com/office/drawing/2014/main" id="{D16886DD-E087-5598-E104-01C3D14659FE}"/>
              </a:ext>
            </a:extLst>
          </p:cNvPr>
          <p:cNvSpPr/>
          <p:nvPr/>
        </p:nvSpPr>
        <p:spPr>
          <a:xfrm>
            <a:off x="4177656" y="1690688"/>
            <a:ext cx="3505679" cy="1527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Mental Health Prior to Pandemic</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6351" y="5410839"/>
            <a:ext cx="1366440" cy="1013899"/>
          </a:xfrm>
          <a:prstGeom prst="rect">
            <a:avLst/>
          </a:prstGeom>
        </p:spPr>
      </p:pic>
      <p:graphicFrame>
        <p:nvGraphicFramePr>
          <p:cNvPr id="12" name="Chart 11">
            <a:extLst>
              <a:ext uri="{FF2B5EF4-FFF2-40B4-BE49-F238E27FC236}">
                <a16:creationId xmlns:a16="http://schemas.microsoft.com/office/drawing/2014/main" id="{F7638671-D843-0E53-D2EA-9BC91E5887E9}"/>
              </a:ext>
            </a:extLst>
          </p:cNvPr>
          <p:cNvGraphicFramePr>
            <a:graphicFrameLocks/>
          </p:cNvGraphicFramePr>
          <p:nvPr/>
        </p:nvGraphicFramePr>
        <p:xfrm>
          <a:off x="3809889" y="1305147"/>
          <a:ext cx="8534626" cy="2522586"/>
        </p:xfrm>
        <a:graphic>
          <a:graphicData uri="http://schemas.openxmlformats.org/drawingml/2006/chart">
            <c:chart xmlns:c="http://schemas.openxmlformats.org/drawingml/2006/chart" xmlns:r="http://schemas.openxmlformats.org/officeDocument/2006/relationships" r:id="rId6"/>
          </a:graphicData>
        </a:graphic>
      </p:graphicFrame>
      <p:sp>
        <p:nvSpPr>
          <p:cNvPr id="20" name="TextBox 19">
            <a:extLst>
              <a:ext uri="{FF2B5EF4-FFF2-40B4-BE49-F238E27FC236}">
                <a16:creationId xmlns:a16="http://schemas.microsoft.com/office/drawing/2014/main" id="{A14C7A39-D99E-38AE-D966-8382FB8848E1}"/>
              </a:ext>
            </a:extLst>
          </p:cNvPr>
          <p:cNvSpPr txBox="1"/>
          <p:nvPr/>
        </p:nvSpPr>
        <p:spPr>
          <a:xfrm>
            <a:off x="419804" y="1464445"/>
            <a:ext cx="3605677" cy="3728393"/>
          </a:xfrm>
          <a:prstGeom prst="rect">
            <a:avLst/>
          </a:prstGeom>
          <a:solidFill>
            <a:schemeClr val="bg1">
              <a:lumMod val="95000"/>
            </a:schemeClr>
          </a:solidFill>
        </p:spPr>
        <p:txBody>
          <a:bodyPr wrap="square" rtlCol="0">
            <a:spAutoFit/>
          </a:bodyPr>
          <a:lstStyle/>
          <a:p>
            <a:pPr algn="ctr"/>
            <a:r>
              <a:rPr lang="en-GB" sz="2400" b="1">
                <a:solidFill>
                  <a:srgbClr val="003366"/>
                </a:solidFill>
                <a:cs typeface="Times New Roman" panose="02020603050405020304" pitchFamily="18" charset="0"/>
              </a:rPr>
              <a:t>Findings suggest: </a:t>
            </a:r>
          </a:p>
          <a:p>
            <a:pPr algn="ctr">
              <a:lnSpc>
                <a:spcPct val="150000"/>
              </a:lnSpc>
            </a:pPr>
            <a:r>
              <a:rPr lang="en-GB" sz="2400">
                <a:cs typeface="Times New Roman" panose="02020603050405020304" pitchFamily="18" charset="0"/>
              </a:rPr>
              <a:t>Pre-exposure to loneliness and social isolation prior to COVID-19 significantly predicts greater likelihood of loneliness &amp; social isolation during pandemic.</a:t>
            </a:r>
          </a:p>
        </p:txBody>
      </p:sp>
      <p:sp>
        <p:nvSpPr>
          <p:cNvPr id="18" name="Rectangle 17">
            <a:extLst>
              <a:ext uri="{FF2B5EF4-FFF2-40B4-BE49-F238E27FC236}">
                <a16:creationId xmlns:a16="http://schemas.microsoft.com/office/drawing/2014/main" id="{58A2F681-1504-E886-5A87-752BECAE1B16}"/>
              </a:ext>
            </a:extLst>
          </p:cNvPr>
          <p:cNvSpPr/>
          <p:nvPr/>
        </p:nvSpPr>
        <p:spPr>
          <a:xfrm>
            <a:off x="4177655" y="4402117"/>
            <a:ext cx="3505679" cy="15275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B6046F0B-1E98-1E9D-A88C-3CBC57706F10}"/>
              </a:ext>
            </a:extLst>
          </p:cNvPr>
          <p:cNvGrpSpPr/>
          <p:nvPr/>
        </p:nvGrpSpPr>
        <p:grpSpPr>
          <a:xfrm>
            <a:off x="4211220" y="3978721"/>
            <a:ext cx="7709434" cy="2589348"/>
            <a:chOff x="4211220" y="4023325"/>
            <a:chExt cx="7709434" cy="2430116"/>
          </a:xfrm>
        </p:grpSpPr>
        <p:sp>
          <p:nvSpPr>
            <p:cNvPr id="23" name="TextBox 22">
              <a:extLst>
                <a:ext uri="{FF2B5EF4-FFF2-40B4-BE49-F238E27FC236}">
                  <a16:creationId xmlns:a16="http://schemas.microsoft.com/office/drawing/2014/main" id="{A45182BC-EFD7-2CC9-D0E5-9AD58461DDC9}"/>
                </a:ext>
              </a:extLst>
            </p:cNvPr>
            <p:cNvSpPr txBox="1"/>
            <p:nvPr/>
          </p:nvSpPr>
          <p:spPr>
            <a:xfrm>
              <a:off x="5300661" y="4023325"/>
              <a:ext cx="6467707" cy="707886"/>
            </a:xfrm>
            <a:prstGeom prst="rect">
              <a:avLst/>
            </a:prstGeom>
            <a:noFill/>
          </p:spPr>
          <p:txBody>
            <a:bodyPr wrap="square" rtlCol="0">
              <a:spAutoFit/>
            </a:bodyPr>
            <a:lstStyle/>
            <a:p>
              <a:r>
                <a:rPr lang="en-US" sz="2000" b="1" dirty="0">
                  <a:solidFill>
                    <a:schemeClr val="tx1"/>
                  </a:solidFill>
                </a:rPr>
                <a:t>Predictive Factors on Social Isolation During Covid-19</a:t>
              </a:r>
            </a:p>
            <a:p>
              <a:endParaRPr lang="en-GB" sz="2000" b="1" dirty="0"/>
            </a:p>
          </p:txBody>
        </p:sp>
        <p:graphicFrame>
          <p:nvGraphicFramePr>
            <p:cNvPr id="25" name="Chart 24">
              <a:extLst>
                <a:ext uri="{FF2B5EF4-FFF2-40B4-BE49-F238E27FC236}">
                  <a16:creationId xmlns:a16="http://schemas.microsoft.com/office/drawing/2014/main" id="{2E08BDF6-61B0-C035-24A7-B9F1C86B937A}"/>
                </a:ext>
              </a:extLst>
            </p:cNvPr>
            <p:cNvGraphicFramePr>
              <a:graphicFrameLocks/>
            </p:cNvGraphicFramePr>
            <p:nvPr>
              <p:extLst>
                <p:ext uri="{D42A27DB-BD31-4B8C-83A1-F6EECF244321}">
                  <p14:modId xmlns:p14="http://schemas.microsoft.com/office/powerpoint/2010/main" val="938188849"/>
                </p:ext>
              </p:extLst>
            </p:nvPr>
          </p:nvGraphicFramePr>
          <p:xfrm>
            <a:off x="4211220" y="4293220"/>
            <a:ext cx="7709434" cy="2160221"/>
          </p:xfrm>
          <a:graphic>
            <a:graphicData uri="http://schemas.openxmlformats.org/drawingml/2006/chart">
              <c:chart xmlns:c="http://schemas.openxmlformats.org/drawingml/2006/chart" xmlns:r="http://schemas.openxmlformats.org/officeDocument/2006/relationships" r:id="rId7"/>
            </a:graphicData>
          </a:graphic>
        </p:graphicFrame>
      </p:grpSp>
      <p:sp>
        <p:nvSpPr>
          <p:cNvPr id="29" name="TextBox 28">
            <a:extLst>
              <a:ext uri="{FF2B5EF4-FFF2-40B4-BE49-F238E27FC236}">
                <a16:creationId xmlns:a16="http://schemas.microsoft.com/office/drawing/2014/main" id="{43B13797-C500-CB32-321C-3C481379824A}"/>
              </a:ext>
            </a:extLst>
          </p:cNvPr>
          <p:cNvSpPr txBox="1"/>
          <p:nvPr/>
        </p:nvSpPr>
        <p:spPr>
          <a:xfrm>
            <a:off x="4293219" y="6133463"/>
            <a:ext cx="2970169" cy="369332"/>
          </a:xfrm>
          <a:prstGeom prst="rect">
            <a:avLst/>
          </a:prstGeom>
          <a:noFill/>
        </p:spPr>
        <p:txBody>
          <a:bodyPr wrap="square" rtlCol="0">
            <a:spAutoFit/>
          </a:bodyPr>
          <a:lstStyle/>
          <a:p>
            <a:r>
              <a:rPr lang="en-GB" b="1" dirty="0"/>
              <a:t>Note. *= P &lt;.05, **= P &lt;.01</a:t>
            </a:r>
          </a:p>
        </p:txBody>
      </p:sp>
    </p:spTree>
    <p:extLst>
      <p:ext uri="{BB962C8B-B14F-4D97-AF65-F5344CB8AC3E}">
        <p14:creationId xmlns:p14="http://schemas.microsoft.com/office/powerpoint/2010/main" val="3171822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itle 1">
            <a:extLst>
              <a:ext uri="{FF2B5EF4-FFF2-40B4-BE49-F238E27FC236}">
                <a16:creationId xmlns:a16="http://schemas.microsoft.com/office/drawing/2014/main" id="{FABF12A8-B6A1-47A6-AEE9-0B102E730BCE}"/>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Student Year</a:t>
            </a:r>
          </a:p>
        </p:txBody>
      </p:sp>
      <p:pic>
        <p:nvPicPr>
          <p:cNvPr id="13" name="Picture 12" descr="Logo&#10;&#10;Description automatically generated">
            <a:extLst>
              <a:ext uri="{FF2B5EF4-FFF2-40B4-BE49-F238E27FC236}">
                <a16:creationId xmlns:a16="http://schemas.microsoft.com/office/drawing/2014/main" id="{115787AA-DD24-47FE-8B66-B16B6CD8A55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47543" y="5283141"/>
            <a:ext cx="1366440" cy="1013899"/>
          </a:xfrm>
          <a:prstGeom prst="rect">
            <a:avLst/>
          </a:prstGeom>
        </p:spPr>
      </p:pic>
      <p:sp>
        <p:nvSpPr>
          <p:cNvPr id="14" name="TextBox 13">
            <a:extLst>
              <a:ext uri="{FF2B5EF4-FFF2-40B4-BE49-F238E27FC236}">
                <a16:creationId xmlns:a16="http://schemas.microsoft.com/office/drawing/2014/main" id="{D6EA5350-19E7-825D-DA24-1614E4333808}"/>
              </a:ext>
            </a:extLst>
          </p:cNvPr>
          <p:cNvSpPr txBox="1"/>
          <p:nvPr/>
        </p:nvSpPr>
        <p:spPr>
          <a:xfrm>
            <a:off x="578017" y="1528979"/>
            <a:ext cx="10928183"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panose="020B0604020202020204" pitchFamily="34" charset="0"/>
              <a:buChar char="•"/>
              <a:defRPr/>
            </a:pPr>
            <a:r>
              <a:rPr lang="en-GB" sz="2800" b="1">
                <a:ea typeface="Calibri" panose="020F0502020204030204" pitchFamily="34" charset="0"/>
                <a:cs typeface="Times New Roman" panose="02020603050405020304" pitchFamily="18" charset="0"/>
              </a:rPr>
              <a:t>Direct Entrant Students</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Entering an already  established cohort</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Uncertain of where to turn, or to whom</a:t>
            </a:r>
          </a:p>
          <a:p>
            <a:pPr lvl="1">
              <a:defRPr/>
            </a:pPr>
            <a:endParaRPr lang="en-GB" sz="2800">
              <a:ea typeface="Calibri" panose="020F0502020204030204" pitchFamily="34" charset="0"/>
              <a:cs typeface="Times New Roman" panose="02020603050405020304" pitchFamily="18" charset="0"/>
            </a:endParaRPr>
          </a:p>
          <a:p>
            <a:pPr lvl="1">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r>
              <a:rPr lang="en-GB" sz="2800" b="1">
                <a:ea typeface="Calibri" panose="020F0502020204030204" pitchFamily="34" charset="0"/>
                <a:cs typeface="Times New Roman" panose="02020603050405020304" pitchFamily="18" charset="0"/>
              </a:rPr>
              <a:t>Level 1 Students</a:t>
            </a:r>
          </a:p>
          <a:p>
            <a:pPr marL="914400" lvl="1" indent="-457200">
              <a:buFont typeface="Arial" panose="020B0604020202020204" pitchFamily="34" charset="0"/>
              <a:buChar char="•"/>
              <a:defRPr/>
            </a:pPr>
            <a:r>
              <a:rPr lang="en-GB" sz="2800">
                <a:ea typeface="Calibri" panose="020F0502020204030204" pitchFamily="34" charset="0"/>
                <a:cs typeface="Times New Roman" panose="02020603050405020304" pitchFamily="18" charset="0"/>
              </a:rPr>
              <a:t>Students in L1 marginally lonelier compared to those in L2, significantly less lonely than L 3 &amp; 4, yet significantly more socially isolated than students in L 2 &amp; 3.</a:t>
            </a: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defRPr/>
            </a:pPr>
            <a:endParaRPr lang="en-GB" sz="2800">
              <a:ea typeface="Calibri" panose="020F0502020204030204" pitchFamily="34"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800" b="0" i="0" u="none" strike="noStrike" kern="1200" cap="none" spc="0" normalizeH="0" baseline="0" noProof="0">
              <a:ln>
                <a:noFill/>
              </a:ln>
              <a:effectLst/>
              <a:highlight>
                <a:srgbClr val="FFFF00"/>
              </a:highlight>
              <a:uLnTx/>
              <a:uFillTx/>
              <a:ea typeface="+mn-ea"/>
              <a:cs typeface="Calibri"/>
            </a:endParaRPr>
          </a:p>
        </p:txBody>
      </p:sp>
      <p:sp>
        <p:nvSpPr>
          <p:cNvPr id="3" name="TextBox 2">
            <a:extLst>
              <a:ext uri="{FF2B5EF4-FFF2-40B4-BE49-F238E27FC236}">
                <a16:creationId xmlns:a16="http://schemas.microsoft.com/office/drawing/2014/main" id="{0B5DE4A6-89EC-C1C6-BB48-277B226DE532}"/>
              </a:ext>
            </a:extLst>
          </p:cNvPr>
          <p:cNvSpPr txBox="1"/>
          <p:nvPr/>
        </p:nvSpPr>
        <p:spPr>
          <a:xfrm>
            <a:off x="8005010" y="1505067"/>
            <a:ext cx="3204411" cy="2308324"/>
          </a:xfrm>
          <a:prstGeom prst="rect">
            <a:avLst/>
          </a:prstGeom>
          <a:noFill/>
        </p:spPr>
        <p:txBody>
          <a:bodyPr wrap="square" rtlCol="0">
            <a:spAutoFit/>
          </a:bodyPr>
          <a:lstStyle/>
          <a:p>
            <a:pPr algn="just"/>
            <a:r>
              <a:rPr lang="en-GB" sz="1600" i="1" dirty="0">
                <a:solidFill>
                  <a:srgbClr val="65125A"/>
                </a:solidFill>
                <a:latin typeface="Corbel" panose="020B0503020204020204" pitchFamily="34" charset="0"/>
              </a:rPr>
              <a:t>“I [a DE student] was definitely isolated to start off with and the people in the group all knew each other. You know, when you went when we first started and I still had some of the blended classes and you walked into a classroom and they came in in groups and I’ll sit by myself” (Sarah – Focus group)   </a:t>
            </a:r>
            <a:endParaRPr lang="en-GB" sz="1600" dirty="0">
              <a:solidFill>
                <a:srgbClr val="65125A"/>
              </a:solidFill>
              <a:highlight>
                <a:srgbClr val="FFFF00"/>
              </a:highlight>
              <a:latin typeface="Corbel" panose="020B0503020204020204" pitchFamily="34" charset="0"/>
            </a:endParaRPr>
          </a:p>
        </p:txBody>
      </p:sp>
    </p:spTree>
    <p:extLst>
      <p:ext uri="{BB962C8B-B14F-4D97-AF65-F5344CB8AC3E}">
        <p14:creationId xmlns:p14="http://schemas.microsoft.com/office/powerpoint/2010/main" val="674402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DBF-3837-4900-8A52-40EDACB79F62}"/>
              </a:ext>
            </a:extLst>
          </p:cNvPr>
          <p:cNvSpPr>
            <a:spLocks noGrp="1"/>
          </p:cNvSpPr>
          <p:nvPr>
            <p:ph type="title"/>
          </p:nvPr>
        </p:nvSpPr>
        <p:spPr/>
        <p:txBody>
          <a:bodyPr/>
          <a:lstStyle/>
          <a:p>
            <a:r>
              <a:rPr lang="en-GB">
                <a:latin typeface="+mn-lt"/>
              </a:rPr>
              <a:t>Background</a:t>
            </a:r>
          </a:p>
        </p:txBody>
      </p:sp>
      <p:sp>
        <p:nvSpPr>
          <p:cNvPr id="4" name="Lightning Bolt 3">
            <a:extLst>
              <a:ext uri="{FF2B5EF4-FFF2-40B4-BE49-F238E27FC236}">
                <a16:creationId xmlns:a16="http://schemas.microsoft.com/office/drawing/2014/main" id="{E6772D12-3E89-4160-A80B-058EB4FA1D67}"/>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Lightning Bolt 4">
            <a:extLst>
              <a:ext uri="{FF2B5EF4-FFF2-40B4-BE49-F238E27FC236}">
                <a16:creationId xmlns:a16="http://schemas.microsoft.com/office/drawing/2014/main" id="{21E241C5-3A08-463E-B4C2-75F539A4749F}"/>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4" descr="Web of wires showing connections between groups and singles">
            <a:extLst>
              <a:ext uri="{FF2B5EF4-FFF2-40B4-BE49-F238E27FC236}">
                <a16:creationId xmlns:a16="http://schemas.microsoft.com/office/drawing/2014/main" id="{87BB5998-478E-415B-A7B4-6AC719721FC7}"/>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0" y="0"/>
            <a:ext cx="12220869" cy="7058721"/>
          </a:xfrm>
          <a:prstGeom prst="rect">
            <a:avLst/>
          </a:prstGeom>
        </p:spPr>
      </p:pic>
      <p:sp>
        <p:nvSpPr>
          <p:cNvPr id="7" name="Rectangle 6">
            <a:extLst>
              <a:ext uri="{FF2B5EF4-FFF2-40B4-BE49-F238E27FC236}">
                <a16:creationId xmlns:a16="http://schemas.microsoft.com/office/drawing/2014/main" id="{B985203D-17F8-429A-9E66-54368C31005D}"/>
              </a:ext>
            </a:extLst>
          </p:cNvPr>
          <p:cNvSpPr/>
          <p:nvPr/>
        </p:nvSpPr>
        <p:spPr>
          <a:xfrm>
            <a:off x="429986" y="478461"/>
            <a:ext cx="11332029" cy="5901078"/>
          </a:xfrm>
          <a:prstGeom prst="rect">
            <a:avLst/>
          </a:prstGeom>
          <a:solidFill>
            <a:schemeClr val="bg1">
              <a:lumMod val="85000"/>
              <a:alpha val="8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8" name="Table 307">
            <a:extLst>
              <a:ext uri="{FF2B5EF4-FFF2-40B4-BE49-F238E27FC236}">
                <a16:creationId xmlns:a16="http://schemas.microsoft.com/office/drawing/2014/main" id="{FC0AB312-2C17-25B7-79A0-A9FBB1D7181A}"/>
              </a:ext>
            </a:extLst>
          </p:cNvPr>
          <p:cNvGraphicFramePr>
            <a:graphicFrameLocks noGrp="1"/>
          </p:cNvGraphicFramePr>
          <p:nvPr>
            <p:extLst>
              <p:ext uri="{D42A27DB-BD31-4B8C-83A1-F6EECF244321}">
                <p14:modId xmlns:p14="http://schemas.microsoft.com/office/powerpoint/2010/main" val="649401383"/>
              </p:ext>
            </p:extLst>
          </p:nvPr>
        </p:nvGraphicFramePr>
        <p:xfrm>
          <a:off x="3479367" y="1373504"/>
          <a:ext cx="8007961" cy="4543593"/>
        </p:xfrm>
        <a:graphic>
          <a:graphicData uri="http://schemas.openxmlformats.org/drawingml/2006/table">
            <a:tbl>
              <a:tblPr firstRow="1" firstCol="1" bandRow="1">
                <a:tableStyleId>{5C22544A-7EE6-4342-B048-85BDC9FD1C3A}</a:tableStyleId>
              </a:tblPr>
              <a:tblGrid>
                <a:gridCol w="3821329">
                  <a:extLst>
                    <a:ext uri="{9D8B030D-6E8A-4147-A177-3AD203B41FA5}">
                      <a16:colId xmlns:a16="http://schemas.microsoft.com/office/drawing/2014/main" val="222301672"/>
                    </a:ext>
                  </a:extLst>
                </a:gridCol>
                <a:gridCol w="1046658">
                  <a:extLst>
                    <a:ext uri="{9D8B030D-6E8A-4147-A177-3AD203B41FA5}">
                      <a16:colId xmlns:a16="http://schemas.microsoft.com/office/drawing/2014/main" val="2320642654"/>
                    </a:ext>
                  </a:extLst>
                </a:gridCol>
                <a:gridCol w="1046658">
                  <a:extLst>
                    <a:ext uri="{9D8B030D-6E8A-4147-A177-3AD203B41FA5}">
                      <a16:colId xmlns:a16="http://schemas.microsoft.com/office/drawing/2014/main" val="3621208360"/>
                    </a:ext>
                  </a:extLst>
                </a:gridCol>
                <a:gridCol w="1046658">
                  <a:extLst>
                    <a:ext uri="{9D8B030D-6E8A-4147-A177-3AD203B41FA5}">
                      <a16:colId xmlns:a16="http://schemas.microsoft.com/office/drawing/2014/main" val="3057428030"/>
                    </a:ext>
                  </a:extLst>
                </a:gridCol>
                <a:gridCol w="1046658">
                  <a:extLst>
                    <a:ext uri="{9D8B030D-6E8A-4147-A177-3AD203B41FA5}">
                      <a16:colId xmlns:a16="http://schemas.microsoft.com/office/drawing/2014/main" val="1458484601"/>
                    </a:ext>
                  </a:extLst>
                </a:gridCol>
              </a:tblGrid>
              <a:tr h="380995">
                <a:tc>
                  <a:txBody>
                    <a:bodyPr/>
                    <a:lstStyle/>
                    <a:p>
                      <a:pPr algn="r">
                        <a:lnSpc>
                          <a:spcPct val="100000"/>
                        </a:lnSpc>
                      </a:pPr>
                      <a:r>
                        <a:rPr lang="en-GB" sz="2400" dirty="0">
                          <a:solidFill>
                            <a:schemeClr val="bg1"/>
                          </a:solidFill>
                          <a:effectLst/>
                          <a:latin typeface="+mn-lt"/>
                          <a:ea typeface="Calibri" panose="020F0502020204030204" pitchFamily="34" charset="0"/>
                          <a:cs typeface="Times New Roman (Body CS)"/>
                        </a:rPr>
                        <a:t>Loneliness per Accommodation </a:t>
                      </a:r>
                    </a:p>
                  </a:txBody>
                  <a:tcPr marL="15757" marR="15757" marT="0"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1.</a:t>
                      </a:r>
                      <a:endParaRPr lang="en-GB" sz="2000" dirty="0">
                        <a:solidFill>
                          <a:schemeClr val="bg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2.</a:t>
                      </a:r>
                      <a:endParaRPr lang="en-GB" dirty="0">
                        <a:solidFill>
                          <a:schemeClr val="bg1"/>
                        </a:solidFill>
                        <a:latin typeface="+mn-lt"/>
                      </a:endParaRPr>
                    </a:p>
                  </a:txBody>
                  <a:tcPr marL="15757" marR="15757"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3.</a:t>
                      </a:r>
                      <a:endParaRPr lang="en-GB" dirty="0">
                        <a:solidFill>
                          <a:schemeClr val="bg1"/>
                        </a:solidFill>
                        <a:latin typeface="+mn-lt"/>
                      </a:endParaRPr>
                    </a:p>
                  </a:txBody>
                  <a:tcPr marL="15757" marR="15757" marT="0" marB="0" anchor="ctr">
                    <a:lnL w="12700" cmpd="sng">
                      <a:noFill/>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tc>
                  <a:txBody>
                    <a:bodyPr/>
                    <a:lstStyle/>
                    <a:p>
                      <a:pPr algn="r">
                        <a:lnSpc>
                          <a:spcPct val="100000"/>
                        </a:lnSpc>
                      </a:pPr>
                      <a:r>
                        <a:rPr lang="en-GB" sz="2000" dirty="0">
                          <a:solidFill>
                            <a:schemeClr val="bg1"/>
                          </a:solidFill>
                          <a:effectLst/>
                          <a:latin typeface="+mn-lt"/>
                        </a:rPr>
                        <a:t>4.</a:t>
                      </a:r>
                      <a:endParaRPr lang="en-GB" dirty="0">
                        <a:solidFill>
                          <a:schemeClr val="bg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665394556"/>
                  </a:ext>
                </a:extLst>
              </a:tr>
              <a:tr h="380995">
                <a:tc>
                  <a:txBody>
                    <a:bodyPr/>
                    <a:lstStyle/>
                    <a:p>
                      <a:pPr algn="r">
                        <a:lnSpc>
                          <a:spcPct val="100000"/>
                        </a:lnSpc>
                        <a:tabLst>
                          <a:tab pos="2060575" algn="l"/>
                        </a:tabLst>
                      </a:pPr>
                      <a:r>
                        <a:rPr lang="en-GB" sz="2000" b="0" dirty="0">
                          <a:solidFill>
                            <a:schemeClr val="tx1"/>
                          </a:solidFill>
                          <a:effectLst/>
                          <a:latin typeface="+mn-lt"/>
                        </a:rPr>
                        <a:t>1. On QMU Campus</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endParaRPr lang="en-GB" sz="2000" dirty="0">
                        <a:solidFill>
                          <a:schemeClr val="tx1"/>
                        </a:solidFill>
                        <a:effectLst/>
                        <a:latin typeface="+mn-lt"/>
                      </a:endParaRPr>
                    </a:p>
                  </a:txBody>
                  <a:tcPr marL="15757" marR="1575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a:solidFill>
                            <a:schemeClr val="tx1"/>
                          </a:solidFill>
                          <a:effectLst/>
                          <a:latin typeface="+mn-lt"/>
                        </a:rPr>
                        <a:t> </a:t>
                      </a:r>
                      <a:endParaRPr lang="en-GB" sz="200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895314"/>
                  </a:ext>
                </a:extLst>
              </a:tr>
              <a:tr h="761993">
                <a:tc>
                  <a:txBody>
                    <a:bodyPr/>
                    <a:lstStyle/>
                    <a:p>
                      <a:pPr algn="r">
                        <a:lnSpc>
                          <a:spcPct val="100000"/>
                        </a:lnSpc>
                      </a:pPr>
                      <a:r>
                        <a:rPr lang="en-GB" sz="2000" b="0" dirty="0">
                          <a:solidFill>
                            <a:schemeClr val="tx1"/>
                          </a:solidFill>
                          <a:effectLst/>
                          <a:latin typeface="+mn-lt"/>
                        </a:rPr>
                        <a:t>2. Off Campus- Shared</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dirty="0">
                          <a:solidFill>
                            <a:schemeClr val="tx1"/>
                          </a:solidFill>
                          <a:effectLst/>
                          <a:latin typeface="+mn-lt"/>
                        </a:rPr>
                        <a:t>M= .41</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88321392"/>
                  </a:ext>
                </a:extLst>
              </a:tr>
              <a:tr h="761993">
                <a:tc>
                  <a:txBody>
                    <a:bodyPr/>
                    <a:lstStyle/>
                    <a:p>
                      <a:pPr algn="r">
                        <a:lnSpc>
                          <a:spcPct val="100000"/>
                        </a:lnSpc>
                      </a:pPr>
                      <a:r>
                        <a:rPr lang="en-GB" sz="2000" b="0" dirty="0">
                          <a:solidFill>
                            <a:schemeClr val="tx1"/>
                          </a:solidFill>
                          <a:effectLst/>
                          <a:latin typeface="+mn-lt"/>
                        </a:rPr>
                        <a:t>3. At home W/ Parents or Guardians</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b="1" dirty="0">
                          <a:solidFill>
                            <a:schemeClr val="tx1"/>
                          </a:solidFill>
                          <a:effectLst/>
                          <a:latin typeface="+mn-lt"/>
                        </a:rPr>
                        <a:t>M= .82</a:t>
                      </a:r>
                    </a:p>
                    <a:p>
                      <a:pPr algn="r">
                        <a:lnSpc>
                          <a:spcPct val="100000"/>
                        </a:lnSpc>
                      </a:pPr>
                      <a:r>
                        <a:rPr lang="en-GB" sz="2000" b="1" dirty="0">
                          <a:solidFill>
                            <a:schemeClr val="tx1"/>
                          </a:solidFill>
                          <a:effectLst/>
                          <a:latin typeface="+mn-lt"/>
                        </a:rPr>
                        <a:t>Sig= .015</a:t>
                      </a:r>
                      <a:endParaRPr lang="en-GB" sz="2000" b="1"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.41</a:t>
                      </a:r>
                    </a:p>
                    <a:p>
                      <a:pPr algn="r">
                        <a:lnSpc>
                          <a:spcPct val="100000"/>
                        </a:lnSpc>
                      </a:pPr>
                      <a:r>
                        <a:rPr lang="en-GB" sz="2000" dirty="0">
                          <a:solidFill>
                            <a:schemeClr val="tx1"/>
                          </a:solidFill>
                          <a:effectLst/>
                          <a:latin typeface="+mn-lt"/>
                        </a:rPr>
                        <a:t>Sig= .74</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07568907"/>
                  </a:ext>
                </a:extLst>
              </a:tr>
              <a:tr h="761993">
                <a:tc>
                  <a:txBody>
                    <a:bodyPr/>
                    <a:lstStyle/>
                    <a:p>
                      <a:pPr algn="r">
                        <a:lnSpc>
                          <a:spcPct val="100000"/>
                        </a:lnSpc>
                      </a:pPr>
                      <a:r>
                        <a:rPr lang="en-GB" sz="2000" b="0" dirty="0">
                          <a:solidFill>
                            <a:schemeClr val="tx1"/>
                          </a:solidFill>
                          <a:effectLst/>
                          <a:latin typeface="+mn-lt"/>
                        </a:rPr>
                        <a:t>4. At home W/  Partner</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b="1" dirty="0">
                          <a:solidFill>
                            <a:schemeClr val="tx1"/>
                          </a:solidFill>
                          <a:effectLst/>
                          <a:latin typeface="+mn-lt"/>
                        </a:rPr>
                        <a:t>M= .83</a:t>
                      </a:r>
                    </a:p>
                    <a:p>
                      <a:pPr algn="r">
                        <a:lnSpc>
                          <a:spcPct val="100000"/>
                        </a:lnSpc>
                      </a:pPr>
                      <a:r>
                        <a:rPr lang="en-GB" sz="2000" b="1" dirty="0">
                          <a:solidFill>
                            <a:schemeClr val="tx1"/>
                          </a:solidFill>
                          <a:effectLst/>
                          <a:latin typeface="+mn-lt"/>
                        </a:rPr>
                        <a:t>Sig= .026</a:t>
                      </a:r>
                      <a:endParaRPr lang="en-GB" sz="2000" b="1"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.42</a:t>
                      </a:r>
                    </a:p>
                    <a:p>
                      <a:pPr algn="r">
                        <a:lnSpc>
                          <a:spcPct val="100000"/>
                        </a:lnSpc>
                      </a:pPr>
                      <a:r>
                        <a:rPr lang="en-GB" sz="2000" dirty="0">
                          <a:solidFill>
                            <a:schemeClr val="tx1"/>
                          </a:solidFill>
                          <a:effectLst/>
                          <a:latin typeface="+mn-lt"/>
                        </a:rPr>
                        <a:t>Sig= .89</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.01</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 </a:t>
                      </a:r>
                      <a:endParaRPr lang="en-GB"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142015"/>
                  </a:ext>
                </a:extLst>
              </a:tr>
              <a:tr h="1145099">
                <a:tc>
                  <a:txBody>
                    <a:bodyPr/>
                    <a:lstStyle/>
                    <a:p>
                      <a:pPr algn="r">
                        <a:lnSpc>
                          <a:spcPct val="100000"/>
                        </a:lnSpc>
                      </a:pPr>
                      <a:r>
                        <a:rPr lang="en-GB" sz="2000" b="0" dirty="0">
                          <a:solidFill>
                            <a:schemeClr val="tx1"/>
                          </a:solidFill>
                          <a:effectLst/>
                          <a:latin typeface="+mn-lt"/>
                        </a:rPr>
                        <a:t>5. On my own</a:t>
                      </a:r>
                    </a:p>
                    <a:p>
                      <a:pPr algn="r">
                        <a:lnSpc>
                          <a:spcPct val="100000"/>
                        </a:lnSpc>
                      </a:pPr>
                      <a:r>
                        <a:rPr lang="en-GB" sz="2000" b="0" dirty="0">
                          <a:solidFill>
                            <a:schemeClr val="tx1"/>
                          </a:solidFill>
                          <a:effectLst/>
                          <a:latin typeface="+mn-lt"/>
                        </a:rPr>
                        <a:t> </a:t>
                      </a:r>
                      <a:endParaRPr lang="en-GB" sz="2000" b="0" dirty="0">
                        <a:solidFill>
                          <a:schemeClr val="tx1"/>
                        </a:solidFill>
                        <a:effectLst/>
                        <a:latin typeface="+mn-lt"/>
                        <a:ea typeface="Calibri" panose="020F0502020204030204" pitchFamily="34" charset="0"/>
                        <a:cs typeface="Times New Roman (Body CS)"/>
                      </a:endParaRPr>
                    </a:p>
                  </a:txBody>
                  <a:tcPr marL="15757" marR="15757" marT="0" marB="0"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r">
                        <a:lnSpc>
                          <a:spcPct val="100000"/>
                        </a:lnSpc>
                      </a:pPr>
                      <a:r>
                        <a:rPr lang="en-GB" sz="2000" dirty="0">
                          <a:solidFill>
                            <a:schemeClr val="tx1"/>
                          </a:solidFill>
                          <a:effectLst/>
                          <a:latin typeface="+mn-lt"/>
                        </a:rPr>
                        <a:t>M= -.17</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2000" dirty="0">
                          <a:solidFill>
                            <a:schemeClr val="tx1"/>
                          </a:solidFill>
                          <a:effectLst/>
                          <a:latin typeface="+mn-lt"/>
                        </a:rPr>
                        <a:t>M= -.57</a:t>
                      </a:r>
                    </a:p>
                    <a:p>
                      <a:pPr algn="r">
                        <a:lnSpc>
                          <a:spcPct val="100000"/>
                        </a:lnSpc>
                      </a:pPr>
                      <a:r>
                        <a:rPr lang="en-GB" sz="2000" dirty="0">
                          <a:solidFill>
                            <a:schemeClr val="tx1"/>
                          </a:solidFill>
                          <a:effectLst/>
                          <a:latin typeface="+mn-lt"/>
                        </a:rPr>
                        <a:t>Sig= 1.0</a:t>
                      </a:r>
                      <a:endParaRPr lang="en-GB" sz="2000"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2000" b="1" dirty="0">
                          <a:solidFill>
                            <a:schemeClr val="tx1"/>
                          </a:solidFill>
                          <a:effectLst/>
                          <a:latin typeface="+mn-lt"/>
                        </a:rPr>
                        <a:t>M= -.96</a:t>
                      </a:r>
                    </a:p>
                    <a:p>
                      <a:pPr algn="r">
                        <a:lnSpc>
                          <a:spcPct val="100000"/>
                        </a:lnSpc>
                      </a:pPr>
                      <a:r>
                        <a:rPr lang="en-GB" sz="2000" b="1" dirty="0">
                          <a:solidFill>
                            <a:schemeClr val="tx1"/>
                          </a:solidFill>
                          <a:effectLst/>
                          <a:latin typeface="+mn-lt"/>
                        </a:rPr>
                        <a:t>Sig= .031</a:t>
                      </a:r>
                      <a:endParaRPr lang="en-GB" sz="2000" b="1" dirty="0">
                        <a:solidFill>
                          <a:schemeClr val="tx1"/>
                        </a:solidFill>
                        <a:effectLst/>
                        <a:latin typeface="+mn-lt"/>
                        <a:ea typeface="Calibri" panose="020F0502020204030204" pitchFamily="34" charset="0"/>
                        <a:cs typeface="Times New Roman (Body CS)"/>
                      </a:endParaRPr>
                    </a:p>
                  </a:txBody>
                  <a:tcPr marL="15757" marR="15757" marT="0" marB="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lnSpc>
                          <a:spcPct val="100000"/>
                        </a:lnSpc>
                      </a:pPr>
                      <a:r>
                        <a:rPr lang="en-GB" sz="2000" b="1" dirty="0">
                          <a:solidFill>
                            <a:schemeClr val="tx1"/>
                          </a:solidFill>
                          <a:effectLst/>
                          <a:latin typeface="+mn-lt"/>
                        </a:rPr>
                        <a:t>M= -.99</a:t>
                      </a:r>
                    </a:p>
                    <a:p>
                      <a:pPr algn="r">
                        <a:lnSpc>
                          <a:spcPct val="100000"/>
                        </a:lnSpc>
                      </a:pPr>
                      <a:r>
                        <a:rPr lang="en-GB" sz="2000" b="1" dirty="0">
                          <a:solidFill>
                            <a:schemeClr val="tx1"/>
                          </a:solidFill>
                          <a:effectLst/>
                          <a:latin typeface="+mn-lt"/>
                        </a:rPr>
                        <a:t>Sig= .045</a:t>
                      </a:r>
                      <a:endParaRPr lang="en-GB" b="1" dirty="0">
                        <a:solidFill>
                          <a:schemeClr val="tx1"/>
                        </a:solidFill>
                        <a:latin typeface="+mn-lt"/>
                      </a:endParaRPr>
                    </a:p>
                  </a:txBody>
                  <a:tcPr marL="15757" marR="15757" marT="0" marB="0"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7799133"/>
                  </a:ext>
                </a:extLst>
              </a:tr>
            </a:tbl>
          </a:graphicData>
        </a:graphic>
      </p:graphicFrame>
      <p:grpSp>
        <p:nvGrpSpPr>
          <p:cNvPr id="66" name="Group 65">
            <a:extLst>
              <a:ext uri="{FF2B5EF4-FFF2-40B4-BE49-F238E27FC236}">
                <a16:creationId xmlns:a16="http://schemas.microsoft.com/office/drawing/2014/main" id="{C1F5A645-EFB1-9E7B-3E3C-4B9F8AEABC3F}"/>
              </a:ext>
            </a:extLst>
          </p:cNvPr>
          <p:cNvGrpSpPr/>
          <p:nvPr/>
        </p:nvGrpSpPr>
        <p:grpSpPr>
          <a:xfrm>
            <a:off x="648197" y="1310186"/>
            <a:ext cx="4616530" cy="5096056"/>
            <a:chOff x="926279" y="1304744"/>
            <a:chExt cx="4616530" cy="5096056"/>
          </a:xfrm>
        </p:grpSpPr>
        <p:sp>
          <p:nvSpPr>
            <p:cNvPr id="67" name="Rectangle 66">
              <a:extLst>
                <a:ext uri="{FF2B5EF4-FFF2-40B4-BE49-F238E27FC236}">
                  <a16:creationId xmlns:a16="http://schemas.microsoft.com/office/drawing/2014/main" id="{286A5787-44F8-BB2A-9F9F-1D86B591B305}"/>
                </a:ext>
              </a:extLst>
            </p:cNvPr>
            <p:cNvSpPr/>
            <p:nvPr/>
          </p:nvSpPr>
          <p:spPr>
            <a:xfrm>
              <a:off x="926279" y="1304744"/>
              <a:ext cx="2766951" cy="5096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52BFD9D2-EF54-860D-64C8-DCECB16E71D2}"/>
                </a:ext>
              </a:extLst>
            </p:cNvPr>
            <p:cNvSpPr/>
            <p:nvPr/>
          </p:nvSpPr>
          <p:spPr>
            <a:xfrm>
              <a:off x="1183574" y="1777340"/>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Rectangle 70">
              <a:extLst>
                <a:ext uri="{FF2B5EF4-FFF2-40B4-BE49-F238E27FC236}">
                  <a16:creationId xmlns:a16="http://schemas.microsoft.com/office/drawing/2014/main" id="{42523292-55BA-5E7D-B536-C86967416B2A}"/>
                </a:ext>
              </a:extLst>
            </p:cNvPr>
            <p:cNvSpPr/>
            <p:nvPr/>
          </p:nvSpPr>
          <p:spPr>
            <a:xfrm>
              <a:off x="1173679" y="2303815"/>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Rectangle 71">
              <a:extLst>
                <a:ext uri="{FF2B5EF4-FFF2-40B4-BE49-F238E27FC236}">
                  <a16:creationId xmlns:a16="http://schemas.microsoft.com/office/drawing/2014/main" id="{C8515737-F165-DBB3-9B04-13E522245259}"/>
                </a:ext>
              </a:extLst>
            </p:cNvPr>
            <p:cNvSpPr/>
            <p:nvPr/>
          </p:nvSpPr>
          <p:spPr>
            <a:xfrm>
              <a:off x="1183574" y="2788725"/>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Rectangle 72">
              <a:extLst>
                <a:ext uri="{FF2B5EF4-FFF2-40B4-BE49-F238E27FC236}">
                  <a16:creationId xmlns:a16="http://schemas.microsoft.com/office/drawing/2014/main" id="{DEF6EC32-A0A0-2567-D082-F0BFA38368D3}"/>
                </a:ext>
              </a:extLst>
            </p:cNvPr>
            <p:cNvSpPr/>
            <p:nvPr/>
          </p:nvSpPr>
          <p:spPr>
            <a:xfrm>
              <a:off x="1183574" y="3300353"/>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F1DF9D7B-68CA-3B6F-E1B1-479DA8FE7D60}"/>
                </a:ext>
              </a:extLst>
            </p:cNvPr>
            <p:cNvSpPr/>
            <p:nvPr/>
          </p:nvSpPr>
          <p:spPr>
            <a:xfrm>
              <a:off x="1183574" y="3810001"/>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0B86A7B4-858B-F7E7-7FF3-B683D451A3CD}"/>
                </a:ext>
              </a:extLst>
            </p:cNvPr>
            <p:cNvSpPr/>
            <p:nvPr/>
          </p:nvSpPr>
          <p:spPr>
            <a:xfrm>
              <a:off x="1185554" y="4284024"/>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Rectangle 75">
              <a:extLst>
                <a:ext uri="{FF2B5EF4-FFF2-40B4-BE49-F238E27FC236}">
                  <a16:creationId xmlns:a16="http://schemas.microsoft.com/office/drawing/2014/main" id="{8FB9E994-0055-9E7D-03D9-5A589E9B6E3C}"/>
                </a:ext>
              </a:extLst>
            </p:cNvPr>
            <p:cNvSpPr/>
            <p:nvPr/>
          </p:nvSpPr>
          <p:spPr>
            <a:xfrm>
              <a:off x="1183574" y="4750626"/>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06BDAFB7-0A5E-0F5C-E914-F1D285E3BEAC}"/>
                </a:ext>
              </a:extLst>
            </p:cNvPr>
            <p:cNvSpPr/>
            <p:nvPr/>
          </p:nvSpPr>
          <p:spPr>
            <a:xfrm>
              <a:off x="1185554" y="5243945"/>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9A5A7417-164C-A28A-B569-801B08275B8F}"/>
                </a:ext>
              </a:extLst>
            </p:cNvPr>
            <p:cNvSpPr/>
            <p:nvPr/>
          </p:nvSpPr>
          <p:spPr>
            <a:xfrm>
              <a:off x="1183574" y="5710547"/>
              <a:ext cx="570016" cy="3443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Rectangle 80">
              <a:extLst>
                <a:ext uri="{FF2B5EF4-FFF2-40B4-BE49-F238E27FC236}">
                  <a16:creationId xmlns:a16="http://schemas.microsoft.com/office/drawing/2014/main" id="{C28D4660-AAEA-1893-ACBC-8716B81D9D67}"/>
                </a:ext>
              </a:extLst>
            </p:cNvPr>
            <p:cNvSpPr/>
            <p:nvPr/>
          </p:nvSpPr>
          <p:spPr>
            <a:xfrm>
              <a:off x="1952499" y="1777340"/>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Rectangle 83">
              <a:extLst>
                <a:ext uri="{FF2B5EF4-FFF2-40B4-BE49-F238E27FC236}">
                  <a16:creationId xmlns:a16="http://schemas.microsoft.com/office/drawing/2014/main" id="{28EC34B1-161D-3E46-E3BA-59EBF3755481}"/>
                </a:ext>
              </a:extLst>
            </p:cNvPr>
            <p:cNvSpPr/>
            <p:nvPr/>
          </p:nvSpPr>
          <p:spPr>
            <a:xfrm>
              <a:off x="1938647" y="3306788"/>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a:extLst>
                <a:ext uri="{FF2B5EF4-FFF2-40B4-BE49-F238E27FC236}">
                  <a16:creationId xmlns:a16="http://schemas.microsoft.com/office/drawing/2014/main" id="{B72C7026-9ACC-041D-5AF5-0F32D18DC899}"/>
                </a:ext>
              </a:extLst>
            </p:cNvPr>
            <p:cNvSpPr/>
            <p:nvPr/>
          </p:nvSpPr>
          <p:spPr>
            <a:xfrm>
              <a:off x="1940627" y="230134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a:extLst>
                <a:ext uri="{FF2B5EF4-FFF2-40B4-BE49-F238E27FC236}">
                  <a16:creationId xmlns:a16="http://schemas.microsoft.com/office/drawing/2014/main" id="{9FA69E17-16E5-894B-6946-67AC987DB6F9}"/>
                </a:ext>
              </a:extLst>
            </p:cNvPr>
            <p:cNvSpPr/>
            <p:nvPr/>
          </p:nvSpPr>
          <p:spPr>
            <a:xfrm>
              <a:off x="1938650" y="2786253"/>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a:extLst>
                <a:ext uri="{FF2B5EF4-FFF2-40B4-BE49-F238E27FC236}">
                  <a16:creationId xmlns:a16="http://schemas.microsoft.com/office/drawing/2014/main" id="{58809D40-DA55-CD77-F44A-FCE8B7ABDF68}"/>
                </a:ext>
              </a:extLst>
            </p:cNvPr>
            <p:cNvSpPr/>
            <p:nvPr/>
          </p:nvSpPr>
          <p:spPr>
            <a:xfrm>
              <a:off x="1938644" y="477587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a:extLst>
                <a:ext uri="{FF2B5EF4-FFF2-40B4-BE49-F238E27FC236}">
                  <a16:creationId xmlns:a16="http://schemas.microsoft.com/office/drawing/2014/main" id="{D6CAAA14-332A-1D1C-FD21-C0781B7D0AAE}"/>
                </a:ext>
              </a:extLst>
            </p:cNvPr>
            <p:cNvSpPr/>
            <p:nvPr/>
          </p:nvSpPr>
          <p:spPr>
            <a:xfrm>
              <a:off x="1940624" y="381792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Rectangle 88">
              <a:extLst>
                <a:ext uri="{FF2B5EF4-FFF2-40B4-BE49-F238E27FC236}">
                  <a16:creationId xmlns:a16="http://schemas.microsoft.com/office/drawing/2014/main" id="{963726A5-59BB-6909-D3E5-B355ED6D5EFD}"/>
                </a:ext>
              </a:extLst>
            </p:cNvPr>
            <p:cNvSpPr/>
            <p:nvPr/>
          </p:nvSpPr>
          <p:spPr>
            <a:xfrm>
              <a:off x="1938647" y="429096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Rectangle 89">
              <a:extLst>
                <a:ext uri="{FF2B5EF4-FFF2-40B4-BE49-F238E27FC236}">
                  <a16:creationId xmlns:a16="http://schemas.microsoft.com/office/drawing/2014/main" id="{E0606C0E-1995-61EC-F253-8DC3A9B78EA0}"/>
                </a:ext>
              </a:extLst>
            </p:cNvPr>
            <p:cNvSpPr/>
            <p:nvPr/>
          </p:nvSpPr>
          <p:spPr>
            <a:xfrm>
              <a:off x="1938644" y="524890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Rectangle 90">
              <a:extLst>
                <a:ext uri="{FF2B5EF4-FFF2-40B4-BE49-F238E27FC236}">
                  <a16:creationId xmlns:a16="http://schemas.microsoft.com/office/drawing/2014/main" id="{ABCAB1FF-6121-6753-3767-3913CE2D5EDC}"/>
                </a:ext>
              </a:extLst>
            </p:cNvPr>
            <p:cNvSpPr/>
            <p:nvPr/>
          </p:nvSpPr>
          <p:spPr>
            <a:xfrm>
              <a:off x="1952499" y="5702655"/>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Rectangle 91">
              <a:extLst>
                <a:ext uri="{FF2B5EF4-FFF2-40B4-BE49-F238E27FC236}">
                  <a16:creationId xmlns:a16="http://schemas.microsoft.com/office/drawing/2014/main" id="{6690913E-EB5F-B659-10FF-C07D0AB12A79}"/>
                </a:ext>
              </a:extLst>
            </p:cNvPr>
            <p:cNvSpPr/>
            <p:nvPr/>
          </p:nvSpPr>
          <p:spPr>
            <a:xfrm>
              <a:off x="2461150" y="177486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Rectangle 94">
              <a:extLst>
                <a:ext uri="{FF2B5EF4-FFF2-40B4-BE49-F238E27FC236}">
                  <a16:creationId xmlns:a16="http://schemas.microsoft.com/office/drawing/2014/main" id="{80F8684D-852C-15D0-A14F-4B4C5B717BB4}"/>
                </a:ext>
              </a:extLst>
            </p:cNvPr>
            <p:cNvSpPr/>
            <p:nvPr/>
          </p:nvSpPr>
          <p:spPr>
            <a:xfrm>
              <a:off x="2447298" y="330431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Rectangle 95">
              <a:extLst>
                <a:ext uri="{FF2B5EF4-FFF2-40B4-BE49-F238E27FC236}">
                  <a16:creationId xmlns:a16="http://schemas.microsoft.com/office/drawing/2014/main" id="{AD344AA3-84DD-0320-C0EC-9CBE61E0446E}"/>
                </a:ext>
              </a:extLst>
            </p:cNvPr>
            <p:cNvSpPr/>
            <p:nvPr/>
          </p:nvSpPr>
          <p:spPr>
            <a:xfrm>
              <a:off x="2449278" y="229886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A3FDCD50-608F-C99C-3056-8E781B3AF2F6}"/>
                </a:ext>
              </a:extLst>
            </p:cNvPr>
            <p:cNvSpPr/>
            <p:nvPr/>
          </p:nvSpPr>
          <p:spPr>
            <a:xfrm>
              <a:off x="2447301" y="2783779"/>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Rectangle 97">
              <a:extLst>
                <a:ext uri="{FF2B5EF4-FFF2-40B4-BE49-F238E27FC236}">
                  <a16:creationId xmlns:a16="http://schemas.microsoft.com/office/drawing/2014/main" id="{4967B5E6-EC3C-CDDC-9A27-DDA838455845}"/>
                </a:ext>
              </a:extLst>
            </p:cNvPr>
            <p:cNvSpPr/>
            <p:nvPr/>
          </p:nvSpPr>
          <p:spPr>
            <a:xfrm>
              <a:off x="2447295" y="477339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Rectangle 98">
              <a:extLst>
                <a:ext uri="{FF2B5EF4-FFF2-40B4-BE49-F238E27FC236}">
                  <a16:creationId xmlns:a16="http://schemas.microsoft.com/office/drawing/2014/main" id="{8B447E73-BB71-6BFE-B20C-A8DD44A50142}"/>
                </a:ext>
              </a:extLst>
            </p:cNvPr>
            <p:cNvSpPr/>
            <p:nvPr/>
          </p:nvSpPr>
          <p:spPr>
            <a:xfrm>
              <a:off x="2449275" y="3815450"/>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0" name="Rectangle 99">
              <a:extLst>
                <a:ext uri="{FF2B5EF4-FFF2-40B4-BE49-F238E27FC236}">
                  <a16:creationId xmlns:a16="http://schemas.microsoft.com/office/drawing/2014/main" id="{01FFF73E-9E32-8EC2-A379-7A42B34E1FCA}"/>
                </a:ext>
              </a:extLst>
            </p:cNvPr>
            <p:cNvSpPr/>
            <p:nvPr/>
          </p:nvSpPr>
          <p:spPr>
            <a:xfrm>
              <a:off x="2447298" y="428848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Rectangle 100">
              <a:extLst>
                <a:ext uri="{FF2B5EF4-FFF2-40B4-BE49-F238E27FC236}">
                  <a16:creationId xmlns:a16="http://schemas.microsoft.com/office/drawing/2014/main" id="{F55000AD-6879-7992-F30F-A462BF936853}"/>
                </a:ext>
              </a:extLst>
            </p:cNvPr>
            <p:cNvSpPr/>
            <p:nvPr/>
          </p:nvSpPr>
          <p:spPr>
            <a:xfrm>
              <a:off x="2447295" y="5246432"/>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Rectangle 101">
              <a:extLst>
                <a:ext uri="{FF2B5EF4-FFF2-40B4-BE49-F238E27FC236}">
                  <a16:creationId xmlns:a16="http://schemas.microsoft.com/office/drawing/2014/main" id="{8936383F-C5E0-1779-909D-A07A6919741C}"/>
                </a:ext>
              </a:extLst>
            </p:cNvPr>
            <p:cNvSpPr/>
            <p:nvPr/>
          </p:nvSpPr>
          <p:spPr>
            <a:xfrm>
              <a:off x="2461150" y="5700181"/>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Rectangle 102">
              <a:extLst>
                <a:ext uri="{FF2B5EF4-FFF2-40B4-BE49-F238E27FC236}">
                  <a16:creationId xmlns:a16="http://schemas.microsoft.com/office/drawing/2014/main" id="{934B7261-5013-7B44-6FBF-A22E47D9E7C3}"/>
                </a:ext>
              </a:extLst>
            </p:cNvPr>
            <p:cNvSpPr/>
            <p:nvPr/>
          </p:nvSpPr>
          <p:spPr>
            <a:xfrm>
              <a:off x="2985647" y="177486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Rectangle 105">
              <a:extLst>
                <a:ext uri="{FF2B5EF4-FFF2-40B4-BE49-F238E27FC236}">
                  <a16:creationId xmlns:a16="http://schemas.microsoft.com/office/drawing/2014/main" id="{B46C56FA-92B2-CD73-5C51-14BABA343A2A}"/>
                </a:ext>
              </a:extLst>
            </p:cNvPr>
            <p:cNvSpPr/>
            <p:nvPr/>
          </p:nvSpPr>
          <p:spPr>
            <a:xfrm>
              <a:off x="2971795" y="330431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Rectangle 106">
              <a:extLst>
                <a:ext uri="{FF2B5EF4-FFF2-40B4-BE49-F238E27FC236}">
                  <a16:creationId xmlns:a16="http://schemas.microsoft.com/office/drawing/2014/main" id="{AD09A8D9-88DE-F5C9-FE31-5320DA500C7D}"/>
                </a:ext>
              </a:extLst>
            </p:cNvPr>
            <p:cNvSpPr/>
            <p:nvPr/>
          </p:nvSpPr>
          <p:spPr>
            <a:xfrm>
              <a:off x="2973775" y="229886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Rectangle 107">
              <a:extLst>
                <a:ext uri="{FF2B5EF4-FFF2-40B4-BE49-F238E27FC236}">
                  <a16:creationId xmlns:a16="http://schemas.microsoft.com/office/drawing/2014/main" id="{8F0A402E-5FD0-6EBC-AFE3-3AAF5AF5849E}"/>
                </a:ext>
              </a:extLst>
            </p:cNvPr>
            <p:cNvSpPr/>
            <p:nvPr/>
          </p:nvSpPr>
          <p:spPr>
            <a:xfrm>
              <a:off x="2971798" y="2783779"/>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a:extLst>
                <a:ext uri="{FF2B5EF4-FFF2-40B4-BE49-F238E27FC236}">
                  <a16:creationId xmlns:a16="http://schemas.microsoft.com/office/drawing/2014/main" id="{BB832EC6-154D-0C3F-1979-1C52A8732A24}"/>
                </a:ext>
              </a:extLst>
            </p:cNvPr>
            <p:cNvSpPr/>
            <p:nvPr/>
          </p:nvSpPr>
          <p:spPr>
            <a:xfrm>
              <a:off x="2971792" y="477339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a:extLst>
                <a:ext uri="{FF2B5EF4-FFF2-40B4-BE49-F238E27FC236}">
                  <a16:creationId xmlns:a16="http://schemas.microsoft.com/office/drawing/2014/main" id="{F32FBF19-5873-EBA0-1A17-88C3BCF4042A}"/>
                </a:ext>
              </a:extLst>
            </p:cNvPr>
            <p:cNvSpPr/>
            <p:nvPr/>
          </p:nvSpPr>
          <p:spPr>
            <a:xfrm>
              <a:off x="2973772" y="3815450"/>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a:extLst>
                <a:ext uri="{FF2B5EF4-FFF2-40B4-BE49-F238E27FC236}">
                  <a16:creationId xmlns:a16="http://schemas.microsoft.com/office/drawing/2014/main" id="{A6A03E2B-AC2B-79A6-F997-CE6A42F9B32B}"/>
                </a:ext>
              </a:extLst>
            </p:cNvPr>
            <p:cNvSpPr/>
            <p:nvPr/>
          </p:nvSpPr>
          <p:spPr>
            <a:xfrm>
              <a:off x="2971795" y="4288487"/>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a:extLst>
                <a:ext uri="{FF2B5EF4-FFF2-40B4-BE49-F238E27FC236}">
                  <a16:creationId xmlns:a16="http://schemas.microsoft.com/office/drawing/2014/main" id="{BDD389B0-C45F-BE57-5F9E-974E96BC438D}"/>
                </a:ext>
              </a:extLst>
            </p:cNvPr>
            <p:cNvSpPr/>
            <p:nvPr/>
          </p:nvSpPr>
          <p:spPr>
            <a:xfrm>
              <a:off x="2971792" y="5246432"/>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a:extLst>
                <a:ext uri="{FF2B5EF4-FFF2-40B4-BE49-F238E27FC236}">
                  <a16:creationId xmlns:a16="http://schemas.microsoft.com/office/drawing/2014/main" id="{67666DBF-5C11-6E49-9854-DA7C7069CD39}"/>
                </a:ext>
              </a:extLst>
            </p:cNvPr>
            <p:cNvSpPr/>
            <p:nvPr/>
          </p:nvSpPr>
          <p:spPr>
            <a:xfrm>
              <a:off x="4008633" y="5188041"/>
              <a:ext cx="1238992" cy="118753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Rectangle 114">
              <a:extLst>
                <a:ext uri="{FF2B5EF4-FFF2-40B4-BE49-F238E27FC236}">
                  <a16:creationId xmlns:a16="http://schemas.microsoft.com/office/drawing/2014/main" id="{1BFB2B47-A7B9-A50F-8793-870C5040EA75}"/>
                </a:ext>
              </a:extLst>
            </p:cNvPr>
            <p:cNvSpPr/>
            <p:nvPr/>
          </p:nvSpPr>
          <p:spPr>
            <a:xfrm>
              <a:off x="4155782" y="5882050"/>
              <a:ext cx="380008" cy="486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6" name="Rectangle 115">
              <a:extLst>
                <a:ext uri="{FF2B5EF4-FFF2-40B4-BE49-F238E27FC236}">
                  <a16:creationId xmlns:a16="http://schemas.microsoft.com/office/drawing/2014/main" id="{8B60A0FE-64C2-C7A1-F37B-0DBB9A835A24}"/>
                </a:ext>
              </a:extLst>
            </p:cNvPr>
            <p:cNvSpPr/>
            <p:nvPr/>
          </p:nvSpPr>
          <p:spPr>
            <a:xfrm>
              <a:off x="4808132" y="5326126"/>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7" name="Rectangle 116">
              <a:extLst>
                <a:ext uri="{FF2B5EF4-FFF2-40B4-BE49-F238E27FC236}">
                  <a16:creationId xmlns:a16="http://schemas.microsoft.com/office/drawing/2014/main" id="{DAADD918-4723-F75C-CDD5-011AB4A33542}"/>
                </a:ext>
              </a:extLst>
            </p:cNvPr>
            <p:cNvSpPr/>
            <p:nvPr/>
          </p:nvSpPr>
          <p:spPr>
            <a:xfrm>
              <a:off x="4796257" y="5801263"/>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8" name="Rectangle 117">
              <a:extLst>
                <a:ext uri="{FF2B5EF4-FFF2-40B4-BE49-F238E27FC236}">
                  <a16:creationId xmlns:a16="http://schemas.microsoft.com/office/drawing/2014/main" id="{FA993598-EA5B-BBEB-A8CB-9B2DC5E96E53}"/>
                </a:ext>
              </a:extLst>
            </p:cNvPr>
            <p:cNvSpPr/>
            <p:nvPr/>
          </p:nvSpPr>
          <p:spPr>
            <a:xfrm>
              <a:off x="4147063" y="5336124"/>
              <a:ext cx="327560" cy="346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9" name="Rectangle 118">
              <a:extLst>
                <a:ext uri="{FF2B5EF4-FFF2-40B4-BE49-F238E27FC236}">
                  <a16:creationId xmlns:a16="http://schemas.microsoft.com/office/drawing/2014/main" id="{0B7E0BCF-E442-F0E2-9756-D9919FB0FA8D}"/>
                </a:ext>
              </a:extLst>
            </p:cNvPr>
            <p:cNvSpPr/>
            <p:nvPr/>
          </p:nvSpPr>
          <p:spPr>
            <a:xfrm>
              <a:off x="2953975" y="5874685"/>
              <a:ext cx="380008" cy="48688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2" name="Group 121">
              <a:extLst>
                <a:ext uri="{FF2B5EF4-FFF2-40B4-BE49-F238E27FC236}">
                  <a16:creationId xmlns:a16="http://schemas.microsoft.com/office/drawing/2014/main" id="{87BC579D-BCC5-F639-3FD4-CCEDF3B11569}"/>
                </a:ext>
              </a:extLst>
            </p:cNvPr>
            <p:cNvGrpSpPr/>
            <p:nvPr/>
          </p:nvGrpSpPr>
          <p:grpSpPr>
            <a:xfrm>
              <a:off x="1229037" y="1879570"/>
              <a:ext cx="1981030" cy="257102"/>
              <a:chOff x="1243149" y="751798"/>
              <a:chExt cx="1981030" cy="257102"/>
            </a:xfrm>
          </p:grpSpPr>
          <p:grpSp>
            <p:nvGrpSpPr>
              <p:cNvPr id="256" name="Group 255">
                <a:extLst>
                  <a:ext uri="{FF2B5EF4-FFF2-40B4-BE49-F238E27FC236}">
                    <a16:creationId xmlns:a16="http://schemas.microsoft.com/office/drawing/2014/main" id="{38924874-3D45-827D-63A8-465BAAD83815}"/>
                  </a:ext>
                </a:extLst>
              </p:cNvPr>
              <p:cNvGrpSpPr/>
              <p:nvPr/>
            </p:nvGrpSpPr>
            <p:grpSpPr>
              <a:xfrm>
                <a:off x="3068251" y="754431"/>
                <a:ext cx="155928" cy="254132"/>
                <a:chOff x="3068251" y="754431"/>
                <a:chExt cx="155928" cy="254132"/>
              </a:xfrm>
            </p:grpSpPr>
            <p:sp>
              <p:nvSpPr>
                <p:cNvPr id="269" name="Rectangle: Rounded Corners 268">
                  <a:extLst>
                    <a:ext uri="{FF2B5EF4-FFF2-40B4-BE49-F238E27FC236}">
                      <a16:creationId xmlns:a16="http://schemas.microsoft.com/office/drawing/2014/main" id="{60609550-89A6-79BF-C94C-83836A840A97}"/>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0" name="Oval 269">
                  <a:extLst>
                    <a:ext uri="{FF2B5EF4-FFF2-40B4-BE49-F238E27FC236}">
                      <a16:creationId xmlns:a16="http://schemas.microsoft.com/office/drawing/2014/main" id="{5D75B4A6-6D9B-D003-871D-B0DCD923562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7" name="Group 256">
                <a:extLst>
                  <a:ext uri="{FF2B5EF4-FFF2-40B4-BE49-F238E27FC236}">
                    <a16:creationId xmlns:a16="http://schemas.microsoft.com/office/drawing/2014/main" id="{60F0C013-F6B4-FA50-81C0-94D11324BE5E}"/>
                  </a:ext>
                </a:extLst>
              </p:cNvPr>
              <p:cNvGrpSpPr/>
              <p:nvPr/>
            </p:nvGrpSpPr>
            <p:grpSpPr>
              <a:xfrm>
                <a:off x="2533111" y="751798"/>
                <a:ext cx="155928" cy="254132"/>
                <a:chOff x="3068251" y="754431"/>
                <a:chExt cx="155928" cy="254132"/>
              </a:xfrm>
            </p:grpSpPr>
            <p:sp>
              <p:nvSpPr>
                <p:cNvPr id="267" name="Rectangle: Rounded Corners 266">
                  <a:extLst>
                    <a:ext uri="{FF2B5EF4-FFF2-40B4-BE49-F238E27FC236}">
                      <a16:creationId xmlns:a16="http://schemas.microsoft.com/office/drawing/2014/main" id="{6678CBDD-F597-1A9A-E60E-6295D8B26216}"/>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8" name="Oval 267">
                  <a:extLst>
                    <a:ext uri="{FF2B5EF4-FFF2-40B4-BE49-F238E27FC236}">
                      <a16:creationId xmlns:a16="http://schemas.microsoft.com/office/drawing/2014/main" id="{A4DA5C47-B8CD-EC37-022E-4E9E7A11ED24}"/>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8" name="Group 257">
                <a:extLst>
                  <a:ext uri="{FF2B5EF4-FFF2-40B4-BE49-F238E27FC236}">
                    <a16:creationId xmlns:a16="http://schemas.microsoft.com/office/drawing/2014/main" id="{C605A932-BE8C-2F04-F5FB-F63401774DA2}"/>
                  </a:ext>
                </a:extLst>
              </p:cNvPr>
              <p:cNvGrpSpPr/>
              <p:nvPr/>
            </p:nvGrpSpPr>
            <p:grpSpPr>
              <a:xfrm>
                <a:off x="2038315" y="754768"/>
                <a:ext cx="155928" cy="254132"/>
                <a:chOff x="3068251" y="754431"/>
                <a:chExt cx="155928" cy="254132"/>
              </a:xfrm>
            </p:grpSpPr>
            <p:sp>
              <p:nvSpPr>
                <p:cNvPr id="265" name="Rectangle: Rounded Corners 264">
                  <a:extLst>
                    <a:ext uri="{FF2B5EF4-FFF2-40B4-BE49-F238E27FC236}">
                      <a16:creationId xmlns:a16="http://schemas.microsoft.com/office/drawing/2014/main" id="{733880E6-BC54-5600-46F3-2FF18A62EB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6" name="Oval 265">
                  <a:extLst>
                    <a:ext uri="{FF2B5EF4-FFF2-40B4-BE49-F238E27FC236}">
                      <a16:creationId xmlns:a16="http://schemas.microsoft.com/office/drawing/2014/main" id="{C2D2D181-B175-B48C-961C-11AF081935E1}"/>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9" name="Group 258">
                <a:extLst>
                  <a:ext uri="{FF2B5EF4-FFF2-40B4-BE49-F238E27FC236}">
                    <a16:creationId xmlns:a16="http://schemas.microsoft.com/office/drawing/2014/main" id="{7F1207BE-D500-D5F3-CC33-E6EDFBA183A7}"/>
                  </a:ext>
                </a:extLst>
              </p:cNvPr>
              <p:cNvGrpSpPr/>
              <p:nvPr/>
            </p:nvGrpSpPr>
            <p:grpSpPr>
              <a:xfrm>
                <a:off x="1243149" y="752053"/>
                <a:ext cx="155928" cy="254132"/>
                <a:chOff x="3068251" y="754431"/>
                <a:chExt cx="155928" cy="254132"/>
              </a:xfrm>
            </p:grpSpPr>
            <p:sp>
              <p:nvSpPr>
                <p:cNvPr id="263" name="Rectangle: Rounded Corners 262">
                  <a:extLst>
                    <a:ext uri="{FF2B5EF4-FFF2-40B4-BE49-F238E27FC236}">
                      <a16:creationId xmlns:a16="http://schemas.microsoft.com/office/drawing/2014/main" id="{C0C11560-3C33-FF19-8615-14D49A3613CF}"/>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4" name="Oval 263">
                  <a:extLst>
                    <a:ext uri="{FF2B5EF4-FFF2-40B4-BE49-F238E27FC236}">
                      <a16:creationId xmlns:a16="http://schemas.microsoft.com/office/drawing/2014/main" id="{F5B3C44F-34D4-4C35-173B-0E9C9498CBFD}"/>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0" name="Group 259">
                <a:extLst>
                  <a:ext uri="{FF2B5EF4-FFF2-40B4-BE49-F238E27FC236}">
                    <a16:creationId xmlns:a16="http://schemas.microsoft.com/office/drawing/2014/main" id="{4C9F2DAC-592D-53BD-3D27-7F1A89F9E18C}"/>
                  </a:ext>
                </a:extLst>
              </p:cNvPr>
              <p:cNvGrpSpPr/>
              <p:nvPr/>
            </p:nvGrpSpPr>
            <p:grpSpPr>
              <a:xfrm>
                <a:off x="1528607" y="752053"/>
                <a:ext cx="155928" cy="254132"/>
                <a:chOff x="3068251" y="754431"/>
                <a:chExt cx="155928" cy="254132"/>
              </a:xfrm>
            </p:grpSpPr>
            <p:sp>
              <p:nvSpPr>
                <p:cNvPr id="261" name="Rectangle: Rounded Corners 260">
                  <a:extLst>
                    <a:ext uri="{FF2B5EF4-FFF2-40B4-BE49-F238E27FC236}">
                      <a16:creationId xmlns:a16="http://schemas.microsoft.com/office/drawing/2014/main" id="{164ACCDB-45A4-0AF4-99B3-01B4E38AAA18}"/>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2" name="Oval 261">
                  <a:extLst>
                    <a:ext uri="{FF2B5EF4-FFF2-40B4-BE49-F238E27FC236}">
                      <a16:creationId xmlns:a16="http://schemas.microsoft.com/office/drawing/2014/main" id="{D9EBBFA0-BC6C-5AF4-1334-67871C91011B}"/>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3" name="Group 122">
              <a:extLst>
                <a:ext uri="{FF2B5EF4-FFF2-40B4-BE49-F238E27FC236}">
                  <a16:creationId xmlns:a16="http://schemas.microsoft.com/office/drawing/2014/main" id="{44F0434B-4BBD-9BCA-01E2-7F24367BC3F0}"/>
                </a:ext>
              </a:extLst>
            </p:cNvPr>
            <p:cNvGrpSpPr/>
            <p:nvPr/>
          </p:nvGrpSpPr>
          <p:grpSpPr>
            <a:xfrm>
              <a:off x="1289202" y="2400499"/>
              <a:ext cx="1981030" cy="257102"/>
              <a:chOff x="1243149" y="751798"/>
              <a:chExt cx="1981030" cy="257102"/>
            </a:xfrm>
          </p:grpSpPr>
          <p:grpSp>
            <p:nvGrpSpPr>
              <p:cNvPr id="241" name="Group 240">
                <a:extLst>
                  <a:ext uri="{FF2B5EF4-FFF2-40B4-BE49-F238E27FC236}">
                    <a16:creationId xmlns:a16="http://schemas.microsoft.com/office/drawing/2014/main" id="{F19AD8DC-27CF-AF61-EF5D-893DE0CC7ABC}"/>
                  </a:ext>
                </a:extLst>
              </p:cNvPr>
              <p:cNvGrpSpPr/>
              <p:nvPr/>
            </p:nvGrpSpPr>
            <p:grpSpPr>
              <a:xfrm>
                <a:off x="3068251" y="754431"/>
                <a:ext cx="155928" cy="254132"/>
                <a:chOff x="3068251" y="754431"/>
                <a:chExt cx="155928" cy="254132"/>
              </a:xfrm>
            </p:grpSpPr>
            <p:sp>
              <p:nvSpPr>
                <p:cNvPr id="254" name="Rectangle: Rounded Corners 253">
                  <a:extLst>
                    <a:ext uri="{FF2B5EF4-FFF2-40B4-BE49-F238E27FC236}">
                      <a16:creationId xmlns:a16="http://schemas.microsoft.com/office/drawing/2014/main" id="{03EAD46B-1D6D-AAAE-AA0D-61157FAE26FE}"/>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5" name="Oval 254">
                  <a:extLst>
                    <a:ext uri="{FF2B5EF4-FFF2-40B4-BE49-F238E27FC236}">
                      <a16:creationId xmlns:a16="http://schemas.microsoft.com/office/drawing/2014/main" id="{4576265D-86A0-EA4A-A62D-A589EC0CDF6A}"/>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2" name="Group 241">
                <a:extLst>
                  <a:ext uri="{FF2B5EF4-FFF2-40B4-BE49-F238E27FC236}">
                    <a16:creationId xmlns:a16="http://schemas.microsoft.com/office/drawing/2014/main" id="{1DE6D2E4-C6B8-ADC8-9913-EA823F7D26CC}"/>
                  </a:ext>
                </a:extLst>
              </p:cNvPr>
              <p:cNvGrpSpPr/>
              <p:nvPr/>
            </p:nvGrpSpPr>
            <p:grpSpPr>
              <a:xfrm>
                <a:off x="2533111" y="751798"/>
                <a:ext cx="155928" cy="254132"/>
                <a:chOff x="3068251" y="754431"/>
                <a:chExt cx="155928" cy="254132"/>
              </a:xfrm>
            </p:grpSpPr>
            <p:sp>
              <p:nvSpPr>
                <p:cNvPr id="252" name="Rectangle: Rounded Corners 251">
                  <a:extLst>
                    <a:ext uri="{FF2B5EF4-FFF2-40B4-BE49-F238E27FC236}">
                      <a16:creationId xmlns:a16="http://schemas.microsoft.com/office/drawing/2014/main" id="{0C11CB17-528D-BC95-BE13-AE2CFC980C9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3" name="Oval 252">
                  <a:extLst>
                    <a:ext uri="{FF2B5EF4-FFF2-40B4-BE49-F238E27FC236}">
                      <a16:creationId xmlns:a16="http://schemas.microsoft.com/office/drawing/2014/main" id="{2C12C400-740E-C35F-CCA1-2B15FD0DB16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3" name="Group 242">
                <a:extLst>
                  <a:ext uri="{FF2B5EF4-FFF2-40B4-BE49-F238E27FC236}">
                    <a16:creationId xmlns:a16="http://schemas.microsoft.com/office/drawing/2014/main" id="{0B64D7C5-2CAD-1FAD-5B12-125D2CAFFC09}"/>
                  </a:ext>
                </a:extLst>
              </p:cNvPr>
              <p:cNvGrpSpPr/>
              <p:nvPr/>
            </p:nvGrpSpPr>
            <p:grpSpPr>
              <a:xfrm>
                <a:off x="2038315" y="754768"/>
                <a:ext cx="155928" cy="254132"/>
                <a:chOff x="3068251" y="754431"/>
                <a:chExt cx="155928" cy="254132"/>
              </a:xfrm>
            </p:grpSpPr>
            <p:sp>
              <p:nvSpPr>
                <p:cNvPr id="250" name="Rectangle: Rounded Corners 249">
                  <a:extLst>
                    <a:ext uri="{FF2B5EF4-FFF2-40B4-BE49-F238E27FC236}">
                      <a16:creationId xmlns:a16="http://schemas.microsoft.com/office/drawing/2014/main" id="{87BCD953-C3CB-DCD0-E6F4-DB6D5C1C1979}"/>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1" name="Oval 250">
                  <a:extLst>
                    <a:ext uri="{FF2B5EF4-FFF2-40B4-BE49-F238E27FC236}">
                      <a16:creationId xmlns:a16="http://schemas.microsoft.com/office/drawing/2014/main" id="{D27079AD-61CA-0609-A53A-D7FD696BEDB9}"/>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4" name="Group 243">
                <a:extLst>
                  <a:ext uri="{FF2B5EF4-FFF2-40B4-BE49-F238E27FC236}">
                    <a16:creationId xmlns:a16="http://schemas.microsoft.com/office/drawing/2014/main" id="{18F45F5C-88B5-B848-2D49-761FE0FA5A20}"/>
                  </a:ext>
                </a:extLst>
              </p:cNvPr>
              <p:cNvGrpSpPr/>
              <p:nvPr/>
            </p:nvGrpSpPr>
            <p:grpSpPr>
              <a:xfrm>
                <a:off x="1243149" y="752053"/>
                <a:ext cx="155928" cy="254132"/>
                <a:chOff x="3068251" y="754431"/>
                <a:chExt cx="155928" cy="254132"/>
              </a:xfrm>
            </p:grpSpPr>
            <p:sp>
              <p:nvSpPr>
                <p:cNvPr id="248" name="Rectangle: Rounded Corners 247">
                  <a:extLst>
                    <a:ext uri="{FF2B5EF4-FFF2-40B4-BE49-F238E27FC236}">
                      <a16:creationId xmlns:a16="http://schemas.microsoft.com/office/drawing/2014/main" id="{0F644882-3071-8280-E099-08C60E4C95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9" name="Oval 248">
                  <a:extLst>
                    <a:ext uri="{FF2B5EF4-FFF2-40B4-BE49-F238E27FC236}">
                      <a16:creationId xmlns:a16="http://schemas.microsoft.com/office/drawing/2014/main" id="{7523CB02-92FC-FF9D-F163-B5F413E1D08C}"/>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45" name="Group 244">
                <a:extLst>
                  <a:ext uri="{FF2B5EF4-FFF2-40B4-BE49-F238E27FC236}">
                    <a16:creationId xmlns:a16="http://schemas.microsoft.com/office/drawing/2014/main" id="{1F064EE5-F084-286A-6A06-2A662B3C4421}"/>
                  </a:ext>
                </a:extLst>
              </p:cNvPr>
              <p:cNvGrpSpPr/>
              <p:nvPr/>
            </p:nvGrpSpPr>
            <p:grpSpPr>
              <a:xfrm>
                <a:off x="1528607" y="752053"/>
                <a:ext cx="155928" cy="254132"/>
                <a:chOff x="3068251" y="754431"/>
                <a:chExt cx="155928" cy="254132"/>
              </a:xfrm>
            </p:grpSpPr>
            <p:sp>
              <p:nvSpPr>
                <p:cNvPr id="246" name="Rectangle: Rounded Corners 245">
                  <a:extLst>
                    <a:ext uri="{FF2B5EF4-FFF2-40B4-BE49-F238E27FC236}">
                      <a16:creationId xmlns:a16="http://schemas.microsoft.com/office/drawing/2014/main" id="{24115CFD-EC1E-3585-0949-2824A5973172}"/>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7" name="Oval 246">
                  <a:extLst>
                    <a:ext uri="{FF2B5EF4-FFF2-40B4-BE49-F238E27FC236}">
                      <a16:creationId xmlns:a16="http://schemas.microsoft.com/office/drawing/2014/main" id="{A9078A60-FAA5-29E5-5C10-FBB441B1796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4" name="Group 123">
              <a:extLst>
                <a:ext uri="{FF2B5EF4-FFF2-40B4-BE49-F238E27FC236}">
                  <a16:creationId xmlns:a16="http://schemas.microsoft.com/office/drawing/2014/main" id="{C61C38D6-4645-63DD-D80E-9AA3DC0C389D}"/>
                </a:ext>
              </a:extLst>
            </p:cNvPr>
            <p:cNvGrpSpPr/>
            <p:nvPr/>
          </p:nvGrpSpPr>
          <p:grpSpPr>
            <a:xfrm>
              <a:off x="1213043" y="2875636"/>
              <a:ext cx="1981030" cy="257102"/>
              <a:chOff x="1243149" y="751798"/>
              <a:chExt cx="1981030" cy="257102"/>
            </a:xfrm>
          </p:grpSpPr>
          <p:grpSp>
            <p:nvGrpSpPr>
              <p:cNvPr id="226" name="Group 225">
                <a:extLst>
                  <a:ext uri="{FF2B5EF4-FFF2-40B4-BE49-F238E27FC236}">
                    <a16:creationId xmlns:a16="http://schemas.microsoft.com/office/drawing/2014/main" id="{A4153B1C-63FC-830F-C304-1E2E5EB41A35}"/>
                  </a:ext>
                </a:extLst>
              </p:cNvPr>
              <p:cNvGrpSpPr/>
              <p:nvPr/>
            </p:nvGrpSpPr>
            <p:grpSpPr>
              <a:xfrm>
                <a:off x="3068251" y="754431"/>
                <a:ext cx="155928" cy="254132"/>
                <a:chOff x="3068251" y="754431"/>
                <a:chExt cx="155928" cy="254132"/>
              </a:xfrm>
            </p:grpSpPr>
            <p:sp>
              <p:nvSpPr>
                <p:cNvPr id="239" name="Rectangle: Rounded Corners 238">
                  <a:extLst>
                    <a:ext uri="{FF2B5EF4-FFF2-40B4-BE49-F238E27FC236}">
                      <a16:creationId xmlns:a16="http://schemas.microsoft.com/office/drawing/2014/main" id="{8BED5356-F3A6-EE36-1E43-15A6D9652136}"/>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0" name="Oval 239">
                  <a:extLst>
                    <a:ext uri="{FF2B5EF4-FFF2-40B4-BE49-F238E27FC236}">
                      <a16:creationId xmlns:a16="http://schemas.microsoft.com/office/drawing/2014/main" id="{394BB492-0931-5E9C-9248-69D6E861CEC8}"/>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7" name="Group 226">
                <a:extLst>
                  <a:ext uri="{FF2B5EF4-FFF2-40B4-BE49-F238E27FC236}">
                    <a16:creationId xmlns:a16="http://schemas.microsoft.com/office/drawing/2014/main" id="{8DD239C6-9FD1-09CD-0C46-86806BD61C70}"/>
                  </a:ext>
                </a:extLst>
              </p:cNvPr>
              <p:cNvGrpSpPr/>
              <p:nvPr/>
            </p:nvGrpSpPr>
            <p:grpSpPr>
              <a:xfrm>
                <a:off x="2533111" y="751798"/>
                <a:ext cx="155928" cy="254132"/>
                <a:chOff x="3068251" y="754431"/>
                <a:chExt cx="155928" cy="254132"/>
              </a:xfrm>
            </p:grpSpPr>
            <p:sp>
              <p:nvSpPr>
                <p:cNvPr id="237" name="Rectangle: Rounded Corners 236">
                  <a:extLst>
                    <a:ext uri="{FF2B5EF4-FFF2-40B4-BE49-F238E27FC236}">
                      <a16:creationId xmlns:a16="http://schemas.microsoft.com/office/drawing/2014/main" id="{5695A610-136C-D913-CA64-F97F98CF222C}"/>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8" name="Oval 237">
                  <a:extLst>
                    <a:ext uri="{FF2B5EF4-FFF2-40B4-BE49-F238E27FC236}">
                      <a16:creationId xmlns:a16="http://schemas.microsoft.com/office/drawing/2014/main" id="{C7154B97-F44F-546E-FC8F-2A34C3BE1123}"/>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8" name="Group 227">
                <a:extLst>
                  <a:ext uri="{FF2B5EF4-FFF2-40B4-BE49-F238E27FC236}">
                    <a16:creationId xmlns:a16="http://schemas.microsoft.com/office/drawing/2014/main" id="{C9DC3CE6-C074-D30A-A774-52DFA931931F}"/>
                  </a:ext>
                </a:extLst>
              </p:cNvPr>
              <p:cNvGrpSpPr/>
              <p:nvPr/>
            </p:nvGrpSpPr>
            <p:grpSpPr>
              <a:xfrm>
                <a:off x="2038315" y="754768"/>
                <a:ext cx="155928" cy="254132"/>
                <a:chOff x="3068251" y="754431"/>
                <a:chExt cx="155928" cy="254132"/>
              </a:xfrm>
            </p:grpSpPr>
            <p:sp>
              <p:nvSpPr>
                <p:cNvPr id="235" name="Rectangle: Rounded Corners 234">
                  <a:extLst>
                    <a:ext uri="{FF2B5EF4-FFF2-40B4-BE49-F238E27FC236}">
                      <a16:creationId xmlns:a16="http://schemas.microsoft.com/office/drawing/2014/main" id="{5338D941-BFBB-5290-1144-8BAE20C7FF5C}"/>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6" name="Oval 235">
                  <a:extLst>
                    <a:ext uri="{FF2B5EF4-FFF2-40B4-BE49-F238E27FC236}">
                      <a16:creationId xmlns:a16="http://schemas.microsoft.com/office/drawing/2014/main" id="{DE466C2F-ADA8-4D78-C760-46630BE5BC24}"/>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9" name="Group 228">
                <a:extLst>
                  <a:ext uri="{FF2B5EF4-FFF2-40B4-BE49-F238E27FC236}">
                    <a16:creationId xmlns:a16="http://schemas.microsoft.com/office/drawing/2014/main" id="{A2AF9C93-A029-094A-A307-61701560D4D8}"/>
                  </a:ext>
                </a:extLst>
              </p:cNvPr>
              <p:cNvGrpSpPr/>
              <p:nvPr/>
            </p:nvGrpSpPr>
            <p:grpSpPr>
              <a:xfrm>
                <a:off x="1243149" y="752053"/>
                <a:ext cx="155928" cy="254132"/>
                <a:chOff x="3068251" y="754431"/>
                <a:chExt cx="155928" cy="254132"/>
              </a:xfrm>
            </p:grpSpPr>
            <p:sp>
              <p:nvSpPr>
                <p:cNvPr id="233" name="Rectangle: Rounded Corners 232">
                  <a:extLst>
                    <a:ext uri="{FF2B5EF4-FFF2-40B4-BE49-F238E27FC236}">
                      <a16:creationId xmlns:a16="http://schemas.microsoft.com/office/drawing/2014/main" id="{548FA34C-359B-B170-87B8-655BC1F368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4" name="Oval 233">
                  <a:extLst>
                    <a:ext uri="{FF2B5EF4-FFF2-40B4-BE49-F238E27FC236}">
                      <a16:creationId xmlns:a16="http://schemas.microsoft.com/office/drawing/2014/main" id="{972ACCA9-AAFA-EF65-4BF2-3513269CB0A5}"/>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30" name="Group 229">
                <a:extLst>
                  <a:ext uri="{FF2B5EF4-FFF2-40B4-BE49-F238E27FC236}">
                    <a16:creationId xmlns:a16="http://schemas.microsoft.com/office/drawing/2014/main" id="{D4DA34DC-E90E-99F0-7227-8A0319A3CBF1}"/>
                  </a:ext>
                </a:extLst>
              </p:cNvPr>
              <p:cNvGrpSpPr/>
              <p:nvPr/>
            </p:nvGrpSpPr>
            <p:grpSpPr>
              <a:xfrm>
                <a:off x="1528607" y="752053"/>
                <a:ext cx="155928" cy="254132"/>
                <a:chOff x="3068251" y="754431"/>
                <a:chExt cx="155928" cy="254132"/>
              </a:xfrm>
            </p:grpSpPr>
            <p:sp>
              <p:nvSpPr>
                <p:cNvPr id="231" name="Rectangle: Rounded Corners 230">
                  <a:extLst>
                    <a:ext uri="{FF2B5EF4-FFF2-40B4-BE49-F238E27FC236}">
                      <a16:creationId xmlns:a16="http://schemas.microsoft.com/office/drawing/2014/main" id="{7D3EFAC8-51B1-547E-FB48-88AD0BB5768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2" name="Oval 231">
                  <a:extLst>
                    <a:ext uri="{FF2B5EF4-FFF2-40B4-BE49-F238E27FC236}">
                      <a16:creationId xmlns:a16="http://schemas.microsoft.com/office/drawing/2014/main" id="{75DCABDA-B24B-5AAC-5EA1-F70018617989}"/>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5" name="Group 124">
              <a:extLst>
                <a:ext uri="{FF2B5EF4-FFF2-40B4-BE49-F238E27FC236}">
                  <a16:creationId xmlns:a16="http://schemas.microsoft.com/office/drawing/2014/main" id="{6FE817DF-E750-1B25-6EEF-C5E18847BEBB}"/>
                </a:ext>
              </a:extLst>
            </p:cNvPr>
            <p:cNvGrpSpPr/>
            <p:nvPr/>
          </p:nvGrpSpPr>
          <p:grpSpPr>
            <a:xfrm>
              <a:off x="1242188" y="3384132"/>
              <a:ext cx="1981030" cy="257102"/>
              <a:chOff x="1243149" y="751798"/>
              <a:chExt cx="1981030" cy="257102"/>
            </a:xfrm>
          </p:grpSpPr>
          <p:grpSp>
            <p:nvGrpSpPr>
              <p:cNvPr id="211" name="Group 210">
                <a:extLst>
                  <a:ext uri="{FF2B5EF4-FFF2-40B4-BE49-F238E27FC236}">
                    <a16:creationId xmlns:a16="http://schemas.microsoft.com/office/drawing/2014/main" id="{5F514125-56D0-E496-5CCE-CD0CA8CE28A6}"/>
                  </a:ext>
                </a:extLst>
              </p:cNvPr>
              <p:cNvGrpSpPr/>
              <p:nvPr/>
            </p:nvGrpSpPr>
            <p:grpSpPr>
              <a:xfrm>
                <a:off x="3068251" y="754431"/>
                <a:ext cx="155928" cy="254132"/>
                <a:chOff x="3068251" y="754431"/>
                <a:chExt cx="155928" cy="254132"/>
              </a:xfrm>
            </p:grpSpPr>
            <p:sp>
              <p:nvSpPr>
                <p:cNvPr id="224" name="Rectangle: Rounded Corners 223">
                  <a:extLst>
                    <a:ext uri="{FF2B5EF4-FFF2-40B4-BE49-F238E27FC236}">
                      <a16:creationId xmlns:a16="http://schemas.microsoft.com/office/drawing/2014/main" id="{4E21672D-6DD6-AAEE-78EA-D0803D68634D}"/>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5" name="Oval 224">
                  <a:extLst>
                    <a:ext uri="{FF2B5EF4-FFF2-40B4-BE49-F238E27FC236}">
                      <a16:creationId xmlns:a16="http://schemas.microsoft.com/office/drawing/2014/main" id="{AB3280B4-7142-4434-4EAD-D49B6C8B86A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2" name="Group 211">
                <a:extLst>
                  <a:ext uri="{FF2B5EF4-FFF2-40B4-BE49-F238E27FC236}">
                    <a16:creationId xmlns:a16="http://schemas.microsoft.com/office/drawing/2014/main" id="{114F186A-D9A3-B693-AD27-5766DC79DCF1}"/>
                  </a:ext>
                </a:extLst>
              </p:cNvPr>
              <p:cNvGrpSpPr/>
              <p:nvPr/>
            </p:nvGrpSpPr>
            <p:grpSpPr>
              <a:xfrm>
                <a:off x="2533111" y="751798"/>
                <a:ext cx="155928" cy="254132"/>
                <a:chOff x="3068251" y="754431"/>
                <a:chExt cx="155928" cy="254132"/>
              </a:xfrm>
            </p:grpSpPr>
            <p:sp>
              <p:nvSpPr>
                <p:cNvPr id="222" name="Rectangle: Rounded Corners 221">
                  <a:extLst>
                    <a:ext uri="{FF2B5EF4-FFF2-40B4-BE49-F238E27FC236}">
                      <a16:creationId xmlns:a16="http://schemas.microsoft.com/office/drawing/2014/main" id="{A758EDC7-CE07-ED12-5614-BCCD0F57FD22}"/>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3" name="Oval 222">
                  <a:extLst>
                    <a:ext uri="{FF2B5EF4-FFF2-40B4-BE49-F238E27FC236}">
                      <a16:creationId xmlns:a16="http://schemas.microsoft.com/office/drawing/2014/main" id="{4E40B8CB-88AB-BF1B-33B1-55519BCC6E40}"/>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3" name="Group 212">
                <a:extLst>
                  <a:ext uri="{FF2B5EF4-FFF2-40B4-BE49-F238E27FC236}">
                    <a16:creationId xmlns:a16="http://schemas.microsoft.com/office/drawing/2014/main" id="{A6E63077-72CE-FED9-1551-7326A3E0ED37}"/>
                  </a:ext>
                </a:extLst>
              </p:cNvPr>
              <p:cNvGrpSpPr/>
              <p:nvPr/>
            </p:nvGrpSpPr>
            <p:grpSpPr>
              <a:xfrm>
                <a:off x="2038315" y="754768"/>
                <a:ext cx="155928" cy="254132"/>
                <a:chOff x="3068251" y="754431"/>
                <a:chExt cx="155928" cy="254132"/>
              </a:xfrm>
            </p:grpSpPr>
            <p:sp>
              <p:nvSpPr>
                <p:cNvPr id="220" name="Rectangle: Rounded Corners 219">
                  <a:extLst>
                    <a:ext uri="{FF2B5EF4-FFF2-40B4-BE49-F238E27FC236}">
                      <a16:creationId xmlns:a16="http://schemas.microsoft.com/office/drawing/2014/main" id="{15B2ACEF-0571-B120-3B72-6A41564FE10A}"/>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1" name="Oval 220">
                  <a:extLst>
                    <a:ext uri="{FF2B5EF4-FFF2-40B4-BE49-F238E27FC236}">
                      <a16:creationId xmlns:a16="http://schemas.microsoft.com/office/drawing/2014/main" id="{C28CB67B-6FF1-880F-2E27-377FFE205077}"/>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4" name="Group 213">
                <a:extLst>
                  <a:ext uri="{FF2B5EF4-FFF2-40B4-BE49-F238E27FC236}">
                    <a16:creationId xmlns:a16="http://schemas.microsoft.com/office/drawing/2014/main" id="{AD08D46D-6C63-5858-9740-21AE430DDDAA}"/>
                  </a:ext>
                </a:extLst>
              </p:cNvPr>
              <p:cNvGrpSpPr/>
              <p:nvPr/>
            </p:nvGrpSpPr>
            <p:grpSpPr>
              <a:xfrm>
                <a:off x="1243149" y="752053"/>
                <a:ext cx="155928" cy="254132"/>
                <a:chOff x="3068251" y="754431"/>
                <a:chExt cx="155928" cy="254132"/>
              </a:xfrm>
            </p:grpSpPr>
            <p:sp>
              <p:nvSpPr>
                <p:cNvPr id="218" name="Rectangle: Rounded Corners 217">
                  <a:extLst>
                    <a:ext uri="{FF2B5EF4-FFF2-40B4-BE49-F238E27FC236}">
                      <a16:creationId xmlns:a16="http://schemas.microsoft.com/office/drawing/2014/main" id="{D81DBF44-32A0-9C55-23AB-E54DBB216E7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9" name="Oval 218">
                  <a:extLst>
                    <a:ext uri="{FF2B5EF4-FFF2-40B4-BE49-F238E27FC236}">
                      <a16:creationId xmlns:a16="http://schemas.microsoft.com/office/drawing/2014/main" id="{31F0D8C7-60A1-7A7D-4082-1D4A3262AE80}"/>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15" name="Group 214">
                <a:extLst>
                  <a:ext uri="{FF2B5EF4-FFF2-40B4-BE49-F238E27FC236}">
                    <a16:creationId xmlns:a16="http://schemas.microsoft.com/office/drawing/2014/main" id="{006104EE-9DFA-218B-FB31-3CEDE3601DDB}"/>
                  </a:ext>
                </a:extLst>
              </p:cNvPr>
              <p:cNvGrpSpPr/>
              <p:nvPr/>
            </p:nvGrpSpPr>
            <p:grpSpPr>
              <a:xfrm>
                <a:off x="1528607" y="752053"/>
                <a:ext cx="155928" cy="254132"/>
                <a:chOff x="3068251" y="754431"/>
                <a:chExt cx="155928" cy="254132"/>
              </a:xfrm>
            </p:grpSpPr>
            <p:sp>
              <p:nvSpPr>
                <p:cNvPr id="216" name="Rectangle: Rounded Corners 215">
                  <a:extLst>
                    <a:ext uri="{FF2B5EF4-FFF2-40B4-BE49-F238E27FC236}">
                      <a16:creationId xmlns:a16="http://schemas.microsoft.com/office/drawing/2014/main" id="{4BC79D93-C3BB-2896-5D81-6885B18216B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7" name="Oval 216">
                  <a:extLst>
                    <a:ext uri="{FF2B5EF4-FFF2-40B4-BE49-F238E27FC236}">
                      <a16:creationId xmlns:a16="http://schemas.microsoft.com/office/drawing/2014/main" id="{61CE70B6-3E29-8F06-EFF3-D4930E032F39}"/>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6" name="Group 125">
              <a:extLst>
                <a:ext uri="{FF2B5EF4-FFF2-40B4-BE49-F238E27FC236}">
                  <a16:creationId xmlns:a16="http://schemas.microsoft.com/office/drawing/2014/main" id="{536DCCFA-FCBC-CCD6-947B-6C00B4490111}"/>
                </a:ext>
              </a:extLst>
            </p:cNvPr>
            <p:cNvGrpSpPr/>
            <p:nvPr/>
          </p:nvGrpSpPr>
          <p:grpSpPr>
            <a:xfrm>
              <a:off x="1227547" y="3907681"/>
              <a:ext cx="1981030" cy="257102"/>
              <a:chOff x="1243149" y="751798"/>
              <a:chExt cx="1981030" cy="257102"/>
            </a:xfrm>
          </p:grpSpPr>
          <p:grpSp>
            <p:nvGrpSpPr>
              <p:cNvPr id="196" name="Group 195">
                <a:extLst>
                  <a:ext uri="{FF2B5EF4-FFF2-40B4-BE49-F238E27FC236}">
                    <a16:creationId xmlns:a16="http://schemas.microsoft.com/office/drawing/2014/main" id="{F4CD29A0-BD22-8838-AB8A-0FED460E7015}"/>
                  </a:ext>
                </a:extLst>
              </p:cNvPr>
              <p:cNvGrpSpPr/>
              <p:nvPr/>
            </p:nvGrpSpPr>
            <p:grpSpPr>
              <a:xfrm>
                <a:off x="3068251" y="754431"/>
                <a:ext cx="155928" cy="254132"/>
                <a:chOff x="3068251" y="754431"/>
                <a:chExt cx="155928" cy="254132"/>
              </a:xfrm>
            </p:grpSpPr>
            <p:sp>
              <p:nvSpPr>
                <p:cNvPr id="209" name="Rectangle: Rounded Corners 208">
                  <a:extLst>
                    <a:ext uri="{FF2B5EF4-FFF2-40B4-BE49-F238E27FC236}">
                      <a16:creationId xmlns:a16="http://schemas.microsoft.com/office/drawing/2014/main" id="{C4738648-6F0B-CC27-3192-90D0593FDA23}"/>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0" name="Oval 209">
                  <a:extLst>
                    <a:ext uri="{FF2B5EF4-FFF2-40B4-BE49-F238E27FC236}">
                      <a16:creationId xmlns:a16="http://schemas.microsoft.com/office/drawing/2014/main" id="{3AE4C18A-4E6B-2367-B30E-C855B4C96F95}"/>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7" name="Group 196">
                <a:extLst>
                  <a:ext uri="{FF2B5EF4-FFF2-40B4-BE49-F238E27FC236}">
                    <a16:creationId xmlns:a16="http://schemas.microsoft.com/office/drawing/2014/main" id="{8E985985-1002-2FF3-757D-12B36DC4BE35}"/>
                  </a:ext>
                </a:extLst>
              </p:cNvPr>
              <p:cNvGrpSpPr/>
              <p:nvPr/>
            </p:nvGrpSpPr>
            <p:grpSpPr>
              <a:xfrm>
                <a:off x="2533111" y="751798"/>
                <a:ext cx="155928" cy="254132"/>
                <a:chOff x="3068251" y="754431"/>
                <a:chExt cx="155928" cy="254132"/>
              </a:xfrm>
            </p:grpSpPr>
            <p:sp>
              <p:nvSpPr>
                <p:cNvPr id="207" name="Rectangle: Rounded Corners 206">
                  <a:extLst>
                    <a:ext uri="{FF2B5EF4-FFF2-40B4-BE49-F238E27FC236}">
                      <a16:creationId xmlns:a16="http://schemas.microsoft.com/office/drawing/2014/main" id="{6594AA2D-B234-53AC-DC39-F5C463270FCA}"/>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8" name="Oval 207">
                  <a:extLst>
                    <a:ext uri="{FF2B5EF4-FFF2-40B4-BE49-F238E27FC236}">
                      <a16:creationId xmlns:a16="http://schemas.microsoft.com/office/drawing/2014/main" id="{FC5D3C8A-EEAB-C251-E1D9-CEBD08D5C574}"/>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8" name="Group 197">
                <a:extLst>
                  <a:ext uri="{FF2B5EF4-FFF2-40B4-BE49-F238E27FC236}">
                    <a16:creationId xmlns:a16="http://schemas.microsoft.com/office/drawing/2014/main" id="{17A4BF1D-B413-7617-07A0-5BB5ACB4A103}"/>
                  </a:ext>
                </a:extLst>
              </p:cNvPr>
              <p:cNvGrpSpPr/>
              <p:nvPr/>
            </p:nvGrpSpPr>
            <p:grpSpPr>
              <a:xfrm>
                <a:off x="2038315" y="754768"/>
                <a:ext cx="155928" cy="254132"/>
                <a:chOff x="3068251" y="754431"/>
                <a:chExt cx="155928" cy="254132"/>
              </a:xfrm>
            </p:grpSpPr>
            <p:sp>
              <p:nvSpPr>
                <p:cNvPr id="205" name="Rectangle: Rounded Corners 204">
                  <a:extLst>
                    <a:ext uri="{FF2B5EF4-FFF2-40B4-BE49-F238E27FC236}">
                      <a16:creationId xmlns:a16="http://schemas.microsoft.com/office/drawing/2014/main" id="{B91C6563-393C-10B1-EBB5-4CDBF3FCEB08}"/>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6" name="Oval 205">
                  <a:extLst>
                    <a:ext uri="{FF2B5EF4-FFF2-40B4-BE49-F238E27FC236}">
                      <a16:creationId xmlns:a16="http://schemas.microsoft.com/office/drawing/2014/main" id="{D86BFCFE-F953-877A-2C83-D07AF96BE97D}"/>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9" name="Group 198">
                <a:extLst>
                  <a:ext uri="{FF2B5EF4-FFF2-40B4-BE49-F238E27FC236}">
                    <a16:creationId xmlns:a16="http://schemas.microsoft.com/office/drawing/2014/main" id="{EA992CE3-3D96-F393-9EE8-EFF413F46F1A}"/>
                  </a:ext>
                </a:extLst>
              </p:cNvPr>
              <p:cNvGrpSpPr/>
              <p:nvPr/>
            </p:nvGrpSpPr>
            <p:grpSpPr>
              <a:xfrm>
                <a:off x="1243149" y="752053"/>
                <a:ext cx="155928" cy="254132"/>
                <a:chOff x="3068251" y="754431"/>
                <a:chExt cx="155928" cy="254132"/>
              </a:xfrm>
            </p:grpSpPr>
            <p:sp>
              <p:nvSpPr>
                <p:cNvPr id="203" name="Rectangle: Rounded Corners 202">
                  <a:extLst>
                    <a:ext uri="{FF2B5EF4-FFF2-40B4-BE49-F238E27FC236}">
                      <a16:creationId xmlns:a16="http://schemas.microsoft.com/office/drawing/2014/main" id="{A3E94C6A-AF72-8085-DAE7-6E9F6DBCC1A9}"/>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4" name="Oval 203">
                  <a:extLst>
                    <a:ext uri="{FF2B5EF4-FFF2-40B4-BE49-F238E27FC236}">
                      <a16:creationId xmlns:a16="http://schemas.microsoft.com/office/drawing/2014/main" id="{BBB828A7-38DD-DFD4-D2A7-D1796AB6B463}"/>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00" name="Group 199">
                <a:extLst>
                  <a:ext uri="{FF2B5EF4-FFF2-40B4-BE49-F238E27FC236}">
                    <a16:creationId xmlns:a16="http://schemas.microsoft.com/office/drawing/2014/main" id="{9851A83C-BC78-A0E5-86F6-57368D9DB4CB}"/>
                  </a:ext>
                </a:extLst>
              </p:cNvPr>
              <p:cNvGrpSpPr/>
              <p:nvPr/>
            </p:nvGrpSpPr>
            <p:grpSpPr>
              <a:xfrm>
                <a:off x="1528607" y="752053"/>
                <a:ext cx="155928" cy="254132"/>
                <a:chOff x="3068251" y="754431"/>
                <a:chExt cx="155928" cy="254132"/>
              </a:xfrm>
            </p:grpSpPr>
            <p:sp>
              <p:nvSpPr>
                <p:cNvPr id="201" name="Rectangle: Rounded Corners 200">
                  <a:extLst>
                    <a:ext uri="{FF2B5EF4-FFF2-40B4-BE49-F238E27FC236}">
                      <a16:creationId xmlns:a16="http://schemas.microsoft.com/office/drawing/2014/main" id="{036EAF01-EF34-2ED2-0009-F6634DDED17E}"/>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2" name="Oval 201">
                  <a:extLst>
                    <a:ext uri="{FF2B5EF4-FFF2-40B4-BE49-F238E27FC236}">
                      <a16:creationId xmlns:a16="http://schemas.microsoft.com/office/drawing/2014/main" id="{A2FD55A3-1F0E-9D93-9D24-B0034007307E}"/>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7" name="Group 126">
              <a:extLst>
                <a:ext uri="{FF2B5EF4-FFF2-40B4-BE49-F238E27FC236}">
                  <a16:creationId xmlns:a16="http://schemas.microsoft.com/office/drawing/2014/main" id="{32B2B5A8-D747-7DC9-14FE-B3421F41028D}"/>
                </a:ext>
              </a:extLst>
            </p:cNvPr>
            <p:cNvGrpSpPr/>
            <p:nvPr/>
          </p:nvGrpSpPr>
          <p:grpSpPr>
            <a:xfrm>
              <a:off x="1276677" y="4371740"/>
              <a:ext cx="1981030" cy="257102"/>
              <a:chOff x="1243149" y="751798"/>
              <a:chExt cx="1981030" cy="257102"/>
            </a:xfrm>
          </p:grpSpPr>
          <p:grpSp>
            <p:nvGrpSpPr>
              <p:cNvPr id="181" name="Group 180">
                <a:extLst>
                  <a:ext uri="{FF2B5EF4-FFF2-40B4-BE49-F238E27FC236}">
                    <a16:creationId xmlns:a16="http://schemas.microsoft.com/office/drawing/2014/main" id="{F2DE2152-979E-685B-AA44-547B470F6A44}"/>
                  </a:ext>
                </a:extLst>
              </p:cNvPr>
              <p:cNvGrpSpPr/>
              <p:nvPr/>
            </p:nvGrpSpPr>
            <p:grpSpPr>
              <a:xfrm>
                <a:off x="3068251" y="754431"/>
                <a:ext cx="155928" cy="254132"/>
                <a:chOff x="3068251" y="754431"/>
                <a:chExt cx="155928" cy="254132"/>
              </a:xfrm>
            </p:grpSpPr>
            <p:sp>
              <p:nvSpPr>
                <p:cNvPr id="194" name="Rectangle: Rounded Corners 193">
                  <a:extLst>
                    <a:ext uri="{FF2B5EF4-FFF2-40B4-BE49-F238E27FC236}">
                      <a16:creationId xmlns:a16="http://schemas.microsoft.com/office/drawing/2014/main" id="{9122CB7A-9217-68AA-FBC3-466A472F21F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5" name="Oval 194">
                  <a:extLst>
                    <a:ext uri="{FF2B5EF4-FFF2-40B4-BE49-F238E27FC236}">
                      <a16:creationId xmlns:a16="http://schemas.microsoft.com/office/drawing/2014/main" id="{592D2ABF-3A7E-5BC2-1809-F3893966D140}"/>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2" name="Group 181">
                <a:extLst>
                  <a:ext uri="{FF2B5EF4-FFF2-40B4-BE49-F238E27FC236}">
                    <a16:creationId xmlns:a16="http://schemas.microsoft.com/office/drawing/2014/main" id="{3DBD79AC-C212-8277-BFF8-345AE0F630F3}"/>
                  </a:ext>
                </a:extLst>
              </p:cNvPr>
              <p:cNvGrpSpPr/>
              <p:nvPr/>
            </p:nvGrpSpPr>
            <p:grpSpPr>
              <a:xfrm>
                <a:off x="2533111" y="751798"/>
                <a:ext cx="155928" cy="254132"/>
                <a:chOff x="3068251" y="754431"/>
                <a:chExt cx="155928" cy="254132"/>
              </a:xfrm>
            </p:grpSpPr>
            <p:sp>
              <p:nvSpPr>
                <p:cNvPr id="192" name="Rectangle: Rounded Corners 191">
                  <a:extLst>
                    <a:ext uri="{FF2B5EF4-FFF2-40B4-BE49-F238E27FC236}">
                      <a16:creationId xmlns:a16="http://schemas.microsoft.com/office/drawing/2014/main" id="{27BF866C-1AF7-F696-5636-6C159706473F}"/>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3" name="Oval 192">
                  <a:extLst>
                    <a:ext uri="{FF2B5EF4-FFF2-40B4-BE49-F238E27FC236}">
                      <a16:creationId xmlns:a16="http://schemas.microsoft.com/office/drawing/2014/main" id="{6A306934-2BC1-5F83-EF62-82F2E458CE0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3" name="Group 182">
                <a:extLst>
                  <a:ext uri="{FF2B5EF4-FFF2-40B4-BE49-F238E27FC236}">
                    <a16:creationId xmlns:a16="http://schemas.microsoft.com/office/drawing/2014/main" id="{B5CE5A97-6489-7B21-65D1-8F25C9E60CB3}"/>
                  </a:ext>
                </a:extLst>
              </p:cNvPr>
              <p:cNvGrpSpPr/>
              <p:nvPr/>
            </p:nvGrpSpPr>
            <p:grpSpPr>
              <a:xfrm>
                <a:off x="2038315" y="754768"/>
                <a:ext cx="155928" cy="254132"/>
                <a:chOff x="3068251" y="754431"/>
                <a:chExt cx="155928" cy="254132"/>
              </a:xfrm>
            </p:grpSpPr>
            <p:sp>
              <p:nvSpPr>
                <p:cNvPr id="190" name="Rectangle: Rounded Corners 189">
                  <a:extLst>
                    <a:ext uri="{FF2B5EF4-FFF2-40B4-BE49-F238E27FC236}">
                      <a16:creationId xmlns:a16="http://schemas.microsoft.com/office/drawing/2014/main" id="{300B9006-6EEB-886F-E92D-DF0860D61397}"/>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1" name="Oval 190">
                  <a:extLst>
                    <a:ext uri="{FF2B5EF4-FFF2-40B4-BE49-F238E27FC236}">
                      <a16:creationId xmlns:a16="http://schemas.microsoft.com/office/drawing/2014/main" id="{43796AF6-8FDA-E3C1-2064-770EA59715AA}"/>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4" name="Group 183">
                <a:extLst>
                  <a:ext uri="{FF2B5EF4-FFF2-40B4-BE49-F238E27FC236}">
                    <a16:creationId xmlns:a16="http://schemas.microsoft.com/office/drawing/2014/main" id="{6C53766E-BB23-A575-6868-96DB7817D067}"/>
                  </a:ext>
                </a:extLst>
              </p:cNvPr>
              <p:cNvGrpSpPr/>
              <p:nvPr/>
            </p:nvGrpSpPr>
            <p:grpSpPr>
              <a:xfrm>
                <a:off x="1243149" y="752053"/>
                <a:ext cx="155928" cy="254132"/>
                <a:chOff x="3068251" y="754431"/>
                <a:chExt cx="155928" cy="254132"/>
              </a:xfrm>
            </p:grpSpPr>
            <p:sp>
              <p:nvSpPr>
                <p:cNvPr id="188" name="Rectangle: Rounded Corners 187">
                  <a:extLst>
                    <a:ext uri="{FF2B5EF4-FFF2-40B4-BE49-F238E27FC236}">
                      <a16:creationId xmlns:a16="http://schemas.microsoft.com/office/drawing/2014/main" id="{C447D3DC-3221-732E-5CF4-58AB7A14AF92}"/>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9" name="Oval 188">
                  <a:extLst>
                    <a:ext uri="{FF2B5EF4-FFF2-40B4-BE49-F238E27FC236}">
                      <a16:creationId xmlns:a16="http://schemas.microsoft.com/office/drawing/2014/main" id="{715D6A54-0B44-9013-86FD-90AE56FAF9AC}"/>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85" name="Group 184">
                <a:extLst>
                  <a:ext uri="{FF2B5EF4-FFF2-40B4-BE49-F238E27FC236}">
                    <a16:creationId xmlns:a16="http://schemas.microsoft.com/office/drawing/2014/main" id="{95366020-ECC3-A539-55DB-265767A5EC13}"/>
                  </a:ext>
                </a:extLst>
              </p:cNvPr>
              <p:cNvGrpSpPr/>
              <p:nvPr/>
            </p:nvGrpSpPr>
            <p:grpSpPr>
              <a:xfrm>
                <a:off x="1528607" y="752053"/>
                <a:ext cx="155928" cy="254132"/>
                <a:chOff x="3068251" y="754431"/>
                <a:chExt cx="155928" cy="254132"/>
              </a:xfrm>
            </p:grpSpPr>
            <p:sp>
              <p:nvSpPr>
                <p:cNvPr id="186" name="Rectangle: Rounded Corners 185">
                  <a:extLst>
                    <a:ext uri="{FF2B5EF4-FFF2-40B4-BE49-F238E27FC236}">
                      <a16:creationId xmlns:a16="http://schemas.microsoft.com/office/drawing/2014/main" id="{68E7A9DC-DF74-8AA0-E046-16495112CD1B}"/>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7" name="Oval 186">
                  <a:extLst>
                    <a:ext uri="{FF2B5EF4-FFF2-40B4-BE49-F238E27FC236}">
                      <a16:creationId xmlns:a16="http://schemas.microsoft.com/office/drawing/2014/main" id="{81CB5D14-D620-44E8-3B9F-05478FAAC931}"/>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8" name="Group 127">
              <a:extLst>
                <a:ext uri="{FF2B5EF4-FFF2-40B4-BE49-F238E27FC236}">
                  <a16:creationId xmlns:a16="http://schemas.microsoft.com/office/drawing/2014/main" id="{F26DD4EA-4CB4-B66B-3A35-4F2354307D1D}"/>
                </a:ext>
              </a:extLst>
            </p:cNvPr>
            <p:cNvGrpSpPr/>
            <p:nvPr/>
          </p:nvGrpSpPr>
          <p:grpSpPr>
            <a:xfrm>
              <a:off x="1202767" y="4862304"/>
              <a:ext cx="1981030" cy="257102"/>
              <a:chOff x="1243149" y="751798"/>
              <a:chExt cx="1981030" cy="257102"/>
            </a:xfrm>
          </p:grpSpPr>
          <p:grpSp>
            <p:nvGrpSpPr>
              <p:cNvPr id="166" name="Group 165">
                <a:extLst>
                  <a:ext uri="{FF2B5EF4-FFF2-40B4-BE49-F238E27FC236}">
                    <a16:creationId xmlns:a16="http://schemas.microsoft.com/office/drawing/2014/main" id="{A07395F2-48B1-F10F-23CF-07FA5A14DC94}"/>
                  </a:ext>
                </a:extLst>
              </p:cNvPr>
              <p:cNvGrpSpPr/>
              <p:nvPr/>
            </p:nvGrpSpPr>
            <p:grpSpPr>
              <a:xfrm>
                <a:off x="3068251" y="754431"/>
                <a:ext cx="155928" cy="254132"/>
                <a:chOff x="3068251" y="754431"/>
                <a:chExt cx="155928" cy="254132"/>
              </a:xfrm>
            </p:grpSpPr>
            <p:sp>
              <p:nvSpPr>
                <p:cNvPr id="179" name="Rectangle: Rounded Corners 178">
                  <a:extLst>
                    <a:ext uri="{FF2B5EF4-FFF2-40B4-BE49-F238E27FC236}">
                      <a16:creationId xmlns:a16="http://schemas.microsoft.com/office/drawing/2014/main" id="{39059D32-5721-71B4-92B9-6B18290FE1C9}"/>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0" name="Oval 179">
                  <a:extLst>
                    <a:ext uri="{FF2B5EF4-FFF2-40B4-BE49-F238E27FC236}">
                      <a16:creationId xmlns:a16="http://schemas.microsoft.com/office/drawing/2014/main" id="{131107C5-6B4F-0169-ECF9-5B60BCB7EC4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7" name="Group 166">
                <a:extLst>
                  <a:ext uri="{FF2B5EF4-FFF2-40B4-BE49-F238E27FC236}">
                    <a16:creationId xmlns:a16="http://schemas.microsoft.com/office/drawing/2014/main" id="{47B36E08-B5F4-9A54-1223-B0BBD7DD953A}"/>
                  </a:ext>
                </a:extLst>
              </p:cNvPr>
              <p:cNvGrpSpPr/>
              <p:nvPr/>
            </p:nvGrpSpPr>
            <p:grpSpPr>
              <a:xfrm>
                <a:off x="2533111" y="751798"/>
                <a:ext cx="155928" cy="254132"/>
                <a:chOff x="3068251" y="754431"/>
                <a:chExt cx="155928" cy="254132"/>
              </a:xfrm>
            </p:grpSpPr>
            <p:sp>
              <p:nvSpPr>
                <p:cNvPr id="177" name="Rectangle: Rounded Corners 176">
                  <a:extLst>
                    <a:ext uri="{FF2B5EF4-FFF2-40B4-BE49-F238E27FC236}">
                      <a16:creationId xmlns:a16="http://schemas.microsoft.com/office/drawing/2014/main" id="{898DAA64-95F6-04E8-9AA1-796C331D4A9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8" name="Oval 177">
                  <a:extLst>
                    <a:ext uri="{FF2B5EF4-FFF2-40B4-BE49-F238E27FC236}">
                      <a16:creationId xmlns:a16="http://schemas.microsoft.com/office/drawing/2014/main" id="{670A69FA-A4C8-D317-87F5-EF71C288CE7E}"/>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8" name="Group 167">
                <a:extLst>
                  <a:ext uri="{FF2B5EF4-FFF2-40B4-BE49-F238E27FC236}">
                    <a16:creationId xmlns:a16="http://schemas.microsoft.com/office/drawing/2014/main" id="{927EDBAA-94D8-7696-B1A3-8DE7988D7023}"/>
                  </a:ext>
                </a:extLst>
              </p:cNvPr>
              <p:cNvGrpSpPr/>
              <p:nvPr/>
            </p:nvGrpSpPr>
            <p:grpSpPr>
              <a:xfrm>
                <a:off x="2038315" y="754768"/>
                <a:ext cx="155928" cy="254132"/>
                <a:chOff x="3068251" y="754431"/>
                <a:chExt cx="155928" cy="254132"/>
              </a:xfrm>
            </p:grpSpPr>
            <p:sp>
              <p:nvSpPr>
                <p:cNvPr id="175" name="Rectangle: Rounded Corners 174">
                  <a:extLst>
                    <a:ext uri="{FF2B5EF4-FFF2-40B4-BE49-F238E27FC236}">
                      <a16:creationId xmlns:a16="http://schemas.microsoft.com/office/drawing/2014/main" id="{2D00DFAB-294F-1209-68D7-0FE0B2874A74}"/>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Oval 175">
                  <a:extLst>
                    <a:ext uri="{FF2B5EF4-FFF2-40B4-BE49-F238E27FC236}">
                      <a16:creationId xmlns:a16="http://schemas.microsoft.com/office/drawing/2014/main" id="{CC2BB4E4-88CE-50AC-20A1-3E343E70F01E}"/>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9" name="Group 168">
                <a:extLst>
                  <a:ext uri="{FF2B5EF4-FFF2-40B4-BE49-F238E27FC236}">
                    <a16:creationId xmlns:a16="http://schemas.microsoft.com/office/drawing/2014/main" id="{A0C8B0F6-5872-3585-03BD-8879856A2FAB}"/>
                  </a:ext>
                </a:extLst>
              </p:cNvPr>
              <p:cNvGrpSpPr/>
              <p:nvPr/>
            </p:nvGrpSpPr>
            <p:grpSpPr>
              <a:xfrm>
                <a:off x="1243149" y="752053"/>
                <a:ext cx="155928" cy="254132"/>
                <a:chOff x="3068251" y="754431"/>
                <a:chExt cx="155928" cy="254132"/>
              </a:xfrm>
            </p:grpSpPr>
            <p:sp>
              <p:nvSpPr>
                <p:cNvPr id="173" name="Rectangle: Rounded Corners 172">
                  <a:extLst>
                    <a:ext uri="{FF2B5EF4-FFF2-40B4-BE49-F238E27FC236}">
                      <a16:creationId xmlns:a16="http://schemas.microsoft.com/office/drawing/2014/main" id="{10AF7119-22AB-2B7A-BC72-48BBE0E272C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Oval 173">
                  <a:extLst>
                    <a:ext uri="{FF2B5EF4-FFF2-40B4-BE49-F238E27FC236}">
                      <a16:creationId xmlns:a16="http://schemas.microsoft.com/office/drawing/2014/main" id="{AC975B39-49C7-AD5A-E781-5FB0F21D0333}"/>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A09DE581-A150-2EDF-E28A-2FB9814ED435}"/>
                  </a:ext>
                </a:extLst>
              </p:cNvPr>
              <p:cNvGrpSpPr/>
              <p:nvPr/>
            </p:nvGrpSpPr>
            <p:grpSpPr>
              <a:xfrm>
                <a:off x="1528607" y="752053"/>
                <a:ext cx="155928" cy="254132"/>
                <a:chOff x="3068251" y="754431"/>
                <a:chExt cx="155928" cy="254132"/>
              </a:xfrm>
            </p:grpSpPr>
            <p:sp>
              <p:nvSpPr>
                <p:cNvPr id="171" name="Rectangle: Rounded Corners 170">
                  <a:extLst>
                    <a:ext uri="{FF2B5EF4-FFF2-40B4-BE49-F238E27FC236}">
                      <a16:creationId xmlns:a16="http://schemas.microsoft.com/office/drawing/2014/main" id="{5F06310B-92F1-DA9D-59B9-76C13B8E616A}"/>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2" name="Oval 171">
                  <a:extLst>
                    <a:ext uri="{FF2B5EF4-FFF2-40B4-BE49-F238E27FC236}">
                      <a16:creationId xmlns:a16="http://schemas.microsoft.com/office/drawing/2014/main" id="{2698231C-811E-CD1D-1308-C9083FC3F975}"/>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29" name="Group 128">
              <a:extLst>
                <a:ext uri="{FF2B5EF4-FFF2-40B4-BE49-F238E27FC236}">
                  <a16:creationId xmlns:a16="http://schemas.microsoft.com/office/drawing/2014/main" id="{200470CF-660D-D41D-AF52-846382437D5B}"/>
                </a:ext>
              </a:extLst>
            </p:cNvPr>
            <p:cNvGrpSpPr/>
            <p:nvPr/>
          </p:nvGrpSpPr>
          <p:grpSpPr>
            <a:xfrm>
              <a:off x="1255336" y="5333918"/>
              <a:ext cx="1981030" cy="257102"/>
              <a:chOff x="1243149" y="751798"/>
              <a:chExt cx="1981030" cy="257102"/>
            </a:xfrm>
          </p:grpSpPr>
          <p:grpSp>
            <p:nvGrpSpPr>
              <p:cNvPr id="151" name="Group 150">
                <a:extLst>
                  <a:ext uri="{FF2B5EF4-FFF2-40B4-BE49-F238E27FC236}">
                    <a16:creationId xmlns:a16="http://schemas.microsoft.com/office/drawing/2014/main" id="{629AC00C-C97A-2A88-4ED9-00F81E20B8C3}"/>
                  </a:ext>
                </a:extLst>
              </p:cNvPr>
              <p:cNvGrpSpPr/>
              <p:nvPr/>
            </p:nvGrpSpPr>
            <p:grpSpPr>
              <a:xfrm>
                <a:off x="3068251" y="754431"/>
                <a:ext cx="155928" cy="254132"/>
                <a:chOff x="3068251" y="754431"/>
                <a:chExt cx="155928" cy="254132"/>
              </a:xfrm>
            </p:grpSpPr>
            <p:sp>
              <p:nvSpPr>
                <p:cNvPr id="164" name="Rectangle: Rounded Corners 163">
                  <a:extLst>
                    <a:ext uri="{FF2B5EF4-FFF2-40B4-BE49-F238E27FC236}">
                      <a16:creationId xmlns:a16="http://schemas.microsoft.com/office/drawing/2014/main" id="{1ADBE976-4CDF-5F78-1BD6-8523642E6FC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5" name="Oval 164">
                  <a:extLst>
                    <a:ext uri="{FF2B5EF4-FFF2-40B4-BE49-F238E27FC236}">
                      <a16:creationId xmlns:a16="http://schemas.microsoft.com/office/drawing/2014/main" id="{24D46C20-E018-625F-CA16-8282B9703892}"/>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2" name="Group 151">
                <a:extLst>
                  <a:ext uri="{FF2B5EF4-FFF2-40B4-BE49-F238E27FC236}">
                    <a16:creationId xmlns:a16="http://schemas.microsoft.com/office/drawing/2014/main" id="{A6412785-FD90-4AA5-1B11-0F947A244876}"/>
                  </a:ext>
                </a:extLst>
              </p:cNvPr>
              <p:cNvGrpSpPr/>
              <p:nvPr/>
            </p:nvGrpSpPr>
            <p:grpSpPr>
              <a:xfrm>
                <a:off x="2533111" y="751798"/>
                <a:ext cx="155928" cy="254132"/>
                <a:chOff x="3068251" y="754431"/>
                <a:chExt cx="155928" cy="254132"/>
              </a:xfrm>
            </p:grpSpPr>
            <p:sp>
              <p:nvSpPr>
                <p:cNvPr id="162" name="Rectangle: Rounded Corners 161">
                  <a:extLst>
                    <a:ext uri="{FF2B5EF4-FFF2-40B4-BE49-F238E27FC236}">
                      <a16:creationId xmlns:a16="http://schemas.microsoft.com/office/drawing/2014/main" id="{27FCD075-C554-EE09-B215-5C813543F72C}"/>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Oval 162">
                  <a:extLst>
                    <a:ext uri="{FF2B5EF4-FFF2-40B4-BE49-F238E27FC236}">
                      <a16:creationId xmlns:a16="http://schemas.microsoft.com/office/drawing/2014/main" id="{3D6C971C-75EA-9BC5-3A64-57C79589B0FA}"/>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3" name="Group 152">
                <a:extLst>
                  <a:ext uri="{FF2B5EF4-FFF2-40B4-BE49-F238E27FC236}">
                    <a16:creationId xmlns:a16="http://schemas.microsoft.com/office/drawing/2014/main" id="{D97D5E02-F463-8C70-23B5-DFF387A4FA93}"/>
                  </a:ext>
                </a:extLst>
              </p:cNvPr>
              <p:cNvGrpSpPr/>
              <p:nvPr/>
            </p:nvGrpSpPr>
            <p:grpSpPr>
              <a:xfrm>
                <a:off x="2038315" y="754768"/>
                <a:ext cx="155928" cy="254132"/>
                <a:chOff x="3068251" y="754431"/>
                <a:chExt cx="155928" cy="254132"/>
              </a:xfrm>
            </p:grpSpPr>
            <p:sp>
              <p:nvSpPr>
                <p:cNvPr id="160" name="Rectangle: Rounded Corners 159">
                  <a:extLst>
                    <a:ext uri="{FF2B5EF4-FFF2-40B4-BE49-F238E27FC236}">
                      <a16:creationId xmlns:a16="http://schemas.microsoft.com/office/drawing/2014/main" id="{FCB2E717-C7F7-61D3-9B52-1150FB9E5671}"/>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1" name="Oval 160">
                  <a:extLst>
                    <a:ext uri="{FF2B5EF4-FFF2-40B4-BE49-F238E27FC236}">
                      <a16:creationId xmlns:a16="http://schemas.microsoft.com/office/drawing/2014/main" id="{D1F46A77-6E06-4DDA-3E81-74CF749F3777}"/>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4" name="Group 153">
                <a:extLst>
                  <a:ext uri="{FF2B5EF4-FFF2-40B4-BE49-F238E27FC236}">
                    <a16:creationId xmlns:a16="http://schemas.microsoft.com/office/drawing/2014/main" id="{4FFA1AE4-D371-D7C7-F3DD-A5EA2FB8B5B8}"/>
                  </a:ext>
                </a:extLst>
              </p:cNvPr>
              <p:cNvGrpSpPr/>
              <p:nvPr/>
            </p:nvGrpSpPr>
            <p:grpSpPr>
              <a:xfrm>
                <a:off x="1243149" y="752053"/>
                <a:ext cx="155928" cy="254132"/>
                <a:chOff x="3068251" y="754431"/>
                <a:chExt cx="155928" cy="254132"/>
              </a:xfrm>
            </p:grpSpPr>
            <p:sp>
              <p:nvSpPr>
                <p:cNvPr id="158" name="Rectangle: Rounded Corners 157">
                  <a:extLst>
                    <a:ext uri="{FF2B5EF4-FFF2-40B4-BE49-F238E27FC236}">
                      <a16:creationId xmlns:a16="http://schemas.microsoft.com/office/drawing/2014/main" id="{AA0AB2DB-B273-9224-398F-EBE59297B9A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Oval 158">
                  <a:extLst>
                    <a:ext uri="{FF2B5EF4-FFF2-40B4-BE49-F238E27FC236}">
                      <a16:creationId xmlns:a16="http://schemas.microsoft.com/office/drawing/2014/main" id="{901E3A75-A895-2757-F59F-1E73C040D96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a:extLst>
                  <a:ext uri="{FF2B5EF4-FFF2-40B4-BE49-F238E27FC236}">
                    <a16:creationId xmlns:a16="http://schemas.microsoft.com/office/drawing/2014/main" id="{65A8BAE6-8076-1928-44DA-26C12BC23BBF}"/>
                  </a:ext>
                </a:extLst>
              </p:cNvPr>
              <p:cNvGrpSpPr/>
              <p:nvPr/>
            </p:nvGrpSpPr>
            <p:grpSpPr>
              <a:xfrm>
                <a:off x="1528607" y="752053"/>
                <a:ext cx="155928" cy="254132"/>
                <a:chOff x="3068251" y="754431"/>
                <a:chExt cx="155928" cy="254132"/>
              </a:xfrm>
            </p:grpSpPr>
            <p:sp>
              <p:nvSpPr>
                <p:cNvPr id="156" name="Rectangle: Rounded Corners 155">
                  <a:extLst>
                    <a:ext uri="{FF2B5EF4-FFF2-40B4-BE49-F238E27FC236}">
                      <a16:creationId xmlns:a16="http://schemas.microsoft.com/office/drawing/2014/main" id="{9C5E2432-0986-0149-5840-D2DCF33CFDD1}"/>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Oval 156">
                  <a:extLst>
                    <a:ext uri="{FF2B5EF4-FFF2-40B4-BE49-F238E27FC236}">
                      <a16:creationId xmlns:a16="http://schemas.microsoft.com/office/drawing/2014/main" id="{CFBEE107-5C0F-2AAF-8CF9-57D1110DB9ED}"/>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30" name="Group 129">
              <a:extLst>
                <a:ext uri="{FF2B5EF4-FFF2-40B4-BE49-F238E27FC236}">
                  <a16:creationId xmlns:a16="http://schemas.microsoft.com/office/drawing/2014/main" id="{9AABC984-A76A-2469-A67E-76B258441575}"/>
                </a:ext>
              </a:extLst>
            </p:cNvPr>
            <p:cNvGrpSpPr/>
            <p:nvPr/>
          </p:nvGrpSpPr>
          <p:grpSpPr>
            <a:xfrm>
              <a:off x="4223377" y="5435967"/>
              <a:ext cx="805011" cy="719776"/>
              <a:chOff x="1717149" y="188138"/>
              <a:chExt cx="805011" cy="719776"/>
            </a:xfrm>
          </p:grpSpPr>
          <p:sp>
            <p:nvSpPr>
              <p:cNvPr id="149" name="Rectangle: Rounded Corners 148">
                <a:extLst>
                  <a:ext uri="{FF2B5EF4-FFF2-40B4-BE49-F238E27FC236}">
                    <a16:creationId xmlns:a16="http://schemas.microsoft.com/office/drawing/2014/main" id="{CF955C5C-E932-99D6-9CB5-BE16CC3302AC}"/>
                  </a:ext>
                </a:extLst>
              </p:cNvPr>
              <p:cNvSpPr/>
              <p:nvPr/>
            </p:nvSpPr>
            <p:spPr>
              <a:xfrm>
                <a:off x="2379383" y="819420"/>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Oval 149">
                <a:extLst>
                  <a:ext uri="{FF2B5EF4-FFF2-40B4-BE49-F238E27FC236}">
                    <a16:creationId xmlns:a16="http://schemas.microsoft.com/office/drawing/2014/main" id="{AB8F6402-BDF1-D0A5-31BC-CE5D7E9C8461}"/>
                  </a:ext>
                </a:extLst>
              </p:cNvPr>
              <p:cNvSpPr/>
              <p:nvPr/>
            </p:nvSpPr>
            <p:spPr>
              <a:xfrm>
                <a:off x="2366232" y="653782"/>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1" name="Rectangle: Rounded Corners 310">
                <a:extLst>
                  <a:ext uri="{FF2B5EF4-FFF2-40B4-BE49-F238E27FC236}">
                    <a16:creationId xmlns:a16="http://schemas.microsoft.com/office/drawing/2014/main" id="{1758BDA1-74D3-6816-841C-0B0B335F0AAB}"/>
                  </a:ext>
                </a:extLst>
              </p:cNvPr>
              <p:cNvSpPr/>
              <p:nvPr/>
            </p:nvSpPr>
            <p:spPr>
              <a:xfrm>
                <a:off x="1730300" y="353776"/>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2" name="Oval 311">
                <a:extLst>
                  <a:ext uri="{FF2B5EF4-FFF2-40B4-BE49-F238E27FC236}">
                    <a16:creationId xmlns:a16="http://schemas.microsoft.com/office/drawing/2014/main" id="{27EB988E-AD86-9DFC-56B9-7ADF1D444D53}"/>
                  </a:ext>
                </a:extLst>
              </p:cNvPr>
              <p:cNvSpPr/>
              <p:nvPr/>
            </p:nvSpPr>
            <p:spPr>
              <a:xfrm>
                <a:off x="1717149" y="188138"/>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1" name="Group 130">
              <a:extLst>
                <a:ext uri="{FF2B5EF4-FFF2-40B4-BE49-F238E27FC236}">
                  <a16:creationId xmlns:a16="http://schemas.microsoft.com/office/drawing/2014/main" id="{9994AD82-7888-4004-88FD-78A74ABE6FD6}"/>
                </a:ext>
              </a:extLst>
            </p:cNvPr>
            <p:cNvGrpSpPr/>
            <p:nvPr/>
          </p:nvGrpSpPr>
          <p:grpSpPr>
            <a:xfrm>
              <a:off x="2518564" y="5784346"/>
              <a:ext cx="155928" cy="254132"/>
              <a:chOff x="3068251" y="754431"/>
              <a:chExt cx="155928" cy="254132"/>
            </a:xfrm>
          </p:grpSpPr>
          <p:sp>
            <p:nvSpPr>
              <p:cNvPr id="147" name="Rectangle: Rounded Corners 146">
                <a:extLst>
                  <a:ext uri="{FF2B5EF4-FFF2-40B4-BE49-F238E27FC236}">
                    <a16:creationId xmlns:a16="http://schemas.microsoft.com/office/drawing/2014/main" id="{157E826B-0DE5-8766-7835-563E1E7640F0}"/>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8" name="Oval 147">
                <a:extLst>
                  <a:ext uri="{FF2B5EF4-FFF2-40B4-BE49-F238E27FC236}">
                    <a16:creationId xmlns:a16="http://schemas.microsoft.com/office/drawing/2014/main" id="{D56BFD66-8F01-F7D6-1734-71D9479FDE66}"/>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2" name="Group 131">
              <a:extLst>
                <a:ext uri="{FF2B5EF4-FFF2-40B4-BE49-F238E27FC236}">
                  <a16:creationId xmlns:a16="http://schemas.microsoft.com/office/drawing/2014/main" id="{C6481D6E-DEBB-7CEC-9F58-3EFBC04E251E}"/>
                </a:ext>
              </a:extLst>
            </p:cNvPr>
            <p:cNvGrpSpPr/>
            <p:nvPr/>
          </p:nvGrpSpPr>
          <p:grpSpPr>
            <a:xfrm>
              <a:off x="2023768" y="5787316"/>
              <a:ext cx="155928" cy="254132"/>
              <a:chOff x="3068251" y="754431"/>
              <a:chExt cx="155928" cy="254132"/>
            </a:xfrm>
          </p:grpSpPr>
          <p:sp>
            <p:nvSpPr>
              <p:cNvPr id="145" name="Rectangle: Rounded Corners 144">
                <a:extLst>
                  <a:ext uri="{FF2B5EF4-FFF2-40B4-BE49-F238E27FC236}">
                    <a16:creationId xmlns:a16="http://schemas.microsoft.com/office/drawing/2014/main" id="{6A6A5B6F-2446-62F5-6373-306CA2222FAF}"/>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6" name="Oval 145">
                <a:extLst>
                  <a:ext uri="{FF2B5EF4-FFF2-40B4-BE49-F238E27FC236}">
                    <a16:creationId xmlns:a16="http://schemas.microsoft.com/office/drawing/2014/main" id="{DE976D46-4A90-89E0-DAB1-CE351013901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2C5411BB-D904-8B81-3AEB-0388AE6EA08F}"/>
                </a:ext>
              </a:extLst>
            </p:cNvPr>
            <p:cNvGrpSpPr/>
            <p:nvPr/>
          </p:nvGrpSpPr>
          <p:grpSpPr>
            <a:xfrm>
              <a:off x="1228602" y="5784601"/>
              <a:ext cx="155928" cy="254132"/>
              <a:chOff x="3068251" y="754431"/>
              <a:chExt cx="155928" cy="254132"/>
            </a:xfrm>
          </p:grpSpPr>
          <p:sp>
            <p:nvSpPr>
              <p:cNvPr id="143" name="Rectangle: Rounded Corners 142">
                <a:extLst>
                  <a:ext uri="{FF2B5EF4-FFF2-40B4-BE49-F238E27FC236}">
                    <a16:creationId xmlns:a16="http://schemas.microsoft.com/office/drawing/2014/main" id="{B6883109-C6AD-C1DA-A9CB-B43CF525C2E4}"/>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4" name="Oval 143">
                <a:extLst>
                  <a:ext uri="{FF2B5EF4-FFF2-40B4-BE49-F238E27FC236}">
                    <a16:creationId xmlns:a16="http://schemas.microsoft.com/office/drawing/2014/main" id="{79F66BAB-179C-3A7E-CDE3-C5888737C78F}"/>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CD3FEAD9-9745-B956-CE4F-95A3FC904971}"/>
                </a:ext>
              </a:extLst>
            </p:cNvPr>
            <p:cNvGrpSpPr/>
            <p:nvPr/>
          </p:nvGrpSpPr>
          <p:grpSpPr>
            <a:xfrm>
              <a:off x="1514060" y="5784601"/>
              <a:ext cx="155928" cy="254132"/>
              <a:chOff x="3068251" y="754431"/>
              <a:chExt cx="155928" cy="254132"/>
            </a:xfrm>
          </p:grpSpPr>
          <p:sp>
            <p:nvSpPr>
              <p:cNvPr id="141" name="Rectangle: Rounded Corners 140">
                <a:extLst>
                  <a:ext uri="{FF2B5EF4-FFF2-40B4-BE49-F238E27FC236}">
                    <a16:creationId xmlns:a16="http://schemas.microsoft.com/office/drawing/2014/main" id="{2CE9B42F-C8A8-6FC6-AC5B-A674C1C9CAF5}"/>
                  </a:ext>
                </a:extLst>
              </p:cNvPr>
              <p:cNvSpPr/>
              <p:nvPr/>
            </p:nvSpPr>
            <p:spPr>
              <a:xfrm>
                <a:off x="3081402" y="920069"/>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2" name="Oval 141">
                <a:extLst>
                  <a:ext uri="{FF2B5EF4-FFF2-40B4-BE49-F238E27FC236}">
                    <a16:creationId xmlns:a16="http://schemas.microsoft.com/office/drawing/2014/main" id="{1591755E-5078-4BA5-279C-96302226957B}"/>
                  </a:ext>
                </a:extLst>
              </p:cNvPr>
              <p:cNvSpPr/>
              <p:nvPr/>
            </p:nvSpPr>
            <p:spPr>
              <a:xfrm>
                <a:off x="3068251" y="754431"/>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8" name="Oval 137">
              <a:extLst>
                <a:ext uri="{FF2B5EF4-FFF2-40B4-BE49-F238E27FC236}">
                  <a16:creationId xmlns:a16="http://schemas.microsoft.com/office/drawing/2014/main" id="{1C55FCF4-AB5B-A346-1CA0-E4A569C3AE8D}"/>
                </a:ext>
              </a:extLst>
            </p:cNvPr>
            <p:cNvSpPr/>
            <p:nvPr/>
          </p:nvSpPr>
          <p:spPr>
            <a:xfrm>
              <a:off x="4877326" y="5417679"/>
              <a:ext cx="155928" cy="173267"/>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4" name="Isosceles Triangle 113">
              <a:extLst>
                <a:ext uri="{FF2B5EF4-FFF2-40B4-BE49-F238E27FC236}">
                  <a16:creationId xmlns:a16="http://schemas.microsoft.com/office/drawing/2014/main" id="{52C5BEE4-FBF0-7235-952B-6A635945DC76}"/>
                </a:ext>
              </a:extLst>
            </p:cNvPr>
            <p:cNvSpPr/>
            <p:nvPr/>
          </p:nvSpPr>
          <p:spPr>
            <a:xfrm>
              <a:off x="3803938" y="4394196"/>
              <a:ext cx="1738871" cy="802574"/>
            </a:xfrm>
            <a:prstGeom prs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03" name="Title 1">
            <a:extLst>
              <a:ext uri="{FF2B5EF4-FFF2-40B4-BE49-F238E27FC236}">
                <a16:creationId xmlns:a16="http://schemas.microsoft.com/office/drawing/2014/main" id="{607321B7-57BE-B11E-7545-7D5C342BA437}"/>
              </a:ext>
            </a:extLst>
          </p:cNvPr>
          <p:cNvSpPr txBox="1">
            <a:spLocks/>
          </p:cNvSpPr>
          <p:nvPr/>
        </p:nvSpPr>
        <p:spPr>
          <a:xfrm>
            <a:off x="578017" y="171584"/>
            <a:ext cx="12367517" cy="15191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spc="250" dirty="0">
                <a:ln>
                  <a:solidFill>
                    <a:srgbClr val="003366"/>
                  </a:solidFill>
                </a:ln>
                <a:solidFill>
                  <a:srgbClr val="415464"/>
                </a:solidFill>
                <a:latin typeface="Avenir Next LT Pro Demi" panose="020B0604020202020204" pitchFamily="34" charset="0"/>
                <a:ea typeface="Verdana" panose="020B0604030504040204" pitchFamily="34" charset="0"/>
              </a:rPr>
              <a:t>Living Status</a:t>
            </a:r>
          </a:p>
        </p:txBody>
      </p:sp>
      <p:sp>
        <p:nvSpPr>
          <p:cNvPr id="314" name="Rectangle: Rounded Corners 313">
            <a:extLst>
              <a:ext uri="{FF2B5EF4-FFF2-40B4-BE49-F238E27FC236}">
                <a16:creationId xmlns:a16="http://schemas.microsoft.com/office/drawing/2014/main" id="{8E9F4356-A73C-9427-5679-DEB82A6CA49F}"/>
              </a:ext>
            </a:extLst>
          </p:cNvPr>
          <p:cNvSpPr/>
          <p:nvPr/>
        </p:nvSpPr>
        <p:spPr>
          <a:xfrm>
            <a:off x="4608353" y="5593744"/>
            <a:ext cx="128136" cy="88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40803201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73828fd2-c7a0-4b5a-95a9-42f60f0e2deb"/>
</p:tagLst>
</file>

<file path=ppt/theme/theme1.xml><?xml version="1.0" encoding="utf-8"?>
<a:theme xmlns:a="http://schemas.openxmlformats.org/drawingml/2006/main" name="BrushVTI">
  <a:themeElements>
    <a:clrScheme name="AnalogousFromRegularSeedRightStep">
      <a:dk1>
        <a:srgbClr val="000000"/>
      </a:dk1>
      <a:lt1>
        <a:srgbClr val="FFFFFF"/>
      </a:lt1>
      <a:dk2>
        <a:srgbClr val="3B3521"/>
      </a:dk2>
      <a:lt2>
        <a:srgbClr val="E2E6E8"/>
      </a:lt2>
      <a:accent1>
        <a:srgbClr val="E4712C"/>
      </a:accent1>
      <a:accent2>
        <a:srgbClr val="C09D18"/>
      </a:accent2>
      <a:accent3>
        <a:srgbClr val="91AE22"/>
      </a:accent3>
      <a:accent4>
        <a:srgbClr val="53B717"/>
      </a:accent4>
      <a:accent5>
        <a:srgbClr val="24BB2B"/>
      </a:accent5>
      <a:accent6>
        <a:srgbClr val="17BA62"/>
      </a:accent6>
      <a:hlink>
        <a:srgbClr val="3D89B7"/>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2464</Words>
  <Application>Microsoft Office PowerPoint</Application>
  <PresentationFormat>Widescreen</PresentationFormat>
  <Paragraphs>340</Paragraphs>
  <Slides>19</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19</vt:i4>
      </vt:variant>
    </vt:vector>
  </HeadingPairs>
  <TitlesOfParts>
    <vt:vector size="29" baseType="lpstr">
      <vt:lpstr>Arial</vt:lpstr>
      <vt:lpstr>Avenir Next LT Pro Demi</vt:lpstr>
      <vt:lpstr>Calibri</vt:lpstr>
      <vt:lpstr>Calibri Light</vt:lpstr>
      <vt:lpstr>Century Gothic</vt:lpstr>
      <vt:lpstr>Corbel</vt:lpstr>
      <vt:lpstr>Times New Roman</vt:lpstr>
      <vt:lpstr>Wingdings</vt:lpstr>
      <vt:lpstr>BrushVTI</vt:lpstr>
      <vt:lpstr>Office Theme</vt:lpstr>
      <vt:lpstr>Student Experiences of Loneliness and  Social Isolation during COVID-19</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Background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experiences of loneliness and social isolation during Covid</dc:title>
  <dc:creator>Queen Margaret University</dc:creator>
  <cp:lastModifiedBy/>
  <cp:revision>1</cp:revision>
  <dcterms:created xsi:type="dcterms:W3CDTF">2022-08-09T09:28:37Z</dcterms:created>
  <dcterms:modified xsi:type="dcterms:W3CDTF">2022-08-09T09:29:50Z</dcterms:modified>
</cp:coreProperties>
</file>