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56" r:id="rId2"/>
    <p:sldId id="260" r:id="rId3"/>
    <p:sldId id="259" r:id="rId4"/>
    <p:sldId id="263" r:id="rId5"/>
    <p:sldId id="265" r:id="rId6"/>
    <p:sldId id="266" r:id="rId7"/>
    <p:sldId id="267" r:id="rId8"/>
    <p:sldId id="268" r:id="rId9"/>
    <p:sldId id="270"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03254B-8F28-E022-A5A5-A34A9BDDAF29}" v="86" dt="2022-05-31T18:08:49.955"/>
    <p1510:client id="{F257FE97-B156-4BCF-B976-FCE5AA0E4EBB}" v="2" dt="2022-05-31T16:57:02.860"/>
    <p1510:client id="{F5E75AE3-CE85-D7E1-D28F-F9423C2C83CD}" v="19" dt="2022-06-01T11:02:48.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19" d="100"/>
          <a:sy n="119" d="100"/>
        </p:scale>
        <p:origin x="270" y="102"/>
      </p:cViewPr>
      <p:guideLst/>
    </p:cSldViewPr>
  </p:slideViewPr>
  <p:notesTextViewPr>
    <p:cViewPr>
      <p:scale>
        <a:sx n="1" d="1"/>
        <a:sy n="1" d="1"/>
      </p:scale>
      <p:origin x="0" y="0"/>
    </p:cViewPr>
  </p:notesTextViewPr>
  <p:notesViewPr>
    <p:cSldViewPr snapToGrid="0">
      <p:cViewPr varScale="1">
        <p:scale>
          <a:sx n="47" d="100"/>
          <a:sy n="47" d="100"/>
        </p:scale>
        <p:origin x="279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183AAFC-6E4D-4AE0-AEEE-E681E4F6CE60}" type="datetimeFigureOut">
              <a:rPr lang="en-GB" smtClean="0"/>
              <a:t>09/08/2022</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3390E77-ABDA-494C-98C8-01F5014BFC66}" type="slidenum">
              <a:rPr lang="en-GB" smtClean="0"/>
              <a:t>‹#›</a:t>
            </a:fld>
            <a:endParaRPr lang="en-GB" dirty="0"/>
          </a:p>
        </p:txBody>
      </p:sp>
    </p:spTree>
    <p:extLst>
      <p:ext uri="{BB962C8B-B14F-4D97-AF65-F5344CB8AC3E}">
        <p14:creationId xmlns:p14="http://schemas.microsoft.com/office/powerpoint/2010/main" val="1824257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390E77-ABDA-494C-98C8-01F5014BFC66}" type="slidenum">
              <a:rPr lang="en-GB" smtClean="0"/>
              <a:t>1</a:t>
            </a:fld>
            <a:endParaRPr lang="en-GB" dirty="0"/>
          </a:p>
        </p:txBody>
      </p:sp>
    </p:spTree>
    <p:extLst>
      <p:ext uri="{BB962C8B-B14F-4D97-AF65-F5344CB8AC3E}">
        <p14:creationId xmlns:p14="http://schemas.microsoft.com/office/powerpoint/2010/main" val="3372007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fld id="{A3390E77-ABDA-494C-98C8-01F5014BFC66}" type="slidenum">
              <a:rPr lang="en-GB" smtClean="0"/>
              <a:t>2</a:t>
            </a:fld>
            <a:endParaRPr lang="en-GB" dirty="0"/>
          </a:p>
        </p:txBody>
      </p:sp>
    </p:spTree>
    <p:extLst>
      <p:ext uri="{BB962C8B-B14F-4D97-AF65-F5344CB8AC3E}">
        <p14:creationId xmlns:p14="http://schemas.microsoft.com/office/powerpoint/2010/main" val="186985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fld id="{A3390E77-ABDA-494C-98C8-01F5014BFC66}" type="slidenum">
              <a:rPr lang="en-GB" smtClean="0"/>
              <a:t>3</a:t>
            </a:fld>
            <a:endParaRPr lang="en-GB" dirty="0"/>
          </a:p>
        </p:txBody>
      </p:sp>
    </p:spTree>
    <p:extLst>
      <p:ext uri="{BB962C8B-B14F-4D97-AF65-F5344CB8AC3E}">
        <p14:creationId xmlns:p14="http://schemas.microsoft.com/office/powerpoint/2010/main" val="2405416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fld id="{A3390E77-ABDA-494C-98C8-01F5014BFC66}" type="slidenum">
              <a:rPr lang="en-GB" smtClean="0"/>
              <a:t>4</a:t>
            </a:fld>
            <a:endParaRPr lang="en-GB" dirty="0"/>
          </a:p>
        </p:txBody>
      </p:sp>
    </p:spTree>
    <p:extLst>
      <p:ext uri="{BB962C8B-B14F-4D97-AF65-F5344CB8AC3E}">
        <p14:creationId xmlns:p14="http://schemas.microsoft.com/office/powerpoint/2010/main" val="3802472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5"/>
          </p:nvPr>
        </p:nvSpPr>
        <p:spPr/>
        <p:txBody>
          <a:bodyPr/>
          <a:lstStyle/>
          <a:p>
            <a:fld id="{A3390E77-ABDA-494C-98C8-01F5014BFC66}" type="slidenum">
              <a:rPr lang="en-GB" smtClean="0"/>
              <a:t>5</a:t>
            </a:fld>
            <a:endParaRPr lang="en-GB" dirty="0"/>
          </a:p>
        </p:txBody>
      </p:sp>
    </p:spTree>
    <p:extLst>
      <p:ext uri="{BB962C8B-B14F-4D97-AF65-F5344CB8AC3E}">
        <p14:creationId xmlns:p14="http://schemas.microsoft.com/office/powerpoint/2010/main" val="1629651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C7947-5D03-4390-9A62-A1C7122A03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71E6B9-5AC6-4F9E-A24C-AC5904E26C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C8540AC-2A57-4608-9D56-D7D4BCF48583}"/>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5" name="Footer Placeholder 4">
            <a:extLst>
              <a:ext uri="{FF2B5EF4-FFF2-40B4-BE49-F238E27FC236}">
                <a16:creationId xmlns:a16="http://schemas.microsoft.com/office/drawing/2014/main" id="{AB1AFB9E-9C30-4C5D-A9C6-C7F05C644FD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944FBDC-B5D9-4734-89DE-557BB06CB731}"/>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143651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465CD-82DF-444C-B951-43DEEFEB768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A053BA-6317-4D9B-8C49-8311901B14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4CAC76-5EFE-4E45-9099-B86538F15034}"/>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5" name="Footer Placeholder 4">
            <a:extLst>
              <a:ext uri="{FF2B5EF4-FFF2-40B4-BE49-F238E27FC236}">
                <a16:creationId xmlns:a16="http://schemas.microsoft.com/office/drawing/2014/main" id="{E47FCDFF-EA39-4DCD-8E03-41BF3E3343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26D377E-B62D-4EB9-9526-7EAE5ED21142}"/>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993453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EB0F4B-7734-4206-B4DD-CC0CC1C7E0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F4DDBE-CA95-4606-B16C-B78A9E77A0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64ABC0-4318-488E-9D69-C65E4B8DACA5}"/>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5" name="Footer Placeholder 4">
            <a:extLst>
              <a:ext uri="{FF2B5EF4-FFF2-40B4-BE49-F238E27FC236}">
                <a16:creationId xmlns:a16="http://schemas.microsoft.com/office/drawing/2014/main" id="{7D318148-2274-4336-8686-6B7F6367336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1E82BB3-A613-4118-86F6-B61A241DDC71}"/>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24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5D51F-7BFB-40AB-A7C7-1C2C2F7B32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B254F8-3D9E-4F6C-B86A-CBC99B6BA8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08B87-7438-47F1-9409-F205689DBF1D}"/>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5" name="Footer Placeholder 4">
            <a:extLst>
              <a:ext uri="{FF2B5EF4-FFF2-40B4-BE49-F238E27FC236}">
                <a16:creationId xmlns:a16="http://schemas.microsoft.com/office/drawing/2014/main" id="{483D7E72-0EE8-47C0-B83D-A041EA9A586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6119378-937E-4ECF-828E-C912EA7E58F8}"/>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1580926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45D83-A3E4-468C-AFE0-4BB436D590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53E4F13-9722-4369-828D-3E4EE25072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89ABDA-411C-4B03-96C4-4B5E085D1BF1}"/>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5" name="Footer Placeholder 4">
            <a:extLst>
              <a:ext uri="{FF2B5EF4-FFF2-40B4-BE49-F238E27FC236}">
                <a16:creationId xmlns:a16="http://schemas.microsoft.com/office/drawing/2014/main" id="{C962A078-A5EC-45CE-8D7E-F3158B49354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31BF6C6-4164-4044-A435-F65C66682B52}"/>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3104494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44DC5-1B15-40EB-A1DE-82E9412C0B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00A7F7-C505-470D-8F22-6B4D1E8DF8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26D63B4-D384-4B3F-A579-B5BFCB3CDA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4C12A3-A09C-4AD3-98D7-93DCF287E73C}"/>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6" name="Footer Placeholder 5">
            <a:extLst>
              <a:ext uri="{FF2B5EF4-FFF2-40B4-BE49-F238E27FC236}">
                <a16:creationId xmlns:a16="http://schemas.microsoft.com/office/drawing/2014/main" id="{3BF03972-FA40-4238-8876-894C99AA595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BF4A9B6-DF00-4E0F-A1B4-ECEB5AAF31DF}"/>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364809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802BD-861F-49D4-AE23-2004A593B7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82BC92-4549-4E8E-B608-6AC1051C2F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A210CA-DD9F-4917-9FEF-94126560CD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D191051-4AC6-43BD-A8F3-9192789DA7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5DFCC6-FEED-4636-B4C0-7C9B7CAF59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B1E80E8-5B79-4A38-9702-B16D3C0C006F}"/>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8" name="Footer Placeholder 7">
            <a:extLst>
              <a:ext uri="{FF2B5EF4-FFF2-40B4-BE49-F238E27FC236}">
                <a16:creationId xmlns:a16="http://schemas.microsoft.com/office/drawing/2014/main" id="{CFD20564-9409-408C-9C1E-193B1F116D4C}"/>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BADAD126-D697-43A8-8242-B9F49AEC7E2C}"/>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171239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87BB-9F44-4C50-8093-1AE35D10E36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96865F-884E-4564-89AD-D0132CA0D1FB}"/>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4" name="Footer Placeholder 3">
            <a:extLst>
              <a:ext uri="{FF2B5EF4-FFF2-40B4-BE49-F238E27FC236}">
                <a16:creationId xmlns:a16="http://schemas.microsoft.com/office/drawing/2014/main" id="{A3204465-1CD5-40E8-8DC4-2720F4F152A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7252281-0EDE-4BEF-ADB2-C88D4080305C}"/>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1991258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780E79-48A4-4066-9D38-9F858A0B5C16}"/>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3" name="Footer Placeholder 2">
            <a:extLst>
              <a:ext uri="{FF2B5EF4-FFF2-40B4-BE49-F238E27FC236}">
                <a16:creationId xmlns:a16="http://schemas.microsoft.com/office/drawing/2014/main" id="{A334657C-AF10-4EDB-821F-5DE831632895}"/>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CF32AE55-DEB8-41FA-A43D-5C21CDA60158}"/>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2054013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52C92-7CC8-4330-BE0C-BEB467ABD8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2FF4BB-7186-463E-B347-F52914C5AF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42C0AE-B960-4B52-9485-BFD2FFFA2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F656C8-D538-4480-9793-1E028478645D}"/>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6" name="Footer Placeholder 5">
            <a:extLst>
              <a:ext uri="{FF2B5EF4-FFF2-40B4-BE49-F238E27FC236}">
                <a16:creationId xmlns:a16="http://schemas.microsoft.com/office/drawing/2014/main" id="{90A60EBA-B386-4014-90D9-584E91AFCFD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1385740-66CD-479A-AA73-995B9DBA55B3}"/>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1412053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27D99-B44F-4390-82AA-2F2EEEE98E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56D8976-8291-4BE3-8E6A-FBF6E72E68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A5EF3FA-99C7-4679-B2A5-CE432DF49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009B75-E1C9-4A0C-B22A-F3CB821B2324}"/>
              </a:ext>
            </a:extLst>
          </p:cNvPr>
          <p:cNvSpPr>
            <a:spLocks noGrp="1"/>
          </p:cNvSpPr>
          <p:nvPr>
            <p:ph type="dt" sz="half" idx="10"/>
          </p:nvPr>
        </p:nvSpPr>
        <p:spPr/>
        <p:txBody>
          <a:bodyPr/>
          <a:lstStyle/>
          <a:p>
            <a:fld id="{D2823300-F8F1-47F1-962D-E381E40D694A}" type="datetimeFigureOut">
              <a:rPr lang="en-GB" smtClean="0"/>
              <a:t>09/08/2022</a:t>
            </a:fld>
            <a:endParaRPr lang="en-GB" dirty="0"/>
          </a:p>
        </p:txBody>
      </p:sp>
      <p:sp>
        <p:nvSpPr>
          <p:cNvPr id="6" name="Footer Placeholder 5">
            <a:extLst>
              <a:ext uri="{FF2B5EF4-FFF2-40B4-BE49-F238E27FC236}">
                <a16:creationId xmlns:a16="http://schemas.microsoft.com/office/drawing/2014/main" id="{99DE4661-79E6-46E5-911A-EF77FBCF25B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5F923CC-6E23-48BD-B4AF-20198E2BF4E5}"/>
              </a:ext>
            </a:extLst>
          </p:cNvPr>
          <p:cNvSpPr>
            <a:spLocks noGrp="1"/>
          </p:cNvSpPr>
          <p:nvPr>
            <p:ph type="sldNum" sz="quarter" idx="12"/>
          </p:nvPr>
        </p:nvSpPr>
        <p:spPr/>
        <p:txBody>
          <a:bodyPr/>
          <a:lstStyle/>
          <a:p>
            <a:fld id="{C784AA16-BA3E-48CE-8520-3AE440A598C6}" type="slidenum">
              <a:rPr lang="en-GB" smtClean="0"/>
              <a:t>‹#›</a:t>
            </a:fld>
            <a:endParaRPr lang="en-GB" dirty="0"/>
          </a:p>
        </p:txBody>
      </p:sp>
    </p:spTree>
    <p:extLst>
      <p:ext uri="{BB962C8B-B14F-4D97-AF65-F5344CB8AC3E}">
        <p14:creationId xmlns:p14="http://schemas.microsoft.com/office/powerpoint/2010/main" val="3204006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8C03AD-9BBF-4619-A60A-2C392EFD59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142363-A8AC-49E3-B1C9-80762ABB28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2854AC-3E6B-4D2C-8C7E-EBE8D9DA41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23300-F8F1-47F1-962D-E381E40D694A}" type="datetimeFigureOut">
              <a:rPr lang="en-GB" smtClean="0"/>
              <a:t>09/08/2022</a:t>
            </a:fld>
            <a:endParaRPr lang="en-GB" dirty="0"/>
          </a:p>
        </p:txBody>
      </p:sp>
      <p:sp>
        <p:nvSpPr>
          <p:cNvPr id="5" name="Footer Placeholder 4">
            <a:extLst>
              <a:ext uri="{FF2B5EF4-FFF2-40B4-BE49-F238E27FC236}">
                <a16:creationId xmlns:a16="http://schemas.microsoft.com/office/drawing/2014/main" id="{5C0B0B4E-6913-4387-8DA8-4FCF2C3AD6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91757D4-76FE-43E8-B71C-03746EF24C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4AA16-BA3E-48CE-8520-3AE440A598C6}" type="slidenum">
              <a:rPr lang="en-GB" smtClean="0"/>
              <a:t>‹#›</a:t>
            </a:fld>
            <a:endParaRPr lang="en-GB" dirty="0"/>
          </a:p>
        </p:txBody>
      </p:sp>
    </p:spTree>
    <p:extLst>
      <p:ext uri="{BB962C8B-B14F-4D97-AF65-F5344CB8AC3E}">
        <p14:creationId xmlns:p14="http://schemas.microsoft.com/office/powerpoint/2010/main" val="1766092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enhancementthemes.ac.uk/en/resilient-learning-communities/completed-projects/re-imagining-resilience-for-taught-postgraduate-stud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EEAF6-0E0A-4CAB-B6D7-8CE2A5A3734D}"/>
              </a:ext>
            </a:extLst>
          </p:cNvPr>
          <p:cNvSpPr>
            <a:spLocks noGrp="1"/>
          </p:cNvSpPr>
          <p:nvPr>
            <p:ph type="ctrTitle"/>
          </p:nvPr>
        </p:nvSpPr>
        <p:spPr/>
        <p:txBody>
          <a:bodyPr>
            <a:normAutofit fontScale="90000"/>
          </a:bodyPr>
          <a:lstStyle/>
          <a:p>
            <a:r>
              <a:rPr lang="en-GB" b="0" i="0" dirty="0">
                <a:solidFill>
                  <a:srgbClr val="002060"/>
                </a:solidFill>
                <a:effectLst/>
                <a:latin typeface="Calibri" panose="020F0502020204030204" pitchFamily="34" charset="0"/>
              </a:rPr>
              <a:t>Re-imagining Resilience for PGT: A community focused approach collaborative cluster</a:t>
            </a:r>
            <a:endParaRPr lang="en-GB" dirty="0">
              <a:solidFill>
                <a:srgbClr val="002060"/>
              </a:solidFill>
            </a:endParaRPr>
          </a:p>
        </p:txBody>
      </p:sp>
      <p:sp>
        <p:nvSpPr>
          <p:cNvPr id="3" name="Subtitle 2">
            <a:extLst>
              <a:ext uri="{FF2B5EF4-FFF2-40B4-BE49-F238E27FC236}">
                <a16:creationId xmlns:a16="http://schemas.microsoft.com/office/drawing/2014/main" id="{153421B0-33ED-4476-A67D-8FB17E4E8D2F}"/>
              </a:ext>
            </a:extLst>
          </p:cNvPr>
          <p:cNvSpPr>
            <a:spLocks noGrp="1"/>
          </p:cNvSpPr>
          <p:nvPr>
            <p:ph type="subTitle" idx="1"/>
          </p:nvPr>
        </p:nvSpPr>
        <p:spPr/>
        <p:txBody>
          <a:bodyPr vert="horz" lIns="91440" tIns="45720" rIns="91440" bIns="45720" rtlCol="0" anchor="t">
            <a:normAutofit/>
          </a:bodyPr>
          <a:lstStyle/>
          <a:p>
            <a:r>
              <a:rPr lang="en-GB" dirty="0">
                <a:solidFill>
                  <a:srgbClr val="002060"/>
                </a:solidFill>
              </a:rPr>
              <a:t>Donna Murray, Gale Macleod, Julie Brooks</a:t>
            </a:r>
          </a:p>
          <a:p>
            <a:endParaRPr lang="en-GB" dirty="0"/>
          </a:p>
        </p:txBody>
      </p:sp>
      <p:pic>
        <p:nvPicPr>
          <p:cNvPr id="1026" name="Picture 2" descr="Heriot-Watt University - Wikipedia">
            <a:extLst>
              <a:ext uri="{FF2B5EF4-FFF2-40B4-BE49-F238E27FC236}">
                <a16:creationId xmlns:a16="http://schemas.microsoft.com/office/drawing/2014/main" id="{3EDF4197-E885-46AB-898B-797E16A2BE18}"/>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52862" y="4714556"/>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taff News | University of Edinburgh (@EdinUniStaff) | Twitter">
            <a:extLst>
              <a:ext uri="{FF2B5EF4-FFF2-40B4-BE49-F238E27FC236}">
                <a16:creationId xmlns:a16="http://schemas.microsoft.com/office/drawing/2014/main" id="{92B919D9-B30D-4785-93FF-850A7FB98AFB}"/>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116965" y="4278312"/>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UWS Annual Review 2017">
            <a:extLst>
              <a:ext uri="{FF2B5EF4-FFF2-40B4-BE49-F238E27FC236}">
                <a16:creationId xmlns:a16="http://schemas.microsoft.com/office/drawing/2014/main" id="{70927CDC-8E08-485E-A454-50EE8779FBF1}"/>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9410382" y="4328793"/>
            <a:ext cx="200025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The St Andrews Behavioural Interaction Coding Scheme (SABICS) | University  of St Andrews">
            <a:extLst>
              <a:ext uri="{FF2B5EF4-FFF2-40B4-BE49-F238E27FC236}">
                <a16:creationId xmlns:a16="http://schemas.microsoft.com/office/drawing/2014/main" id="{406BEA16-5DDE-4E51-A38D-A86D3B49537F}"/>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7474584" y="4400230"/>
            <a:ext cx="13430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442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EEB0C-438B-4761-BC35-73AA2FEBF090}"/>
              </a:ext>
            </a:extLst>
          </p:cNvPr>
          <p:cNvSpPr>
            <a:spLocks noGrp="1"/>
          </p:cNvSpPr>
          <p:nvPr>
            <p:ph type="title"/>
          </p:nvPr>
        </p:nvSpPr>
        <p:spPr/>
        <p:txBody>
          <a:bodyPr/>
          <a:lstStyle/>
          <a:p>
            <a:r>
              <a:rPr lang="en-GB" b="1" dirty="0">
                <a:solidFill>
                  <a:srgbClr val="002060"/>
                </a:solidFill>
              </a:rPr>
              <a:t>Background</a:t>
            </a:r>
          </a:p>
        </p:txBody>
      </p:sp>
      <p:sp>
        <p:nvSpPr>
          <p:cNvPr id="3" name="Content Placeholder 2">
            <a:extLst>
              <a:ext uri="{FF2B5EF4-FFF2-40B4-BE49-F238E27FC236}">
                <a16:creationId xmlns:a16="http://schemas.microsoft.com/office/drawing/2014/main" id="{A6264855-E995-49CC-9905-0438CF0A6A14}"/>
              </a:ext>
            </a:extLst>
          </p:cNvPr>
          <p:cNvSpPr>
            <a:spLocks noGrp="1"/>
          </p:cNvSpPr>
          <p:nvPr>
            <p:ph idx="1"/>
          </p:nvPr>
        </p:nvSpPr>
        <p:spPr/>
        <p:txBody>
          <a:bodyPr>
            <a:normAutofit/>
          </a:bodyPr>
          <a:lstStyle/>
          <a:p>
            <a:pPr>
              <a:lnSpc>
                <a:spcPct val="150000"/>
              </a:lnSpc>
            </a:pPr>
            <a:r>
              <a:rPr lang="en-GB" sz="3600" dirty="0">
                <a:solidFill>
                  <a:srgbClr val="002060"/>
                </a:solidFill>
              </a:rPr>
              <a:t>Why PGT?</a:t>
            </a:r>
          </a:p>
          <a:p>
            <a:pPr>
              <a:lnSpc>
                <a:spcPct val="150000"/>
              </a:lnSpc>
            </a:pPr>
            <a:r>
              <a:rPr lang="en-GB" sz="3600" dirty="0">
                <a:solidFill>
                  <a:srgbClr val="002060"/>
                </a:solidFill>
              </a:rPr>
              <a:t>Why a community approach?</a:t>
            </a:r>
          </a:p>
        </p:txBody>
      </p:sp>
    </p:spTree>
    <p:extLst>
      <p:ext uri="{BB962C8B-B14F-4D97-AF65-F5344CB8AC3E}">
        <p14:creationId xmlns:p14="http://schemas.microsoft.com/office/powerpoint/2010/main" val="460628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EEB0C-438B-4761-BC35-73AA2FEBF090}"/>
              </a:ext>
            </a:extLst>
          </p:cNvPr>
          <p:cNvSpPr>
            <a:spLocks noGrp="1"/>
          </p:cNvSpPr>
          <p:nvPr>
            <p:ph type="title"/>
          </p:nvPr>
        </p:nvSpPr>
        <p:spPr/>
        <p:txBody>
          <a:bodyPr/>
          <a:lstStyle/>
          <a:p>
            <a:r>
              <a:rPr lang="en-GB" b="1" dirty="0">
                <a:solidFill>
                  <a:srgbClr val="002060"/>
                </a:solidFill>
              </a:rPr>
              <a:t>Four meetings</a:t>
            </a:r>
          </a:p>
        </p:txBody>
      </p:sp>
      <p:sp>
        <p:nvSpPr>
          <p:cNvPr id="3" name="Content Placeholder 2">
            <a:extLst>
              <a:ext uri="{FF2B5EF4-FFF2-40B4-BE49-F238E27FC236}">
                <a16:creationId xmlns:a16="http://schemas.microsoft.com/office/drawing/2014/main" id="{A6264855-E995-49CC-9905-0438CF0A6A14}"/>
              </a:ext>
            </a:extLst>
          </p:cNvPr>
          <p:cNvSpPr>
            <a:spLocks noGrp="1"/>
          </p:cNvSpPr>
          <p:nvPr>
            <p:ph idx="1"/>
          </p:nvPr>
        </p:nvSpPr>
        <p:spPr/>
        <p:txBody>
          <a:bodyPr>
            <a:normAutofit lnSpcReduction="10000"/>
          </a:bodyPr>
          <a:lstStyle/>
          <a:p>
            <a:pPr>
              <a:lnSpc>
                <a:spcPct val="150000"/>
              </a:lnSpc>
            </a:pPr>
            <a:r>
              <a:rPr lang="en-GB" sz="3600" dirty="0">
                <a:solidFill>
                  <a:srgbClr val="002060"/>
                </a:solidFill>
              </a:rPr>
              <a:t>What is resilience? (host – Edinburgh)</a:t>
            </a:r>
          </a:p>
          <a:p>
            <a:pPr>
              <a:lnSpc>
                <a:spcPct val="150000"/>
              </a:lnSpc>
            </a:pPr>
            <a:r>
              <a:rPr lang="en-GB" sz="3600" dirty="0">
                <a:solidFill>
                  <a:srgbClr val="002060"/>
                </a:solidFill>
              </a:rPr>
              <a:t>Resilient people (host – Heriot Watt)</a:t>
            </a:r>
          </a:p>
          <a:p>
            <a:pPr>
              <a:lnSpc>
                <a:spcPct val="150000"/>
              </a:lnSpc>
            </a:pPr>
            <a:r>
              <a:rPr lang="en-GB" sz="3600" dirty="0">
                <a:solidFill>
                  <a:srgbClr val="002060"/>
                </a:solidFill>
              </a:rPr>
              <a:t>Resilient systems, cultures and practises (host – UWS)</a:t>
            </a:r>
          </a:p>
          <a:p>
            <a:pPr>
              <a:lnSpc>
                <a:spcPct val="150000"/>
              </a:lnSpc>
            </a:pPr>
            <a:r>
              <a:rPr lang="en-GB" sz="3600" dirty="0">
                <a:solidFill>
                  <a:srgbClr val="002060"/>
                </a:solidFill>
              </a:rPr>
              <a:t>Guidelines for developing resilience communities of practise (host – St. Andrews)</a:t>
            </a:r>
          </a:p>
        </p:txBody>
      </p:sp>
    </p:spTree>
    <p:extLst>
      <p:ext uri="{BB962C8B-B14F-4D97-AF65-F5344CB8AC3E}">
        <p14:creationId xmlns:p14="http://schemas.microsoft.com/office/powerpoint/2010/main" val="43945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706">
            <a:extLst>
              <a:ext uri="{FF2B5EF4-FFF2-40B4-BE49-F238E27FC236}">
                <a16:creationId xmlns:a16="http://schemas.microsoft.com/office/drawing/2014/main" id="{DACFCD60-D1A4-4F88-9C2A-F5EDC361A37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971550"/>
            <a:ext cx="1219200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57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2DE0-89FE-42D3-80B1-20FC3CD4A814}"/>
              </a:ext>
            </a:extLst>
          </p:cNvPr>
          <p:cNvSpPr>
            <a:spLocks noGrp="1"/>
          </p:cNvSpPr>
          <p:nvPr>
            <p:ph type="title"/>
          </p:nvPr>
        </p:nvSpPr>
        <p:spPr/>
        <p:txBody>
          <a:bodyPr/>
          <a:lstStyle/>
          <a:p>
            <a:r>
              <a:rPr lang="en-GB" dirty="0"/>
              <a:t>Outcomes</a:t>
            </a:r>
          </a:p>
        </p:txBody>
      </p:sp>
      <p:sp>
        <p:nvSpPr>
          <p:cNvPr id="3" name="Content Placeholder 2">
            <a:extLst>
              <a:ext uri="{FF2B5EF4-FFF2-40B4-BE49-F238E27FC236}">
                <a16:creationId xmlns:a16="http://schemas.microsoft.com/office/drawing/2014/main" id="{CA1CC88D-FC6E-4867-BFDC-4445C8742B1C}"/>
              </a:ext>
            </a:extLst>
          </p:cNvPr>
          <p:cNvSpPr>
            <a:spLocks noGrp="1"/>
          </p:cNvSpPr>
          <p:nvPr>
            <p:ph idx="1"/>
          </p:nvPr>
        </p:nvSpPr>
        <p:spPr/>
        <p:txBody>
          <a:bodyPr vert="horz" lIns="91440" tIns="45720" rIns="91440" bIns="45720" rtlCol="0" anchor="t">
            <a:normAutofit/>
          </a:bodyPr>
          <a:lstStyle/>
          <a:p>
            <a:pPr fontAlgn="base"/>
            <a:r>
              <a:rPr lang="en-GB" dirty="0">
                <a:solidFill>
                  <a:srgbClr val="000033"/>
                </a:solidFill>
                <a:latin typeface="Arial" panose="020B0604020202020204" pitchFamily="34" charset="0"/>
              </a:rPr>
              <a:t>A</a:t>
            </a:r>
            <a:r>
              <a:rPr lang="en-GB" b="0" i="0" dirty="0">
                <a:solidFill>
                  <a:srgbClr val="000033"/>
                </a:solidFill>
                <a:effectLst/>
                <a:latin typeface="Arial" panose="020B0604020202020204" pitchFamily="34" charset="0"/>
              </a:rPr>
              <a:t> three-part resource that has discussion points for different members of the PGT community to consider</a:t>
            </a:r>
          </a:p>
          <a:p>
            <a:pPr lvl="1" fontAlgn="base"/>
            <a:r>
              <a:rPr lang="en-GB" dirty="0">
                <a:solidFill>
                  <a:srgbClr val="000033"/>
                </a:solidFill>
                <a:latin typeface="Arial" panose="020B0604020202020204" pitchFamily="34" charset="0"/>
              </a:rPr>
              <a:t>S</a:t>
            </a:r>
            <a:r>
              <a:rPr lang="en-GB" b="0" i="0" dirty="0">
                <a:solidFill>
                  <a:srgbClr val="000033"/>
                </a:solidFill>
                <a:effectLst/>
                <a:latin typeface="Arial" panose="020B0604020202020204" pitchFamily="34" charset="0"/>
              </a:rPr>
              <a:t>enior leadership teams</a:t>
            </a:r>
          </a:p>
          <a:p>
            <a:pPr lvl="1" fontAlgn="base"/>
            <a:r>
              <a:rPr lang="en-GB" dirty="0">
                <a:solidFill>
                  <a:srgbClr val="000033"/>
                </a:solidFill>
                <a:latin typeface="Arial" panose="020B0604020202020204" pitchFamily="34" charset="0"/>
              </a:rPr>
              <a:t>Programme teams</a:t>
            </a:r>
          </a:p>
          <a:p>
            <a:pPr lvl="1" fontAlgn="base"/>
            <a:r>
              <a:rPr lang="en-GB" b="0" i="0" dirty="0">
                <a:solidFill>
                  <a:srgbClr val="000033"/>
                </a:solidFill>
                <a:effectLst/>
                <a:latin typeface="Arial" panose="020B0604020202020204" pitchFamily="34" charset="0"/>
              </a:rPr>
              <a:t>Personal tutors</a:t>
            </a:r>
          </a:p>
          <a:p>
            <a:pPr fontAlgn="base"/>
            <a:r>
              <a:rPr lang="en-GB" b="0" i="0" dirty="0" err="1">
                <a:solidFill>
                  <a:srgbClr val="000033"/>
                </a:solidFill>
                <a:effectLst/>
                <a:latin typeface="Arial"/>
                <a:cs typeface="Arial"/>
              </a:rPr>
              <a:t>Padlets</a:t>
            </a:r>
            <a:r>
              <a:rPr lang="en-GB" b="0" i="0" dirty="0">
                <a:solidFill>
                  <a:srgbClr val="000033"/>
                </a:solidFill>
                <a:effectLst/>
                <a:latin typeface="Arial"/>
                <a:cs typeface="Arial"/>
              </a:rPr>
              <a:t> </a:t>
            </a:r>
            <a:r>
              <a:rPr lang="en-GB" dirty="0">
                <a:solidFill>
                  <a:srgbClr val="000033"/>
                </a:solidFill>
                <a:latin typeface="Arial"/>
                <a:cs typeface="Arial"/>
              </a:rPr>
              <a:t> </a:t>
            </a:r>
          </a:p>
          <a:p>
            <a:pPr algn="l"/>
            <a:r>
              <a:rPr lang="en-GB" b="0" i="0" dirty="0">
                <a:solidFill>
                  <a:srgbClr val="000033"/>
                </a:solidFill>
                <a:effectLst/>
                <a:latin typeface="Arial"/>
                <a:cs typeface="Arial"/>
              </a:rPr>
              <a:t>The final meeting of the group was also ‘live </a:t>
            </a:r>
            <a:r>
              <a:rPr lang="en-GB" dirty="0">
                <a:solidFill>
                  <a:srgbClr val="000033"/>
                </a:solidFill>
                <a:latin typeface="Arial"/>
                <a:cs typeface="Arial"/>
              </a:rPr>
              <a:t>drawn’</a:t>
            </a:r>
          </a:p>
          <a:p>
            <a:pPr algn="l" fontAlgn="base"/>
            <a:r>
              <a:rPr lang="en-GB" b="0" i="0" dirty="0">
                <a:solidFill>
                  <a:srgbClr val="000033"/>
                </a:solidFill>
                <a:effectLst/>
                <a:latin typeface="Arial" panose="020B0604020202020204" pitchFamily="34" charset="0"/>
              </a:rPr>
              <a:t>While these resources are important, as a group the most valuable outcome for us was the positive benefit to our own resilience. </a:t>
            </a:r>
            <a:endParaRPr lang="en-GB" dirty="0"/>
          </a:p>
        </p:txBody>
      </p:sp>
      <p:sp>
        <p:nvSpPr>
          <p:cNvPr id="4" name="TextBox 3">
            <a:extLst>
              <a:ext uri="{FF2B5EF4-FFF2-40B4-BE49-F238E27FC236}">
                <a16:creationId xmlns:a16="http://schemas.microsoft.com/office/drawing/2014/main" id="{B44E8E11-1365-1DE5-C568-E315AB412321}"/>
              </a:ext>
            </a:extLst>
          </p:cNvPr>
          <p:cNvSpPr txBox="1"/>
          <p:nvPr/>
        </p:nvSpPr>
        <p:spPr>
          <a:xfrm>
            <a:off x="239210" y="6113361"/>
            <a:ext cx="11347046" cy="5909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GB" dirty="0">
                <a:ea typeface="+mn-lt"/>
                <a:cs typeface="+mn-lt"/>
                <a:hlinkClick r:id="rId3"/>
              </a:rPr>
              <a:t>https://www.enhancementthemes.ac.uk//en/resilient-learning-communities/completed-projects/re-imagining-resilience-for-taught-postgraduate-students</a:t>
            </a:r>
            <a:endParaRPr lang="en-US" dirty="0">
              <a:ea typeface="+mn-lt"/>
              <a:cs typeface="+mn-lt"/>
            </a:endParaRPr>
          </a:p>
        </p:txBody>
      </p:sp>
    </p:spTree>
    <p:extLst>
      <p:ext uri="{BB962C8B-B14F-4D97-AF65-F5344CB8AC3E}">
        <p14:creationId xmlns:p14="http://schemas.microsoft.com/office/powerpoint/2010/main" val="427800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B97A0-7E1E-4FB2-87FE-7D29A93C08E7}"/>
              </a:ext>
            </a:extLst>
          </p:cNvPr>
          <p:cNvSpPr>
            <a:spLocks noGrp="1"/>
          </p:cNvSpPr>
          <p:nvPr>
            <p:ph type="title"/>
          </p:nvPr>
        </p:nvSpPr>
        <p:spPr/>
        <p:txBody>
          <a:bodyPr/>
          <a:lstStyle/>
          <a:p>
            <a:r>
              <a:rPr lang="en-US" dirty="0">
                <a:cs typeface="Calibri Light"/>
              </a:rPr>
              <a:t>Example Institutional prompt</a:t>
            </a:r>
          </a:p>
        </p:txBody>
      </p:sp>
      <p:sp>
        <p:nvSpPr>
          <p:cNvPr id="3" name="Content Placeholder 2">
            <a:extLst>
              <a:ext uri="{FF2B5EF4-FFF2-40B4-BE49-F238E27FC236}">
                <a16:creationId xmlns:a16="http://schemas.microsoft.com/office/drawing/2014/main" id="{B314ED9B-9F90-4AD6-8D0C-7C5509DE26BF}"/>
              </a:ext>
            </a:extLst>
          </p:cNvPr>
          <p:cNvSpPr>
            <a:spLocks noGrp="1"/>
          </p:cNvSpPr>
          <p:nvPr>
            <p:ph idx="1"/>
          </p:nvPr>
        </p:nvSpPr>
        <p:spPr/>
        <p:txBody>
          <a:bodyPr vert="horz" lIns="91440" tIns="45720" rIns="91440" bIns="45720" rtlCol="0" anchor="t">
            <a:normAutofit/>
          </a:bodyPr>
          <a:lstStyle/>
          <a:p>
            <a:r>
              <a:rPr lang="en-US" dirty="0">
                <a:ea typeface="+mn-lt"/>
                <a:cs typeface="+mn-lt"/>
              </a:rPr>
              <a:t>What is the 'place' of PGT within an institution? What is its purpose? And does it have to have a purpose beyond developing the next generation of students?</a:t>
            </a:r>
            <a:endParaRPr lang="en-US" dirty="0">
              <a:cs typeface="Calibri"/>
            </a:endParaRPr>
          </a:p>
        </p:txBody>
      </p:sp>
    </p:spTree>
    <p:extLst>
      <p:ext uri="{BB962C8B-B14F-4D97-AF65-F5344CB8AC3E}">
        <p14:creationId xmlns:p14="http://schemas.microsoft.com/office/powerpoint/2010/main" val="246080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7F45-7DEE-49FE-8685-87F88D863EB3}"/>
              </a:ext>
            </a:extLst>
          </p:cNvPr>
          <p:cNvSpPr>
            <a:spLocks noGrp="1"/>
          </p:cNvSpPr>
          <p:nvPr>
            <p:ph type="title"/>
          </p:nvPr>
        </p:nvSpPr>
        <p:spPr/>
        <p:txBody>
          <a:bodyPr/>
          <a:lstStyle/>
          <a:p>
            <a:r>
              <a:rPr lang="en-US" dirty="0">
                <a:cs typeface="Calibri Light"/>
              </a:rPr>
              <a:t>Example </a:t>
            </a:r>
            <a:r>
              <a:rPr lang="en-US" dirty="0" err="1">
                <a:cs typeface="Calibri Light"/>
              </a:rPr>
              <a:t>Programme</a:t>
            </a:r>
            <a:r>
              <a:rPr lang="en-US" dirty="0">
                <a:cs typeface="Calibri Light"/>
              </a:rPr>
              <a:t> prompt</a:t>
            </a:r>
            <a:endParaRPr lang="en-US" dirty="0" err="1"/>
          </a:p>
        </p:txBody>
      </p:sp>
      <p:sp>
        <p:nvSpPr>
          <p:cNvPr id="3" name="Content Placeholder 2">
            <a:extLst>
              <a:ext uri="{FF2B5EF4-FFF2-40B4-BE49-F238E27FC236}">
                <a16:creationId xmlns:a16="http://schemas.microsoft.com/office/drawing/2014/main" id="{5AF5FCFB-FF6B-446B-94DD-ED85A9EBA1D3}"/>
              </a:ext>
            </a:extLst>
          </p:cNvPr>
          <p:cNvSpPr>
            <a:spLocks noGrp="1"/>
          </p:cNvSpPr>
          <p:nvPr>
            <p:ph idx="1"/>
          </p:nvPr>
        </p:nvSpPr>
        <p:spPr/>
        <p:txBody>
          <a:bodyPr vert="horz" lIns="91440" tIns="45720" rIns="91440" bIns="45720" rtlCol="0" anchor="t">
            <a:normAutofit/>
          </a:bodyPr>
          <a:lstStyle/>
          <a:p>
            <a:r>
              <a:rPr lang="en-US" dirty="0">
                <a:ea typeface="+mn-lt"/>
                <a:cs typeface="+mn-lt"/>
              </a:rPr>
              <a:t>How can a focus on learning, community, student diversity and </a:t>
            </a:r>
            <a:r>
              <a:rPr lang="en-US" dirty="0" err="1">
                <a:ea typeface="+mn-lt"/>
                <a:cs typeface="+mn-lt"/>
              </a:rPr>
              <a:t>programme</a:t>
            </a:r>
            <a:r>
              <a:rPr lang="en-US" dirty="0">
                <a:ea typeface="+mn-lt"/>
                <a:cs typeface="+mn-lt"/>
              </a:rPr>
              <a:t> diversity be retained in </a:t>
            </a:r>
            <a:r>
              <a:rPr lang="en-US" dirty="0" err="1">
                <a:ea typeface="+mn-lt"/>
                <a:cs typeface="+mn-lt"/>
              </a:rPr>
              <a:t>programme</a:t>
            </a:r>
            <a:r>
              <a:rPr lang="en-US" dirty="0">
                <a:ea typeface="+mn-lt"/>
                <a:cs typeface="+mn-lt"/>
              </a:rPr>
              <a:t> development? </a:t>
            </a:r>
            <a:endParaRPr lang="en-US" dirty="0">
              <a:cs typeface="Calibri"/>
            </a:endParaRPr>
          </a:p>
        </p:txBody>
      </p:sp>
    </p:spTree>
    <p:extLst>
      <p:ext uri="{BB962C8B-B14F-4D97-AF65-F5344CB8AC3E}">
        <p14:creationId xmlns:p14="http://schemas.microsoft.com/office/powerpoint/2010/main" val="3668697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75517-ADD7-47F9-B58D-1113962DB90C}"/>
              </a:ext>
            </a:extLst>
          </p:cNvPr>
          <p:cNvSpPr>
            <a:spLocks noGrp="1"/>
          </p:cNvSpPr>
          <p:nvPr>
            <p:ph type="title"/>
          </p:nvPr>
        </p:nvSpPr>
        <p:spPr/>
        <p:txBody>
          <a:bodyPr/>
          <a:lstStyle/>
          <a:p>
            <a:r>
              <a:rPr lang="en-US" dirty="0">
                <a:cs typeface="Calibri Light"/>
              </a:rPr>
              <a:t>Example Individual prompt</a:t>
            </a:r>
            <a:endParaRPr lang="en-US" dirty="0"/>
          </a:p>
        </p:txBody>
      </p:sp>
      <p:sp>
        <p:nvSpPr>
          <p:cNvPr id="3" name="Content Placeholder 2">
            <a:extLst>
              <a:ext uri="{FF2B5EF4-FFF2-40B4-BE49-F238E27FC236}">
                <a16:creationId xmlns:a16="http://schemas.microsoft.com/office/drawing/2014/main" id="{C15B8121-CC3F-4395-81DA-3C93DD55D125}"/>
              </a:ext>
            </a:extLst>
          </p:cNvPr>
          <p:cNvSpPr>
            <a:spLocks noGrp="1"/>
          </p:cNvSpPr>
          <p:nvPr>
            <p:ph idx="1"/>
          </p:nvPr>
        </p:nvSpPr>
        <p:spPr/>
        <p:txBody>
          <a:bodyPr vert="horz" lIns="91440" tIns="45720" rIns="91440" bIns="45720" rtlCol="0" anchor="t">
            <a:normAutofit/>
          </a:bodyPr>
          <a:lstStyle/>
          <a:p>
            <a:r>
              <a:rPr lang="en-GB" dirty="0">
                <a:ea typeface="+mn-lt"/>
                <a:cs typeface="+mn-lt"/>
              </a:rPr>
              <a:t>When thinking about how you are managing with studies and life in general, to whom do you compare yourself? Why do you make this comparison and are others potentially more helpful?</a:t>
            </a:r>
            <a:r>
              <a:rPr lang="en-US" dirty="0">
                <a:ea typeface="+mn-lt"/>
                <a:cs typeface="+mn-lt"/>
              </a:rPr>
              <a:t> </a:t>
            </a:r>
            <a:endParaRPr lang="en-US" dirty="0"/>
          </a:p>
          <a:p>
            <a:endParaRPr lang="en-US"/>
          </a:p>
          <a:p>
            <a:endParaRPr lang="en-US" dirty="0">
              <a:cs typeface="Calibri"/>
            </a:endParaRPr>
          </a:p>
        </p:txBody>
      </p:sp>
    </p:spTree>
    <p:extLst>
      <p:ext uri="{BB962C8B-B14F-4D97-AF65-F5344CB8AC3E}">
        <p14:creationId xmlns:p14="http://schemas.microsoft.com/office/powerpoint/2010/main" val="25090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3830A-19E0-45BC-9D8F-67F58B313804}"/>
              </a:ext>
            </a:extLst>
          </p:cNvPr>
          <p:cNvSpPr>
            <a:spLocks noGrp="1"/>
          </p:cNvSpPr>
          <p:nvPr>
            <p:ph type="title"/>
          </p:nvPr>
        </p:nvSpPr>
        <p:spPr/>
        <p:txBody>
          <a:bodyPr/>
          <a:lstStyle/>
          <a:p>
            <a:r>
              <a:rPr lang="en-US" dirty="0">
                <a:cs typeface="Calibri Light"/>
              </a:rPr>
              <a:t>Some of the images from our discussions</a:t>
            </a:r>
            <a:endParaRPr lang="en-US" dirty="0"/>
          </a:p>
        </p:txBody>
      </p:sp>
      <p:pic>
        <p:nvPicPr>
          <p:cNvPr id="5" name="Picture 1" descr="page1image29506176">
            <a:extLst>
              <a:ext uri="{FF2B5EF4-FFF2-40B4-BE49-F238E27FC236}">
                <a16:creationId xmlns:a16="http://schemas.microsoft.com/office/drawing/2014/main" id="{71AB2FCA-3E76-4444-9D7F-A805942ACF9E}"/>
              </a:ext>
            </a:extLst>
          </p:cNvPr>
          <p:cNvPicPr>
            <a:picLocks noGrp="1" noChangeAspect="1" noChangeArrowheads="1"/>
          </p:cNvPicPr>
          <p:nvPr>
            <p:ph sz="half" idx="2"/>
          </p:nvPr>
        </p:nvPicPr>
        <p:blipFill>
          <a:blip r:embed="rId2" cstate="screen">
            <a:extLst>
              <a:ext uri="{28A0092B-C50C-407E-A947-70E740481C1C}">
                <a14:useLocalDpi xmlns:a14="http://schemas.microsoft.com/office/drawing/2010/main"/>
              </a:ext>
            </a:extLst>
          </a:blip>
          <a:stretch>
            <a:fillRect/>
          </a:stretch>
        </p:blipFill>
        <p:spPr bwMode="auto">
          <a:xfrm>
            <a:off x="6172200" y="2170669"/>
            <a:ext cx="5181600" cy="3661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page1image23550672">
            <a:extLst>
              <a:ext uri="{FF2B5EF4-FFF2-40B4-BE49-F238E27FC236}">
                <a16:creationId xmlns:a16="http://schemas.microsoft.com/office/drawing/2014/main" id="{4C821731-F1D4-0748-9B85-C9732B16AA9F}"/>
              </a:ext>
            </a:extLst>
          </p:cNvPr>
          <p:cNvPicPr>
            <a:picLocks noGrp="1" noChangeAspect="1" noChangeArrowheads="1"/>
          </p:cNvPicPr>
          <p:nvPr>
            <p:ph sz="half" idx="1"/>
          </p:nvPr>
        </p:nvPicPr>
        <p:blipFill>
          <a:blip r:embed="rId3" cstate="screen">
            <a:extLst>
              <a:ext uri="{28A0092B-C50C-407E-A947-70E740481C1C}">
                <a14:useLocalDpi xmlns:a14="http://schemas.microsoft.com/office/drawing/2010/main"/>
              </a:ext>
            </a:extLst>
          </a:blip>
          <a:stretch>
            <a:fillRect/>
          </a:stretch>
        </p:blipFill>
        <p:spPr bwMode="auto">
          <a:xfrm>
            <a:off x="838200" y="2170669"/>
            <a:ext cx="5181600" cy="366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137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257</Words>
  <Application>Microsoft Office PowerPoint</Application>
  <PresentationFormat>Widescreen</PresentationFormat>
  <Paragraphs>31</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Re-imagining Resilience for PGT: A community focused approach collaborative cluster</vt:lpstr>
      <vt:lpstr>Background</vt:lpstr>
      <vt:lpstr>Four meetings</vt:lpstr>
      <vt:lpstr>PowerPoint Presentation</vt:lpstr>
      <vt:lpstr>Outcomes</vt:lpstr>
      <vt:lpstr>Example Institutional prompt</vt:lpstr>
      <vt:lpstr>Example Programme prompt</vt:lpstr>
      <vt:lpstr>Example Individual prompt</vt:lpstr>
      <vt:lpstr>Some of the images from our discussions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Re-imagining Resilience for PGT: A community focused approach collaborative cluster</dc:title>
  <dc:creator>Dr Donna Murray - University of Edinburgh, Dr Gale MacLeod - University of Edinburgh, Ms Julie Brooks - University of St. Andrews</dc:creator>
  <cp:lastModifiedBy/>
  <cp:revision>1</cp:revision>
  <dcterms:created xsi:type="dcterms:W3CDTF">2022-08-09T10:08:46Z</dcterms:created>
  <dcterms:modified xsi:type="dcterms:W3CDTF">2022-08-09T10:08:58Z</dcterms:modified>
</cp:coreProperties>
</file>