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notesMasterIdLst>
    <p:notesMasterId r:id="rId18"/>
  </p:notesMasterIdLst>
  <p:sldIdLst>
    <p:sldId id="292" r:id="rId2"/>
    <p:sldId id="293" r:id="rId3"/>
    <p:sldId id="280" r:id="rId4"/>
    <p:sldId id="294" r:id="rId5"/>
    <p:sldId id="282" r:id="rId6"/>
    <p:sldId id="269" r:id="rId7"/>
    <p:sldId id="283" r:id="rId8"/>
    <p:sldId id="297" r:id="rId9"/>
    <p:sldId id="271" r:id="rId10"/>
    <p:sldId id="273" r:id="rId11"/>
    <p:sldId id="278" r:id="rId12"/>
    <p:sldId id="276" r:id="rId13"/>
    <p:sldId id="281" r:id="rId14"/>
    <p:sldId id="290" r:id="rId15"/>
    <p:sldId id="298" r:id="rId16"/>
    <p:sldId id="296" r:id="rId17"/>
  </p:sldIdLst>
  <p:sldSz cx="12192000" cy="6858000"/>
  <p:notesSz cx="6858000" cy="9144000"/>
  <p:defaultTextStyle>
    <a:lvl1pPr>
      <a:defRPr>
        <a:latin typeface="DengXian"/>
        <a:ea typeface="DengXian"/>
        <a:cs typeface="DengXian"/>
        <a:sym typeface="DengXian"/>
      </a:defRPr>
    </a:lvl1pPr>
    <a:lvl2pPr indent="457200">
      <a:defRPr>
        <a:latin typeface="DengXian"/>
        <a:ea typeface="DengXian"/>
        <a:cs typeface="DengXian"/>
        <a:sym typeface="DengXian"/>
      </a:defRPr>
    </a:lvl2pPr>
    <a:lvl3pPr indent="914400">
      <a:defRPr>
        <a:latin typeface="DengXian"/>
        <a:ea typeface="DengXian"/>
        <a:cs typeface="DengXian"/>
        <a:sym typeface="DengXian"/>
      </a:defRPr>
    </a:lvl3pPr>
    <a:lvl4pPr indent="1371600">
      <a:defRPr>
        <a:latin typeface="DengXian"/>
        <a:ea typeface="DengXian"/>
        <a:cs typeface="DengXian"/>
        <a:sym typeface="DengXian"/>
      </a:defRPr>
    </a:lvl4pPr>
    <a:lvl5pPr indent="1828800">
      <a:defRPr>
        <a:latin typeface="DengXian"/>
        <a:ea typeface="DengXian"/>
        <a:cs typeface="DengXian"/>
        <a:sym typeface="DengXian"/>
      </a:defRPr>
    </a:lvl5pPr>
    <a:lvl6pPr indent="2286000">
      <a:defRPr>
        <a:latin typeface="DengXian"/>
        <a:ea typeface="DengXian"/>
        <a:cs typeface="DengXian"/>
        <a:sym typeface="DengXian"/>
      </a:defRPr>
    </a:lvl6pPr>
    <a:lvl7pPr indent="2743200">
      <a:defRPr>
        <a:latin typeface="DengXian"/>
        <a:ea typeface="DengXian"/>
        <a:cs typeface="DengXian"/>
        <a:sym typeface="DengXian"/>
      </a:defRPr>
    </a:lvl7pPr>
    <a:lvl8pPr indent="3200400">
      <a:defRPr>
        <a:latin typeface="DengXian"/>
        <a:ea typeface="DengXian"/>
        <a:cs typeface="DengXian"/>
        <a:sym typeface="DengXian"/>
      </a:defRPr>
    </a:lvl8pPr>
    <a:lvl9pPr indent="3657600">
      <a:defRPr>
        <a:latin typeface="DengXian"/>
        <a:ea typeface="DengXian"/>
        <a:cs typeface="DengXian"/>
        <a:sym typeface="DengXian"/>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C1560"/>
    <a:srgbClr val="000D44"/>
    <a:srgbClr val="535353"/>
    <a:srgbClr val="3D3C3C"/>
    <a:srgbClr val="4C6087"/>
    <a:srgbClr val="0476AC"/>
    <a:srgbClr val="59585E"/>
    <a:srgbClr val="007196"/>
    <a:srgbClr val="557C79"/>
    <a:srgbClr val="C05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1D8A7-FF1D-4231-85F6-542A5C5AEB0F}" v="8" dt="2022-06-07T21:47:19.638"/>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
          <a:latin typeface="DengXian"/>
          <a:ea typeface="DengXian"/>
          <a:cs typeface="DengXi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DengXian"/>
          <a:ea typeface="DengXian"/>
          <a:cs typeface="DengXi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DengXian"/>
          <a:ea typeface="DengXian"/>
          <a:cs typeface="DengXi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DengXian"/>
          <a:ea typeface="DengXian"/>
          <a:cs typeface="DengXi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DengXian"/>
          <a:ea typeface="DengXian"/>
          <a:cs typeface="DengXi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DengXian"/>
          <a:ea typeface="DengXian"/>
          <a:cs typeface="DengXi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DengXian"/>
          <a:ea typeface="DengXian"/>
          <a:cs typeface="DengXian"/>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DengXian"/>
          <a:ea typeface="DengXian"/>
          <a:cs typeface="DengXi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DengXian"/>
          <a:ea typeface="DengXian"/>
          <a:cs typeface="DengXi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DengXian"/>
          <a:ea typeface="DengXian"/>
          <a:cs typeface="DengXi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DengXian"/>
          <a:ea typeface="DengXian"/>
          <a:cs typeface="DengXian"/>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DengXian"/>
          <a:ea typeface="DengXian"/>
          <a:cs typeface="DengXi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5"/>
  </p:normalViewPr>
  <p:slideViewPr>
    <p:cSldViewPr snapToGrid="0" snapToObjects="1">
      <p:cViewPr varScale="1">
        <p:scale>
          <a:sx n="120" d="100"/>
          <a:sy n="120" d="100"/>
        </p:scale>
        <p:origin x="198"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6939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enhancementthemes.ac.uk/" TargetMode="External"/><Relationship Id="rId7"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ARCadmin@qaa.ac.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835095"/>
            <a:ext cx="10515600" cy="2308155"/>
          </a:xfrm>
        </p:spPr>
        <p:txBody>
          <a:bodyPr anchor="b"/>
          <a:lstStyle>
            <a:lvl1pPr algn="ctr">
              <a:defRPr sz="6000" b="0" i="0">
                <a:solidFill>
                  <a:srgbClr val="9C1560"/>
                </a:solidFill>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831850" y="3714751"/>
            <a:ext cx="10515600" cy="1500187"/>
          </a:xfrm>
        </p:spPr>
        <p:txBody>
          <a:bodyPr/>
          <a:lstStyle>
            <a:lvl1pPr marL="0" indent="0" algn="ctr">
              <a:buNone/>
              <a:defRPr sz="2400" b="0" i="0">
                <a:solidFill>
                  <a:srgbClr val="535353"/>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3E9979E-0392-A045-9AD8-6A00A424CCC1}"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03F22-7CF2-8841-9164-EB2A60AC8AD6}" type="slidenum">
              <a:rPr lang="en-US" smtClean="0"/>
              <a:t>‹#›</a:t>
            </a:fld>
            <a:endParaRPr lang="en-US"/>
          </a:p>
        </p:txBody>
      </p:sp>
    </p:spTree>
    <p:extLst>
      <p:ext uri="{BB962C8B-B14F-4D97-AF65-F5344CB8AC3E}">
        <p14:creationId xmlns:p14="http://schemas.microsoft.com/office/powerpoint/2010/main" val="148992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476AC"/>
        </a:solidFill>
        <a:effectLst/>
      </p:bgPr>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D24DD3BE-F401-4843-9508-A7A2F0FF5756}"/>
              </a:ext>
            </a:extLst>
          </p:cNvPr>
          <p:cNvSpPr>
            <a:spLocks noGrp="1"/>
          </p:cNvSpPr>
          <p:nvPr>
            <p:ph type="body" sz="quarter" idx="10"/>
          </p:nvPr>
        </p:nvSpPr>
        <p:spPr>
          <a:xfrm>
            <a:off x="857250" y="1490663"/>
            <a:ext cx="10353675" cy="4160837"/>
          </a:xfrm>
        </p:spPr>
        <p:txBody>
          <a:bodyPr>
            <a:normAutofit/>
          </a:bodyPr>
          <a:lstStyle>
            <a:lvl1pPr>
              <a:defRPr sz="4400" b="0" i="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476AC"/>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57250" y="1490663"/>
            <a:ext cx="10353675" cy="4160837"/>
          </a:xfrm>
        </p:spPr>
        <p:txBody>
          <a:bodyPr/>
          <a:lstStyle>
            <a:lvl1pPr>
              <a:defRPr b="0" i="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2" name="Right Triangle 1">
            <a:extLst>
              <a:ext uri="{FF2B5EF4-FFF2-40B4-BE49-F238E27FC236}">
                <a16:creationId xmlns:a16="http://schemas.microsoft.com/office/drawing/2014/main" id="{7C20A46B-A0A0-9E4E-BDB6-40FA0A2EA85F}"/>
              </a:ext>
            </a:extLst>
          </p:cNvPr>
          <p:cNvSpPr/>
          <p:nvPr userDrawn="1"/>
        </p:nvSpPr>
        <p:spPr>
          <a:xfrm>
            <a:off x="-1" y="5084956"/>
            <a:ext cx="5642517" cy="1773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21C40C2-3CEE-E047-A73B-DE2F76E2A1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0648" y="5970394"/>
            <a:ext cx="1664009" cy="568712"/>
          </a:xfrm>
          <a:prstGeom prst="rect">
            <a:avLst/>
          </a:prstGeom>
        </p:spPr>
      </p:pic>
    </p:spTree>
    <p:extLst>
      <p:ext uri="{BB962C8B-B14F-4D97-AF65-F5344CB8AC3E}">
        <p14:creationId xmlns:p14="http://schemas.microsoft.com/office/powerpoint/2010/main" val="638664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0476AC"/>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57250" y="1490663"/>
            <a:ext cx="10353675" cy="4160837"/>
          </a:xfrm>
        </p:spPr>
        <p:txBody>
          <a:bodyPr/>
          <a:lstStyle>
            <a:lvl1pPr>
              <a:defRPr b="0" i="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2" name="Right Triangle 1">
            <a:extLst>
              <a:ext uri="{FF2B5EF4-FFF2-40B4-BE49-F238E27FC236}">
                <a16:creationId xmlns:a16="http://schemas.microsoft.com/office/drawing/2014/main" id="{7C20A46B-A0A0-9E4E-BDB6-40FA0A2EA85F}"/>
              </a:ext>
            </a:extLst>
          </p:cNvPr>
          <p:cNvSpPr/>
          <p:nvPr userDrawn="1"/>
        </p:nvSpPr>
        <p:spPr>
          <a:xfrm>
            <a:off x="-1" y="5084956"/>
            <a:ext cx="5642517" cy="1773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6A721E4-BC1E-A446-81DE-DF36861E3B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038" y="5854348"/>
            <a:ext cx="2035718" cy="810133"/>
          </a:xfrm>
          <a:prstGeom prst="rect">
            <a:avLst/>
          </a:prstGeom>
        </p:spPr>
      </p:pic>
    </p:spTree>
    <p:extLst>
      <p:ext uri="{BB962C8B-B14F-4D97-AF65-F5344CB8AC3E}">
        <p14:creationId xmlns:p14="http://schemas.microsoft.com/office/powerpoint/2010/main" val="4075508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9C1560"/>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E9979E-0392-A045-9AD8-6A00A424CCC1}"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03F22-7CF2-8841-9164-EB2A60AC8AD6}" type="slidenum">
              <a:rPr lang="en-US" smtClean="0"/>
              <a:t>‹#›</a:t>
            </a:fld>
            <a:endParaRPr lang="en-US"/>
          </a:p>
        </p:txBody>
      </p:sp>
    </p:spTree>
    <p:extLst>
      <p:ext uri="{BB962C8B-B14F-4D97-AF65-F5344CB8AC3E}">
        <p14:creationId xmlns:p14="http://schemas.microsoft.com/office/powerpoint/2010/main" val="979214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9C1560"/>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3E9979E-0392-A045-9AD8-6A00A424CCC1}"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03F22-7CF2-8841-9164-EB2A60AC8AD6}" type="slidenum">
              <a:rPr lang="en-US" smtClean="0"/>
              <a:t>‹#›</a:t>
            </a:fld>
            <a:endParaRPr lang="en-US"/>
          </a:p>
        </p:txBody>
      </p:sp>
    </p:spTree>
    <p:extLst>
      <p:ext uri="{BB962C8B-B14F-4D97-AF65-F5344CB8AC3E}">
        <p14:creationId xmlns:p14="http://schemas.microsoft.com/office/powerpoint/2010/main" val="1475293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solidFill>
                  <a:srgbClr val="9C1560"/>
                </a:solidFill>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3E9979E-0392-A045-9AD8-6A00A424CCC1}" type="datetimeFigureOut">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03F22-7CF2-8841-9164-EB2A60AC8AD6}" type="slidenum">
              <a:rPr lang="en-US" smtClean="0"/>
              <a:t>‹#›</a:t>
            </a:fld>
            <a:endParaRPr lang="en-US"/>
          </a:p>
        </p:txBody>
      </p:sp>
    </p:spTree>
    <p:extLst>
      <p:ext uri="{BB962C8B-B14F-4D97-AF65-F5344CB8AC3E}">
        <p14:creationId xmlns:p14="http://schemas.microsoft.com/office/powerpoint/2010/main" val="407666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solidFill>
                  <a:srgbClr val="9C1560"/>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E9979E-0392-A045-9AD8-6A00A424CCC1}"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03F22-7CF2-8841-9164-EB2A60AC8AD6}" type="slidenum">
              <a:rPr lang="en-US" smtClean="0"/>
              <a:t>‹#›</a:t>
            </a:fld>
            <a:endParaRPr lang="en-US"/>
          </a:p>
        </p:txBody>
      </p:sp>
    </p:spTree>
    <p:extLst>
      <p:ext uri="{BB962C8B-B14F-4D97-AF65-F5344CB8AC3E}">
        <p14:creationId xmlns:p14="http://schemas.microsoft.com/office/powerpoint/2010/main" val="519853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hape 73"/>
          <p:cNvSpPr/>
          <p:nvPr userDrawn="1"/>
        </p:nvSpPr>
        <p:spPr>
          <a:xfrm>
            <a:off x="547575" y="4380707"/>
            <a:ext cx="10515601" cy="124195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l">
              <a:lnSpc>
                <a:spcPct val="90000"/>
              </a:lnSpc>
            </a:pPr>
            <a:r>
              <a:rPr sz="1600" dirty="0">
                <a:solidFill>
                  <a:srgbClr val="535353"/>
                </a:solidFill>
                <a:latin typeface="Arial"/>
                <a:ea typeface="Arial"/>
                <a:cs typeface="Arial"/>
                <a:sym typeface="Arial"/>
              </a:rPr>
              <a:t>© The Quality Assurance Agency for Higher Education </a:t>
            </a:r>
            <a:r>
              <a:rPr lang="en-GB" sz="1600" dirty="0">
                <a:solidFill>
                  <a:srgbClr val="535353"/>
                </a:solidFill>
                <a:latin typeface="Arial"/>
                <a:ea typeface="Arial"/>
                <a:cs typeface="Arial"/>
                <a:sym typeface="Arial"/>
              </a:rPr>
              <a:t>2021</a:t>
            </a:r>
            <a:endParaRPr sz="1600" dirty="0">
              <a:solidFill>
                <a:srgbClr val="535353"/>
              </a:solidFill>
              <a:latin typeface="Arial"/>
              <a:ea typeface="Arial"/>
              <a:cs typeface="Arial"/>
              <a:sym typeface="Arial"/>
            </a:endParaRPr>
          </a:p>
          <a:p>
            <a:pPr lvl="0" algn="l">
              <a:lnSpc>
                <a:spcPct val="90000"/>
              </a:lnSpc>
            </a:pPr>
            <a:r>
              <a:rPr sz="1600" dirty="0">
                <a:solidFill>
                  <a:srgbClr val="535353"/>
                </a:solidFill>
                <a:latin typeface="Arial"/>
                <a:ea typeface="Arial"/>
                <a:cs typeface="Arial"/>
                <a:sym typeface="Arial"/>
              </a:rPr>
              <a:t>Registered charity numbers 1062746 and SC037786</a:t>
            </a:r>
          </a:p>
        </p:txBody>
      </p:sp>
      <p:sp>
        <p:nvSpPr>
          <p:cNvPr id="14" name="Subtitle 2">
            <a:extLst>
              <a:ext uri="{FF2B5EF4-FFF2-40B4-BE49-F238E27FC236}">
                <a16:creationId xmlns:a16="http://schemas.microsoft.com/office/drawing/2014/main" id="{82ACA1F5-B945-436C-8BCC-A6C81499FC91}"/>
              </a:ext>
            </a:extLst>
          </p:cNvPr>
          <p:cNvSpPr txBox="1">
            <a:spLocks/>
          </p:cNvSpPr>
          <p:nvPr userDrawn="1"/>
        </p:nvSpPr>
        <p:spPr>
          <a:xfrm>
            <a:off x="1159834" y="2489731"/>
            <a:ext cx="7920037" cy="1800225"/>
          </a:xfrm>
          <a:prstGeom prst="rect">
            <a:avLst/>
          </a:prstGeom>
        </p:spPr>
        <p:txBody>
          <a:bodyPr>
            <a:noAutofit/>
          </a:bodyPr>
          <a:lstStyle>
            <a:lvl1pPr>
              <a:buNone/>
              <a:defRPr baseline="0"/>
            </a:lvl1pPr>
          </a:lstStyle>
          <a:p>
            <a:pPr fontAlgn="auto">
              <a:spcBef>
                <a:spcPts val="0"/>
              </a:spcBef>
              <a:spcAft>
                <a:spcPts val="0"/>
              </a:spcAft>
              <a:defRPr/>
            </a:pPr>
            <a:r>
              <a:rPr lang="en-GB" sz="3600" baseline="30000" dirty="0">
                <a:solidFill>
                  <a:srgbClr val="535353"/>
                </a:solidFill>
                <a:latin typeface="Arial" charset="0"/>
                <a:ea typeface="Arial" charset="0"/>
                <a:cs typeface="Arial" charset="0"/>
                <a:hlinkClick r:id="rId3"/>
              </a:rPr>
              <a:t>www.enhancementthemes.ac.uk</a:t>
            </a:r>
            <a:r>
              <a:rPr lang="en-GB" sz="3600" baseline="30000" dirty="0">
                <a:solidFill>
                  <a:srgbClr val="535353"/>
                </a:solidFill>
                <a:latin typeface="Arial" charset="0"/>
                <a:ea typeface="Arial" charset="0"/>
                <a:cs typeface="Arial" charset="0"/>
              </a:rPr>
              <a:t> </a:t>
            </a:r>
          </a:p>
          <a:p>
            <a:pPr fontAlgn="auto">
              <a:spcBef>
                <a:spcPts val="0"/>
              </a:spcBef>
              <a:spcAft>
                <a:spcPts val="0"/>
              </a:spcAft>
              <a:defRPr/>
            </a:pPr>
            <a:endParaRPr lang="en-GB" sz="3600" baseline="30000" dirty="0">
              <a:solidFill>
                <a:srgbClr val="535353"/>
              </a:solidFill>
              <a:latin typeface="Arial" charset="0"/>
              <a:ea typeface="Arial" charset="0"/>
              <a:cs typeface="Arial" charset="0"/>
            </a:endParaRPr>
          </a:p>
          <a:p>
            <a:pPr fontAlgn="auto">
              <a:spcBef>
                <a:spcPts val="0"/>
              </a:spcBef>
              <a:spcAft>
                <a:spcPts val="0"/>
              </a:spcAft>
              <a:defRPr/>
            </a:pPr>
            <a:r>
              <a:rPr lang="en-GB" sz="3600" baseline="30000" dirty="0">
                <a:solidFill>
                  <a:srgbClr val="535353"/>
                </a:solidFill>
                <a:latin typeface="Arial" charset="0"/>
                <a:ea typeface="Arial" charset="0"/>
                <a:cs typeface="Arial" charset="0"/>
                <a:hlinkClick r:id="rId4"/>
              </a:rPr>
              <a:t>ARCadmin@qaa.ac.uk</a:t>
            </a:r>
            <a:r>
              <a:rPr lang="en-GB" sz="3600" baseline="30000" dirty="0">
                <a:solidFill>
                  <a:srgbClr val="535353"/>
                </a:solidFill>
                <a:latin typeface="Arial" charset="0"/>
                <a:ea typeface="Arial" charset="0"/>
                <a:cs typeface="Arial" charset="0"/>
              </a:rPr>
              <a:t> </a:t>
            </a:r>
          </a:p>
          <a:p>
            <a:pPr fontAlgn="auto">
              <a:spcBef>
                <a:spcPts val="0"/>
              </a:spcBef>
              <a:spcAft>
                <a:spcPts val="0"/>
              </a:spcAft>
              <a:defRPr/>
            </a:pPr>
            <a:endParaRPr lang="en-GB" sz="3600" baseline="30000" dirty="0">
              <a:solidFill>
                <a:srgbClr val="535353"/>
              </a:solidFill>
              <a:latin typeface="Arial" charset="0"/>
              <a:ea typeface="Arial" charset="0"/>
              <a:cs typeface="Arial" charset="0"/>
            </a:endParaRPr>
          </a:p>
          <a:p>
            <a:pPr fontAlgn="auto">
              <a:spcBef>
                <a:spcPts val="0"/>
              </a:spcBef>
              <a:spcAft>
                <a:spcPts val="0"/>
              </a:spcAft>
              <a:defRPr/>
            </a:pPr>
            <a:r>
              <a:rPr lang="en-GB" sz="3600" baseline="30000" dirty="0">
                <a:solidFill>
                  <a:srgbClr val="535353"/>
                </a:solidFill>
                <a:latin typeface="Arial" charset="0"/>
                <a:ea typeface="Arial" charset="0"/>
                <a:cs typeface="Arial" charset="0"/>
              </a:rPr>
              <a:t>+44 (0) 1415 723420</a:t>
            </a:r>
          </a:p>
        </p:txBody>
      </p:sp>
      <p:pic>
        <p:nvPicPr>
          <p:cNvPr id="15" name="Picture 14" descr="Call.png">
            <a:extLst>
              <a:ext uri="{FF2B5EF4-FFF2-40B4-BE49-F238E27FC236}">
                <a16:creationId xmlns:a16="http://schemas.microsoft.com/office/drawing/2014/main" id="{014ED9D6-7E32-4FD3-9F50-80CFA44A06E7}"/>
              </a:ext>
            </a:extLst>
          </p:cNvPr>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547575" y="3773415"/>
            <a:ext cx="5254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all.png">
            <a:extLst>
              <a:ext uri="{FF2B5EF4-FFF2-40B4-BE49-F238E27FC236}">
                <a16:creationId xmlns:a16="http://schemas.microsoft.com/office/drawing/2014/main" id="{13B190F5-C47C-4BF2-AA83-0CDEAC513C21}"/>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547575" y="3089203"/>
            <a:ext cx="5254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all.png">
            <a:extLst>
              <a:ext uri="{FF2B5EF4-FFF2-40B4-BE49-F238E27FC236}">
                <a16:creationId xmlns:a16="http://schemas.microsoft.com/office/drawing/2014/main" id="{043D05B1-1BE4-4E4F-9445-770044FBC28C}"/>
              </a:ext>
            </a:extLst>
          </p:cNvPr>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547575" y="2406578"/>
            <a:ext cx="525462"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hape 55"/>
          <p:cNvSpPr/>
          <p:nvPr userDrawn="1"/>
        </p:nvSpPr>
        <p:spPr>
          <a:xfrm>
            <a:off x="547575" y="762095"/>
            <a:ext cx="10515601" cy="132556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a:lnSpc>
                <a:spcPct val="90000"/>
              </a:lnSpc>
              <a:defRPr sz="4400">
                <a:solidFill>
                  <a:srgbClr val="535353"/>
                </a:solidFill>
                <a:latin typeface="Arial Bold"/>
                <a:ea typeface="Arial Bold"/>
                <a:cs typeface="Arial Bold"/>
                <a:sym typeface="Arial Bold"/>
              </a:defRPr>
            </a:lvl1pPr>
          </a:lstStyle>
          <a:p>
            <a:pPr lvl="0" algn="l">
              <a:defRPr sz="1800">
                <a:solidFill>
                  <a:srgbClr val="000000"/>
                </a:solidFill>
              </a:defRPr>
            </a:pPr>
            <a:r>
              <a:rPr lang="en-GB" sz="3200" dirty="0">
                <a:solidFill>
                  <a:srgbClr val="9C1560"/>
                </a:solidFill>
              </a:rPr>
              <a:t>Thank you. Any questions please contact us on:</a:t>
            </a:r>
            <a:endParaRPr sz="3200" dirty="0">
              <a:solidFill>
                <a:srgbClr val="9C1560"/>
              </a:solidFill>
            </a:endParaRPr>
          </a:p>
        </p:txBody>
      </p:sp>
    </p:spTree>
    <p:extLst>
      <p:ext uri="{BB962C8B-B14F-4D97-AF65-F5344CB8AC3E}">
        <p14:creationId xmlns:p14="http://schemas.microsoft.com/office/powerpoint/2010/main" val="817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9C1560"/>
                </a:solidFill>
                <a:latin typeface="Arial" charset="0"/>
                <a:ea typeface="Arial" charset="0"/>
                <a:cs typeface="Arial"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83E9979E-0392-A045-9AD8-6A00A424CCC1}"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03F22-7CF2-8841-9164-EB2A60AC8AD6}" type="slidenum">
              <a:rPr lang="en-US" smtClean="0"/>
              <a:t>‹#›</a:t>
            </a:fld>
            <a:endParaRPr lang="en-US"/>
          </a:p>
        </p:txBody>
      </p:sp>
      <p:sp>
        <p:nvSpPr>
          <p:cNvPr id="7" name="Shape 60"/>
          <p:cNvSpPr>
            <a:spLocks noGrp="1"/>
          </p:cNvSpPr>
          <p:nvPr>
            <p:ph type="body" idx="1"/>
          </p:nvPr>
        </p:nvSpPr>
        <p:spPr>
          <a:xfrm>
            <a:off x="838200" y="1847850"/>
            <a:ext cx="10515600" cy="4351338"/>
          </a:xfrm>
          <a:prstGeom prst="rect">
            <a:avLst/>
          </a:prstGeom>
        </p:spPr>
        <p:txBody>
          <a:bodyPr>
            <a:normAutofit/>
          </a:bodyPr>
          <a:lstStyle>
            <a:lvl1pPr>
              <a:defRPr sz="2400" b="0" i="0">
                <a:solidFill>
                  <a:schemeClr val="tx1"/>
                </a:solidFill>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150000"/>
              </a:lnSpc>
              <a:spcBef>
                <a:spcPts val="1000"/>
              </a:spcBef>
              <a:spcAft>
                <a:spcPts val="0"/>
              </a:spcAft>
              <a:buClrTx/>
              <a:buSzTx/>
              <a:buFont typeface="Arial"/>
              <a:buNone/>
              <a:tabLst/>
              <a:defRPr sz="1800"/>
            </a:pPr>
            <a:endParaRPr sz="2800" dirty="0">
              <a:latin typeface="Arial"/>
              <a:ea typeface="Arial"/>
              <a:cs typeface="Arial"/>
              <a:sym typeface="Arial"/>
            </a:endParaRPr>
          </a:p>
        </p:txBody>
      </p:sp>
    </p:spTree>
    <p:extLst>
      <p:ext uri="{BB962C8B-B14F-4D97-AF65-F5344CB8AC3E}">
        <p14:creationId xmlns:p14="http://schemas.microsoft.com/office/powerpoint/2010/main" val="117251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9C1560"/>
                </a:solidFill>
                <a:latin typeface="Arial" charset="0"/>
                <a:ea typeface="Arial" charset="0"/>
                <a:cs typeface="Arial"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83E9979E-0392-A045-9AD8-6A00A424CCC1}"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03F22-7CF2-8841-9164-EB2A60AC8AD6}" type="slidenum">
              <a:rPr lang="en-US" smtClean="0"/>
              <a:t>‹#›</a:t>
            </a:fld>
            <a:endParaRPr lang="en-US"/>
          </a:p>
        </p:txBody>
      </p:sp>
    </p:spTree>
    <p:extLst>
      <p:ext uri="{BB962C8B-B14F-4D97-AF65-F5344CB8AC3E}">
        <p14:creationId xmlns:p14="http://schemas.microsoft.com/office/powerpoint/2010/main" val="40088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24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6AD6FB-4390-7148-AB82-DB4BC37AB0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1861" y="5970394"/>
            <a:ext cx="1664009" cy="568712"/>
          </a:xfrm>
          <a:prstGeom prst="rect">
            <a:avLst/>
          </a:prstGeom>
        </p:spPr>
      </p:pic>
    </p:spTree>
    <p:extLst>
      <p:ext uri="{BB962C8B-B14F-4D97-AF65-F5344CB8AC3E}">
        <p14:creationId xmlns:p14="http://schemas.microsoft.com/office/powerpoint/2010/main" val="344736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9979E-0392-A045-9AD8-6A00A424CCC1}" type="datetimeFigureOut">
              <a:rPr lang="en-US" smtClean="0"/>
              <a:t>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03F22-7CF2-8841-9164-EB2A60AC8AD6}" type="slidenum">
              <a:rPr lang="en-US" smtClean="0"/>
              <a:t>‹#›</a:t>
            </a:fld>
            <a:endParaRPr lang="en-US"/>
          </a:p>
        </p:txBody>
      </p:sp>
    </p:spTree>
    <p:extLst>
      <p:ext uri="{BB962C8B-B14F-4D97-AF65-F5344CB8AC3E}">
        <p14:creationId xmlns:p14="http://schemas.microsoft.com/office/powerpoint/2010/main" val="1214770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9C156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57250" y="1490663"/>
            <a:ext cx="10353675" cy="4160837"/>
          </a:xfrm>
        </p:spPr>
        <p:txBody>
          <a:bodyPr>
            <a:normAutofit/>
          </a:bodyPr>
          <a:lstStyle>
            <a:lvl1pPr>
              <a:defRPr sz="4400" b="0" i="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93206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9C156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57250" y="1490663"/>
            <a:ext cx="10353675" cy="4160837"/>
          </a:xfrm>
        </p:spPr>
        <p:txBody>
          <a:bodyPr/>
          <a:lstStyle>
            <a:lvl1pPr>
              <a:defRPr b="0" i="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2" name="Right Triangle 1">
            <a:extLst>
              <a:ext uri="{FF2B5EF4-FFF2-40B4-BE49-F238E27FC236}">
                <a16:creationId xmlns:a16="http://schemas.microsoft.com/office/drawing/2014/main" id="{7C20A46B-A0A0-9E4E-BDB6-40FA0A2EA85F}"/>
              </a:ext>
            </a:extLst>
          </p:cNvPr>
          <p:cNvSpPr/>
          <p:nvPr userDrawn="1"/>
        </p:nvSpPr>
        <p:spPr>
          <a:xfrm>
            <a:off x="-1" y="5084956"/>
            <a:ext cx="5642517" cy="1773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3B5C55D-6781-EF41-A866-36FC53F1D0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0648" y="5970394"/>
            <a:ext cx="1664009" cy="56871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9C156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57250" y="1490663"/>
            <a:ext cx="10353675" cy="4160837"/>
          </a:xfrm>
        </p:spPr>
        <p:txBody>
          <a:bodyPr/>
          <a:lstStyle>
            <a:lvl1pPr>
              <a:defRPr b="0" i="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2" name="Right Triangle 1">
            <a:extLst>
              <a:ext uri="{FF2B5EF4-FFF2-40B4-BE49-F238E27FC236}">
                <a16:creationId xmlns:a16="http://schemas.microsoft.com/office/drawing/2014/main" id="{7C20A46B-A0A0-9E4E-BDB6-40FA0A2EA85F}"/>
              </a:ext>
            </a:extLst>
          </p:cNvPr>
          <p:cNvSpPr/>
          <p:nvPr userDrawn="1"/>
        </p:nvSpPr>
        <p:spPr>
          <a:xfrm>
            <a:off x="-1" y="5084956"/>
            <a:ext cx="5642517" cy="1773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6A721E4-BC1E-A446-81DE-DF36861E3B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038" y="5854348"/>
            <a:ext cx="2035718" cy="810133"/>
          </a:xfrm>
          <a:prstGeom prst="rect">
            <a:avLst/>
          </a:prstGeom>
        </p:spPr>
      </p:pic>
    </p:spTree>
    <p:extLst>
      <p:ext uri="{BB962C8B-B14F-4D97-AF65-F5344CB8AC3E}">
        <p14:creationId xmlns:p14="http://schemas.microsoft.com/office/powerpoint/2010/main" val="190858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9979E-0392-A045-9AD8-6A00A424CCC1}" type="datetimeFigureOut">
              <a:rPr lang="en-US" smtClean="0"/>
              <a:t>8/9/2022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03F22-7CF2-8841-9164-EB2A60AC8AD6}" type="slidenum">
              <a:rPr lang="en-US" smtClean="0"/>
              <a:t>‹#›</a:t>
            </a:fld>
            <a:endParaRPr lang="en-US"/>
          </a:p>
        </p:txBody>
      </p:sp>
    </p:spTree>
    <p:extLst>
      <p:ext uri="{BB962C8B-B14F-4D97-AF65-F5344CB8AC3E}">
        <p14:creationId xmlns:p14="http://schemas.microsoft.com/office/powerpoint/2010/main" val="556463899"/>
      </p:ext>
    </p:extLst>
  </p:cSld>
  <p:clrMap bg1="lt1" tx1="dk1" bg2="lt2" tx2="dk2" accent1="accent1" accent2="accent2" accent3="accent3" accent4="accent4" accent5="accent5" accent6="accent6" hlink="hlink" folHlink="folHlink"/>
  <p:sldLayoutIdLst>
    <p:sldLayoutId id="2147483664" r:id="rId1"/>
    <p:sldLayoutId id="2147483667" r:id="rId2"/>
    <p:sldLayoutId id="2147483675" r:id="rId3"/>
    <p:sldLayoutId id="2147483680" r:id="rId4"/>
    <p:sldLayoutId id="2147483684" r:id="rId5"/>
    <p:sldLayoutId id="2147483668" r:id="rId6"/>
    <p:sldLayoutId id="2147483677" r:id="rId7"/>
    <p:sldLayoutId id="2147483678" r:id="rId8"/>
    <p:sldLayoutId id="2147483681" r:id="rId9"/>
    <p:sldLayoutId id="2147483679" r:id="rId10"/>
    <p:sldLayoutId id="2147483682" r:id="rId11"/>
    <p:sldLayoutId id="2147483683" r:id="rId12"/>
    <p:sldLayoutId id="2147483663" r:id="rId13"/>
    <p:sldLayoutId id="2147483665" r:id="rId14"/>
    <p:sldLayoutId id="2147483666" r:id="rId15"/>
    <p:sldLayoutId id="2147483669"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mailto:w.j.waldron@rgu.ac.uk"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A654-6707-4F49-BE03-740531650D13}"/>
              </a:ext>
            </a:extLst>
          </p:cNvPr>
          <p:cNvSpPr>
            <a:spLocks noGrp="1"/>
          </p:cNvSpPr>
          <p:nvPr>
            <p:ph type="title"/>
          </p:nvPr>
        </p:nvSpPr>
        <p:spPr>
          <a:xfrm>
            <a:off x="831850" y="1438382"/>
            <a:ext cx="10515600" cy="1704868"/>
          </a:xfrm>
        </p:spPr>
        <p:txBody>
          <a:bodyPr>
            <a:normAutofit/>
          </a:bodyPr>
          <a:lstStyle/>
          <a:p>
            <a:r>
              <a:rPr lang="en-US" sz="3900" dirty="0"/>
              <a:t>Resilient Learning Communities  </a:t>
            </a:r>
          </a:p>
        </p:txBody>
      </p:sp>
      <p:sp>
        <p:nvSpPr>
          <p:cNvPr id="3" name="Text Placeholder 2">
            <a:extLst>
              <a:ext uri="{FF2B5EF4-FFF2-40B4-BE49-F238E27FC236}">
                <a16:creationId xmlns:a16="http://schemas.microsoft.com/office/drawing/2014/main" id="{1F3FB76D-0B79-D04E-B0AD-F10B009284D7}"/>
              </a:ext>
            </a:extLst>
          </p:cNvPr>
          <p:cNvSpPr>
            <a:spLocks noGrp="1"/>
          </p:cNvSpPr>
          <p:nvPr>
            <p:ph type="body" idx="1"/>
          </p:nvPr>
        </p:nvSpPr>
        <p:spPr>
          <a:xfrm>
            <a:off x="838200" y="3272962"/>
            <a:ext cx="10515600" cy="3076467"/>
          </a:xfrm>
        </p:spPr>
        <p:txBody>
          <a:bodyPr>
            <a:normAutofit fontScale="85000" lnSpcReduction="10000"/>
          </a:bodyPr>
          <a:lstStyle/>
          <a:p>
            <a:endParaRPr lang="en-GB" sz="3500" dirty="0">
              <a:solidFill>
                <a:srgbClr val="9C1560"/>
              </a:solidFill>
            </a:endParaRPr>
          </a:p>
          <a:p>
            <a:r>
              <a:rPr lang="en-GB" sz="2700" dirty="0">
                <a:solidFill>
                  <a:srgbClr val="9C1560"/>
                </a:solidFill>
              </a:rPr>
              <a:t>Male students in Higher Education: addressing the disparities in outcomes.</a:t>
            </a:r>
          </a:p>
          <a:p>
            <a:endParaRPr lang="en-GB" sz="2700" dirty="0">
              <a:solidFill>
                <a:srgbClr val="7030A0"/>
              </a:solidFill>
            </a:endParaRPr>
          </a:p>
          <a:p>
            <a:endParaRPr lang="en-GB" sz="2700" dirty="0">
              <a:solidFill>
                <a:srgbClr val="7030A0"/>
              </a:solidFill>
            </a:endParaRPr>
          </a:p>
          <a:p>
            <a:endParaRPr lang="en-GB" sz="2300" dirty="0">
              <a:solidFill>
                <a:srgbClr val="7030A0"/>
              </a:solidFill>
            </a:endParaRPr>
          </a:p>
          <a:p>
            <a:pPr algn="l"/>
            <a:r>
              <a:rPr lang="en-GB" sz="2300" dirty="0">
                <a:solidFill>
                  <a:srgbClr val="9C1560"/>
                </a:solidFill>
              </a:rPr>
              <a:t>Dr Liam Waldron							8 June 2022</a:t>
            </a:r>
          </a:p>
          <a:p>
            <a:pPr algn="l"/>
            <a:r>
              <a:rPr lang="en-GB" sz="2300" dirty="0">
                <a:solidFill>
                  <a:srgbClr val="9C1560"/>
                </a:solidFill>
              </a:rPr>
              <a:t>Robert Gordon University </a:t>
            </a:r>
            <a:r>
              <a:rPr lang="en-GB" sz="2300" dirty="0">
                <a:solidFill>
                  <a:srgbClr val="7030A0"/>
                </a:solidFill>
              </a:rPr>
              <a:t>							</a:t>
            </a:r>
            <a:r>
              <a:rPr lang="en-GB" sz="2300" dirty="0">
                <a:solidFill>
                  <a:srgbClr val="9C1560"/>
                </a:solidFill>
              </a:rPr>
              <a:t>	</a:t>
            </a:r>
            <a:r>
              <a:rPr lang="en-GB" sz="2000" dirty="0">
                <a:solidFill>
                  <a:srgbClr val="7030A0"/>
                </a:solidFill>
              </a:rPr>
              <a:t>	</a:t>
            </a:r>
          </a:p>
          <a:p>
            <a:endParaRPr lang="en-GB" sz="2700" dirty="0">
              <a:solidFill>
                <a:srgbClr val="0476AC"/>
              </a:solidFill>
            </a:endParaRPr>
          </a:p>
          <a:p>
            <a:endParaRPr lang="en-GB" sz="2700" dirty="0">
              <a:solidFill>
                <a:srgbClr val="0476AC"/>
              </a:solidFill>
            </a:endParaRPr>
          </a:p>
          <a:p>
            <a:endParaRPr lang="en-US" dirty="0"/>
          </a:p>
        </p:txBody>
      </p:sp>
    </p:spTree>
    <p:extLst>
      <p:ext uri="{BB962C8B-B14F-4D97-AF65-F5344CB8AC3E}">
        <p14:creationId xmlns:p14="http://schemas.microsoft.com/office/powerpoint/2010/main" val="258051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8CC3-E0FC-4838-851E-3A3E803E564D}"/>
              </a:ext>
            </a:extLst>
          </p:cNvPr>
          <p:cNvSpPr>
            <a:spLocks noGrp="1"/>
          </p:cNvSpPr>
          <p:nvPr>
            <p:ph type="title"/>
          </p:nvPr>
        </p:nvSpPr>
        <p:spPr>
          <a:xfrm>
            <a:off x="838199" y="205484"/>
            <a:ext cx="10515600" cy="766142"/>
          </a:xfrm>
        </p:spPr>
        <p:txBody>
          <a:bodyPr>
            <a:normAutofit fontScale="90000"/>
          </a:bodyPr>
          <a:lstStyle/>
          <a:p>
            <a:r>
              <a:rPr lang="en-GB" sz="2700" b="1" dirty="0"/>
              <a:t>Satisfaction</a:t>
            </a:r>
            <a:r>
              <a:rPr lang="en-GB" sz="2700" dirty="0"/>
              <a:t> – some key themes emerging </a:t>
            </a:r>
            <a:br>
              <a:rPr lang="en-GB" sz="2700" dirty="0"/>
            </a:br>
            <a:endParaRPr lang="en-GB" sz="2700" dirty="0"/>
          </a:p>
        </p:txBody>
      </p:sp>
      <p:sp>
        <p:nvSpPr>
          <p:cNvPr id="6" name="Content Placeholder 5">
            <a:extLst>
              <a:ext uri="{FF2B5EF4-FFF2-40B4-BE49-F238E27FC236}">
                <a16:creationId xmlns:a16="http://schemas.microsoft.com/office/drawing/2014/main" id="{0AF60109-4BA7-49A4-9CE7-BB4965B17CF3}"/>
              </a:ext>
            </a:extLst>
          </p:cNvPr>
          <p:cNvSpPr>
            <a:spLocks noGrp="1"/>
          </p:cNvSpPr>
          <p:nvPr>
            <p:ph idx="1"/>
          </p:nvPr>
        </p:nvSpPr>
        <p:spPr>
          <a:xfrm>
            <a:off x="838200" y="820419"/>
            <a:ext cx="10915436" cy="5909154"/>
          </a:xfrm>
        </p:spPr>
        <p:txBody>
          <a:bodyPr>
            <a:normAutofit/>
          </a:bodyPr>
          <a:lstStyle/>
          <a:p>
            <a:pPr marL="0" marR="0" lvl="0" indent="-457200" algn="l" defTabSz="914400" rtl="0" eaLnBrk="1" fontAlgn="auto" latinLnBrk="0" hangingPunct="1">
              <a:lnSpc>
                <a:spcPct val="150000"/>
              </a:lnSpc>
              <a:spcBef>
                <a:spcPts val="1000"/>
              </a:spcBef>
              <a:spcAft>
                <a:spcPts val="0"/>
              </a:spcAft>
              <a:buClrTx/>
              <a:buSzTx/>
              <a:buFont typeface="Arial"/>
              <a:buNone/>
              <a:tabLst/>
              <a:defRPr/>
            </a:pPr>
            <a:r>
              <a:rPr lang="en-GB" sz="2500" dirty="0">
                <a:solidFill>
                  <a:srgbClr val="0476AC"/>
                </a:solidFill>
                <a:latin typeface="Calibri" panose="020F0502020204030204" pitchFamily="34" charset="0"/>
                <a:cs typeface="Calibri" panose="020F0502020204030204" pitchFamily="34" charset="0"/>
              </a:rPr>
              <a:t> </a:t>
            </a:r>
            <a:endParaRPr kumimoji="0" lang="en-GB" sz="2700" b="1" i="0" u="none" strike="noStrike" kern="1200" cap="none" spc="0" normalizeH="0" baseline="0" noProof="0" dirty="0">
              <a:ln>
                <a:noFill/>
              </a:ln>
              <a:solidFill>
                <a:srgbClr val="0476AC"/>
              </a:solidFill>
              <a:effectLst/>
              <a:uLnTx/>
              <a:uFillTx/>
              <a:latin typeface="Calibri" panose="020F0502020204030204" pitchFamily="34" charset="0"/>
              <a:cs typeface="Calibri" panose="020F0502020204030204" pitchFamily="34" charset="0"/>
            </a:endParaRPr>
          </a:p>
          <a:p>
            <a:pPr marL="0" marR="0" lvl="0" indent="-457200" algn="l" defTabSz="914400" rtl="0" eaLnBrk="1" fontAlgn="auto" latinLnBrk="0" hangingPunct="1">
              <a:lnSpc>
                <a:spcPct val="120000"/>
              </a:lnSpc>
              <a:spcBef>
                <a:spcPts val="1000"/>
              </a:spcBef>
              <a:spcAft>
                <a:spcPts val="0"/>
              </a:spcAft>
              <a:buClrTx/>
              <a:buSzTx/>
              <a:buFont typeface="Arial"/>
              <a:buNone/>
              <a:tabLst/>
              <a:defRPr/>
            </a:pPr>
            <a:r>
              <a:rPr kumimoji="0" lang="en-GB" sz="2200" b="0" i="0" u="none" strike="noStrike" kern="1200" cap="none" spc="0" normalizeH="0" baseline="0" noProof="0" dirty="0">
                <a:ln>
                  <a:noFill/>
                </a:ln>
                <a:solidFill>
                  <a:srgbClr val="0476AC"/>
                </a:solidFill>
                <a:effectLst/>
                <a:uLnTx/>
                <a:uFillTx/>
                <a:latin typeface="Calibri" panose="020F0502020204030204" pitchFamily="34" charset="0"/>
                <a:cs typeface="Calibri" panose="020F0502020204030204" pitchFamily="34" charset="0"/>
              </a:rPr>
              <a:t> </a:t>
            </a:r>
          </a:p>
          <a:p>
            <a:pPr marL="0" marR="0" lvl="0" indent="-457200" algn="l" defTabSz="914400" rtl="0" eaLnBrk="1" fontAlgn="auto" latinLnBrk="0" hangingPunct="1">
              <a:lnSpc>
                <a:spcPct val="120000"/>
              </a:lnSpc>
              <a:spcBef>
                <a:spcPts val="1000"/>
              </a:spcBef>
              <a:spcAft>
                <a:spcPts val="0"/>
              </a:spcAft>
              <a:buClrTx/>
              <a:buSzTx/>
              <a:buFont typeface="Arial"/>
              <a:buNone/>
              <a:tabLst/>
              <a:defRPr/>
            </a:pPr>
            <a:r>
              <a:rPr lang="en-GB" sz="2500" dirty="0">
                <a:solidFill>
                  <a:srgbClr val="002060"/>
                </a:solidFill>
                <a:latin typeface="Calibri" panose="020F0502020204030204" pitchFamily="34" charset="0"/>
                <a:cs typeface="Calibri" panose="020F0502020204030204" pitchFamily="34" charset="0"/>
              </a:rPr>
              <a:t> - </a:t>
            </a:r>
            <a:r>
              <a:rPr kumimoji="0" lang="en-GB" sz="25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Relevance of course content </a:t>
            </a:r>
          </a:p>
          <a:p>
            <a:pPr marL="0" marR="0" lvl="0" indent="-457200" algn="l" defTabSz="914400" rtl="0" eaLnBrk="1" fontAlgn="auto" latinLnBrk="0" hangingPunct="1">
              <a:lnSpc>
                <a:spcPct val="120000"/>
              </a:lnSpc>
              <a:spcBef>
                <a:spcPts val="1000"/>
              </a:spcBef>
              <a:spcAft>
                <a:spcPts val="0"/>
              </a:spcAft>
              <a:buClrTx/>
              <a:buSzTx/>
              <a:buFont typeface="Arial"/>
              <a:buNone/>
              <a:tabLst/>
              <a:defRPr/>
            </a:pPr>
            <a:r>
              <a:rPr kumimoji="0" lang="en-GB" sz="25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 Assessment regime </a:t>
            </a:r>
          </a:p>
          <a:p>
            <a:pPr marL="0" marR="0" lvl="0" indent="-457200" algn="l" defTabSz="914400" rtl="0" eaLnBrk="1" fontAlgn="auto" latinLnBrk="0" hangingPunct="1">
              <a:lnSpc>
                <a:spcPct val="120000"/>
              </a:lnSpc>
              <a:spcBef>
                <a:spcPts val="1000"/>
              </a:spcBef>
              <a:spcAft>
                <a:spcPts val="0"/>
              </a:spcAft>
              <a:buClrTx/>
              <a:buSzTx/>
              <a:buFont typeface="Arial"/>
              <a:buNone/>
              <a:tabLst/>
              <a:defRPr/>
            </a:pPr>
            <a:r>
              <a:rPr lang="en-GB" sz="2500" dirty="0">
                <a:solidFill>
                  <a:srgbClr val="002060"/>
                </a:solidFill>
                <a:latin typeface="Calibri" panose="020F0502020204030204" pitchFamily="34" charset="0"/>
                <a:cs typeface="Calibri" panose="020F0502020204030204" pitchFamily="34" charset="0"/>
              </a:rPr>
              <a:t> - Timing of placements </a:t>
            </a:r>
            <a:endParaRPr kumimoji="0" lang="en-GB" sz="25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457200" algn="l" defTabSz="914400" rtl="0" eaLnBrk="1" fontAlgn="auto" latinLnBrk="0" hangingPunct="1">
              <a:lnSpc>
                <a:spcPct val="120000"/>
              </a:lnSpc>
              <a:spcBef>
                <a:spcPts val="1000"/>
              </a:spcBef>
              <a:spcAft>
                <a:spcPts val="0"/>
              </a:spcAft>
              <a:buClrTx/>
              <a:buSzTx/>
              <a:buFont typeface="Arial"/>
              <a:buNone/>
              <a:tabLst/>
              <a:defRPr/>
            </a:pPr>
            <a:r>
              <a:rPr kumimoji="0" lang="en-GB" sz="25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 Internationalising curriculum</a:t>
            </a:r>
          </a:p>
          <a:p>
            <a:pPr marL="0" marR="0" lvl="0" indent="-457200" algn="l" defTabSz="914400" rtl="0" eaLnBrk="1" fontAlgn="auto" latinLnBrk="0" hangingPunct="1">
              <a:lnSpc>
                <a:spcPct val="120000"/>
              </a:lnSpc>
              <a:spcBef>
                <a:spcPts val="1000"/>
              </a:spcBef>
              <a:spcAft>
                <a:spcPts val="0"/>
              </a:spcAft>
              <a:buClrTx/>
              <a:buSzTx/>
              <a:buFont typeface="Arial"/>
              <a:buNone/>
              <a:tabLst/>
              <a:defRPr/>
            </a:pPr>
            <a:r>
              <a:rPr lang="en-GB" sz="2500" dirty="0">
                <a:solidFill>
                  <a:srgbClr val="002060"/>
                </a:solidFill>
                <a:latin typeface="Calibri" panose="020F0502020204030204" pitchFamily="34" charset="0"/>
                <a:cs typeface="Calibri" panose="020F0502020204030204" pitchFamily="34" charset="0"/>
              </a:rPr>
              <a:t> - Subject mismatch</a:t>
            </a:r>
          </a:p>
          <a:p>
            <a:pPr marL="0" indent="-457200">
              <a:lnSpc>
                <a:spcPct val="150000"/>
              </a:lnSpc>
              <a:buNone/>
            </a:pPr>
            <a:endParaRPr lang="en-GB" sz="2300" dirty="0">
              <a:solidFill>
                <a:srgbClr val="0476AC"/>
              </a:solidFill>
              <a:latin typeface="Calibri" panose="020F0502020204030204" pitchFamily="34" charset="0"/>
              <a:cs typeface="Calibri" panose="020F0502020204030204" pitchFamily="34" charset="0"/>
            </a:endParaRPr>
          </a:p>
          <a:p>
            <a:pPr marL="0" indent="-457200">
              <a:lnSpc>
                <a:spcPct val="150000"/>
              </a:lnSpc>
              <a:buNone/>
            </a:pPr>
            <a:endParaRPr lang="en-GB" b="1" dirty="0">
              <a:solidFill>
                <a:srgbClr val="0476AC"/>
              </a:solidFill>
              <a:latin typeface="Calibri" panose="020F0502020204030204" pitchFamily="34" charset="0"/>
              <a:cs typeface="Calibri" panose="020F0502020204030204" pitchFamily="34" charset="0"/>
            </a:endParaRPr>
          </a:p>
          <a:p>
            <a:pPr marL="0" indent="0">
              <a:buNone/>
            </a:pPr>
            <a:endParaRPr lang="en-GB" dirty="0"/>
          </a:p>
        </p:txBody>
      </p:sp>
      <p:sp>
        <p:nvSpPr>
          <p:cNvPr id="8" name="TextBox 7">
            <a:extLst>
              <a:ext uri="{FF2B5EF4-FFF2-40B4-BE49-F238E27FC236}">
                <a16:creationId xmlns:a16="http://schemas.microsoft.com/office/drawing/2014/main" id="{6158F34E-5443-4B83-A986-0A7048D7850B}"/>
              </a:ext>
            </a:extLst>
          </p:cNvPr>
          <p:cNvSpPr txBox="1"/>
          <p:nvPr/>
        </p:nvSpPr>
        <p:spPr>
          <a:xfrm>
            <a:off x="6390527" y="6138236"/>
            <a:ext cx="5240203" cy="369332"/>
          </a:xfrm>
          <a:prstGeom prst="rect">
            <a:avLst/>
          </a:prstGeom>
          <a:noFill/>
        </p:spPr>
        <p:txBody>
          <a:bodyPr wrap="square" rtlCol="0">
            <a:spAutoFit/>
          </a:bodyPr>
          <a:lstStyle/>
          <a:p>
            <a:r>
              <a:rPr lang="en-GB" b="1" i="1" dirty="0">
                <a:solidFill>
                  <a:srgbClr val="000D44"/>
                </a:solidFill>
              </a:rPr>
              <a:t>‘Getting a degree and getting value from it</a:t>
            </a:r>
            <a:r>
              <a:rPr lang="en-GB" dirty="0">
                <a:solidFill>
                  <a:srgbClr val="000D44"/>
                </a:solidFill>
              </a:rPr>
              <a:t>’</a:t>
            </a:r>
          </a:p>
        </p:txBody>
      </p:sp>
      <p:pic>
        <p:nvPicPr>
          <p:cNvPr id="9" name="Picture 8">
            <a:extLst>
              <a:ext uri="{FF2B5EF4-FFF2-40B4-BE49-F238E27FC236}">
                <a16:creationId xmlns:a16="http://schemas.microsoft.com/office/drawing/2014/main" id="{6A925324-FB69-456A-B082-6013332689D3}"/>
              </a:ext>
            </a:extLst>
          </p:cNvPr>
          <p:cNvPicPr>
            <a:picLocks noChangeAspect="1"/>
          </p:cNvPicPr>
          <p:nvPr/>
        </p:nvPicPr>
        <p:blipFill>
          <a:blip r:embed="rId2"/>
          <a:stretch>
            <a:fillRect/>
          </a:stretch>
        </p:blipFill>
        <p:spPr>
          <a:xfrm>
            <a:off x="6095999" y="1522181"/>
            <a:ext cx="5705475" cy="4286250"/>
          </a:xfrm>
          <a:prstGeom prst="rect">
            <a:avLst/>
          </a:prstGeom>
        </p:spPr>
      </p:pic>
    </p:spTree>
    <p:extLst>
      <p:ext uri="{BB962C8B-B14F-4D97-AF65-F5344CB8AC3E}">
        <p14:creationId xmlns:p14="http://schemas.microsoft.com/office/powerpoint/2010/main" val="186451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8CC3-E0FC-4838-851E-3A3E803E564D}"/>
              </a:ext>
            </a:extLst>
          </p:cNvPr>
          <p:cNvSpPr>
            <a:spLocks noGrp="1"/>
          </p:cNvSpPr>
          <p:nvPr>
            <p:ph type="title"/>
          </p:nvPr>
        </p:nvSpPr>
        <p:spPr>
          <a:xfrm>
            <a:off x="838200" y="205483"/>
            <a:ext cx="10515600" cy="652351"/>
          </a:xfrm>
        </p:spPr>
        <p:txBody>
          <a:bodyPr>
            <a:normAutofit fontScale="90000"/>
          </a:bodyPr>
          <a:lstStyle/>
          <a:p>
            <a:r>
              <a:rPr lang="en-GB" sz="2700" b="1" dirty="0"/>
              <a:t>Non-continuation</a:t>
            </a:r>
            <a:r>
              <a:rPr lang="en-GB" sz="2700" dirty="0"/>
              <a:t> – some key themes emerging </a:t>
            </a:r>
            <a:br>
              <a:rPr lang="en-GB" sz="2700" dirty="0"/>
            </a:br>
            <a:r>
              <a:rPr lang="en-GB" sz="2100" dirty="0"/>
              <a:t>male students are ‘end oriented’.   </a:t>
            </a:r>
          </a:p>
        </p:txBody>
      </p:sp>
      <p:sp>
        <p:nvSpPr>
          <p:cNvPr id="6" name="Content Placeholder 5">
            <a:extLst>
              <a:ext uri="{FF2B5EF4-FFF2-40B4-BE49-F238E27FC236}">
                <a16:creationId xmlns:a16="http://schemas.microsoft.com/office/drawing/2014/main" id="{0AF60109-4BA7-49A4-9CE7-BB4965B17CF3}"/>
              </a:ext>
            </a:extLst>
          </p:cNvPr>
          <p:cNvSpPr>
            <a:spLocks noGrp="1"/>
          </p:cNvSpPr>
          <p:nvPr>
            <p:ph idx="1"/>
          </p:nvPr>
        </p:nvSpPr>
        <p:spPr>
          <a:xfrm>
            <a:off x="838200" y="1471109"/>
            <a:ext cx="10515600" cy="4847498"/>
          </a:xfrm>
        </p:spPr>
        <p:txBody>
          <a:bodyPr>
            <a:normAutofit fontScale="92500" lnSpcReduction="10000"/>
          </a:bodyPr>
          <a:lstStyle/>
          <a:p>
            <a:pPr marL="342900" lvl="0" indent="-342900">
              <a:lnSpc>
                <a:spcPct val="150000"/>
              </a:lnSpc>
              <a:buFont typeface="Calibri" panose="020F0502020204030204" pitchFamily="34" charset="0"/>
              <a:buChar char="-"/>
            </a:pPr>
            <a:r>
              <a:rPr lang="en-GB" sz="2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Preparation for HE </a:t>
            </a:r>
          </a:p>
          <a:p>
            <a:pPr marL="342900" lvl="0" indent="-342900">
              <a:lnSpc>
                <a:spcPct val="150000"/>
              </a:lnSpc>
              <a:buFont typeface="Calibri" panose="020F0502020204030204" pitchFamily="34" charset="0"/>
              <a:buChar char="-"/>
            </a:pPr>
            <a:r>
              <a:rPr lang="en-GB" sz="2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problem of ‘immediacy’ </a:t>
            </a:r>
          </a:p>
          <a:p>
            <a:pPr marL="342900" lvl="0" indent="-342900">
              <a:lnSpc>
                <a:spcPct val="150000"/>
              </a:lnSpc>
              <a:buFont typeface="Calibri" panose="020F0502020204030204" pitchFamily="34" charset="0"/>
              <a:buChar char="-"/>
            </a:pPr>
            <a:r>
              <a:rPr lang="en-GB" sz="2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Course structure (anxious to go on placement)</a:t>
            </a:r>
          </a:p>
          <a:p>
            <a:pPr marL="342900" lvl="0" indent="-342900">
              <a:lnSpc>
                <a:spcPct val="150000"/>
              </a:lnSpc>
              <a:buFont typeface="Calibri" panose="020F0502020204030204" pitchFamily="34" charset="0"/>
              <a:buChar char="-"/>
            </a:pPr>
            <a:r>
              <a:rPr lang="en-GB" sz="2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Tenacity</a:t>
            </a:r>
          </a:p>
          <a:p>
            <a:pPr marL="342900" lvl="0" indent="-342900">
              <a:lnSpc>
                <a:spcPct val="150000"/>
              </a:lnSpc>
              <a:buFont typeface="Calibri" panose="020F0502020204030204" pitchFamily="34" charset="0"/>
              <a:buChar char="-"/>
            </a:pPr>
            <a:r>
              <a:rPr lang="en-GB" sz="2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Self-determination </a:t>
            </a:r>
          </a:p>
          <a:p>
            <a:pPr marL="342900" lvl="0" indent="-342900">
              <a:lnSpc>
                <a:spcPct val="150000"/>
              </a:lnSpc>
              <a:buFont typeface="Calibri" panose="020F0502020204030204" pitchFamily="34" charset="0"/>
              <a:buChar char="-"/>
            </a:pPr>
            <a:r>
              <a:rPr lang="en-GB"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Familial expectations </a:t>
            </a:r>
            <a:endParaRPr lang="en-GB" sz="2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Calibri" panose="020F0502020204030204" pitchFamily="34" charset="0"/>
              <a:buChar char="-"/>
            </a:pPr>
            <a:r>
              <a:rPr lang="en-GB" sz="2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Options other than withdrawing. </a:t>
            </a:r>
          </a:p>
          <a:p>
            <a:pPr marL="0" indent="0">
              <a:buNone/>
            </a:pPr>
            <a:endParaRPr lang="en-GB" dirty="0"/>
          </a:p>
        </p:txBody>
      </p:sp>
      <p:pic>
        <p:nvPicPr>
          <p:cNvPr id="7" name="Picture 6">
            <a:extLst>
              <a:ext uri="{FF2B5EF4-FFF2-40B4-BE49-F238E27FC236}">
                <a16:creationId xmlns:a16="http://schemas.microsoft.com/office/drawing/2014/main" id="{367A8607-2D57-44CE-94B3-392A387E37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1420" y="1621417"/>
            <a:ext cx="5130549" cy="4050721"/>
          </a:xfrm>
          <a:prstGeom prst="rect">
            <a:avLst/>
          </a:prstGeom>
        </p:spPr>
      </p:pic>
    </p:spTree>
    <p:extLst>
      <p:ext uri="{BB962C8B-B14F-4D97-AF65-F5344CB8AC3E}">
        <p14:creationId xmlns:p14="http://schemas.microsoft.com/office/powerpoint/2010/main" val="995856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8CC3-E0FC-4838-851E-3A3E803E564D}"/>
              </a:ext>
            </a:extLst>
          </p:cNvPr>
          <p:cNvSpPr>
            <a:spLocks noGrp="1"/>
          </p:cNvSpPr>
          <p:nvPr>
            <p:ph type="title"/>
          </p:nvPr>
        </p:nvSpPr>
        <p:spPr>
          <a:xfrm>
            <a:off x="838200" y="365126"/>
            <a:ext cx="10515600" cy="477356"/>
          </a:xfrm>
        </p:spPr>
        <p:txBody>
          <a:bodyPr>
            <a:normAutofit/>
          </a:bodyPr>
          <a:lstStyle/>
          <a:p>
            <a:r>
              <a:rPr lang="en-GB" sz="2700" b="1" dirty="0"/>
              <a:t>Help-seeking</a:t>
            </a:r>
            <a:r>
              <a:rPr lang="en-GB" sz="2700" dirty="0"/>
              <a:t> – some key themes emerging   </a:t>
            </a:r>
          </a:p>
        </p:txBody>
      </p:sp>
      <p:pic>
        <p:nvPicPr>
          <p:cNvPr id="7" name="Picture 6">
            <a:extLst>
              <a:ext uri="{FF2B5EF4-FFF2-40B4-BE49-F238E27FC236}">
                <a16:creationId xmlns:a16="http://schemas.microsoft.com/office/drawing/2014/main" id="{B0C4E7D0-9D73-4028-9249-FC81C57145B1}"/>
              </a:ext>
            </a:extLst>
          </p:cNvPr>
          <p:cNvPicPr>
            <a:picLocks noChangeAspect="1"/>
          </p:cNvPicPr>
          <p:nvPr/>
        </p:nvPicPr>
        <p:blipFill>
          <a:blip r:embed="rId2"/>
          <a:stretch>
            <a:fillRect/>
          </a:stretch>
        </p:blipFill>
        <p:spPr>
          <a:xfrm>
            <a:off x="6462446" y="1677162"/>
            <a:ext cx="5597286" cy="4005726"/>
          </a:xfrm>
          <a:prstGeom prst="rect">
            <a:avLst/>
          </a:prstGeom>
        </p:spPr>
      </p:pic>
      <p:sp>
        <p:nvSpPr>
          <p:cNvPr id="9" name="Content Placeholder 8">
            <a:extLst>
              <a:ext uri="{FF2B5EF4-FFF2-40B4-BE49-F238E27FC236}">
                <a16:creationId xmlns:a16="http://schemas.microsoft.com/office/drawing/2014/main" id="{70A85465-A79E-4059-A2A5-4D7C5939EAF4}"/>
              </a:ext>
            </a:extLst>
          </p:cNvPr>
          <p:cNvSpPr>
            <a:spLocks noGrp="1"/>
          </p:cNvSpPr>
          <p:nvPr>
            <p:ph idx="1"/>
          </p:nvPr>
        </p:nvSpPr>
        <p:spPr>
          <a:xfrm>
            <a:off x="838200" y="1047964"/>
            <a:ext cx="10515600" cy="5578867"/>
          </a:xfrm>
        </p:spPr>
        <p:txBody>
          <a:bodyPr>
            <a:normAutofit fontScale="92500" lnSpcReduction="20000"/>
          </a:bodyPr>
          <a:lstStyle/>
          <a:p>
            <a:pPr marL="0" indent="0">
              <a:buNone/>
            </a:pPr>
            <a:endParaRPr lang="en-GB" dirty="0"/>
          </a:p>
          <a:p>
            <a:pPr marL="0" indent="0">
              <a:buNone/>
            </a:pPr>
            <a:r>
              <a:rPr lang="en-GB" u="sng" dirty="0">
                <a:solidFill>
                  <a:srgbClr val="002060"/>
                </a:solidFill>
              </a:rPr>
              <a:t>Barriers</a:t>
            </a:r>
            <a:r>
              <a:rPr lang="en-GB" dirty="0">
                <a:solidFill>
                  <a:srgbClr val="002060"/>
                </a:solidFill>
              </a:rPr>
              <a:t> to help-seeking</a:t>
            </a:r>
          </a:p>
          <a:p>
            <a:pPr marL="0" indent="0">
              <a:buNone/>
            </a:pPr>
            <a:endParaRPr lang="en-GB" dirty="0">
              <a:solidFill>
                <a:srgbClr val="002060"/>
              </a:solidFill>
            </a:endParaRPr>
          </a:p>
          <a:p>
            <a:pPr marL="0" indent="0">
              <a:buNone/>
            </a:pPr>
            <a:r>
              <a:rPr lang="en-GB" sz="2700" dirty="0">
                <a:solidFill>
                  <a:srgbClr val="002060"/>
                </a:solidFill>
                <a:latin typeface="Calibri" panose="020F0502020204030204" pitchFamily="34" charset="0"/>
                <a:cs typeface="Calibri" panose="020F0502020204030204" pitchFamily="34" charset="0"/>
              </a:rPr>
              <a:t> - male image and ‘ego’</a:t>
            </a:r>
          </a:p>
          <a:p>
            <a:pPr marL="0" indent="0">
              <a:buNone/>
            </a:pPr>
            <a:endParaRPr lang="en-GB" sz="2700" dirty="0">
              <a:solidFill>
                <a:srgbClr val="002060"/>
              </a:solidFill>
              <a:latin typeface="Calibri" panose="020F0502020204030204" pitchFamily="34" charset="0"/>
              <a:cs typeface="Calibri" panose="020F0502020204030204" pitchFamily="34" charset="0"/>
            </a:endParaRPr>
          </a:p>
          <a:p>
            <a:pPr marL="0" indent="0">
              <a:buNone/>
            </a:pPr>
            <a:r>
              <a:rPr lang="en-GB" sz="2700" dirty="0">
                <a:solidFill>
                  <a:srgbClr val="002060"/>
                </a:solidFill>
                <a:latin typeface="Calibri" panose="020F0502020204030204" pitchFamily="34" charset="0"/>
                <a:cs typeface="Calibri" panose="020F0502020204030204" pitchFamily="34" charset="0"/>
              </a:rPr>
              <a:t> - impact on grades/results</a:t>
            </a:r>
          </a:p>
          <a:p>
            <a:pPr marL="0" indent="0">
              <a:buNone/>
            </a:pPr>
            <a:endParaRPr lang="en-GB" sz="2700" dirty="0">
              <a:solidFill>
                <a:srgbClr val="002060"/>
              </a:solidFill>
              <a:latin typeface="Calibri" panose="020F0502020204030204" pitchFamily="34" charset="0"/>
              <a:cs typeface="Calibri" panose="020F0502020204030204" pitchFamily="34" charset="0"/>
            </a:endParaRPr>
          </a:p>
          <a:p>
            <a:pPr marL="0" indent="0">
              <a:buNone/>
            </a:pPr>
            <a:r>
              <a:rPr lang="en-GB" sz="2700" dirty="0">
                <a:solidFill>
                  <a:srgbClr val="002060"/>
                </a:solidFill>
                <a:latin typeface="Calibri" panose="020F0502020204030204" pitchFamily="34" charset="0"/>
                <a:cs typeface="Calibri" panose="020F0502020204030204" pitchFamily="34" charset="0"/>
              </a:rPr>
              <a:t> - gender of the help-giver </a:t>
            </a:r>
          </a:p>
          <a:p>
            <a:pPr marL="0" indent="0">
              <a:buNone/>
            </a:pPr>
            <a:endParaRPr lang="en-GB" sz="2700" dirty="0">
              <a:solidFill>
                <a:srgbClr val="002060"/>
              </a:solidFill>
              <a:latin typeface="Calibri" panose="020F0502020204030204" pitchFamily="34" charset="0"/>
              <a:cs typeface="Calibri" panose="020F0502020204030204" pitchFamily="34" charset="0"/>
            </a:endParaRPr>
          </a:p>
          <a:p>
            <a:pPr marL="0" indent="0">
              <a:buNone/>
            </a:pPr>
            <a:r>
              <a:rPr lang="en-GB" sz="2700" dirty="0">
                <a:solidFill>
                  <a:srgbClr val="002060"/>
                </a:solidFill>
                <a:latin typeface="Calibri" panose="020F0502020204030204" pitchFamily="34" charset="0"/>
                <a:cs typeface="Calibri" panose="020F0502020204030204" pitchFamily="34" charset="0"/>
              </a:rPr>
              <a:t> - dislike of a ‘process’</a:t>
            </a:r>
          </a:p>
          <a:p>
            <a:pPr marL="0" indent="0">
              <a:buNone/>
            </a:pPr>
            <a:endParaRPr lang="en-GB" sz="2700" dirty="0">
              <a:solidFill>
                <a:srgbClr val="002060"/>
              </a:solidFill>
              <a:latin typeface="Calibri" panose="020F0502020204030204" pitchFamily="34" charset="0"/>
              <a:cs typeface="Calibri" panose="020F0502020204030204" pitchFamily="34" charset="0"/>
            </a:endParaRPr>
          </a:p>
          <a:p>
            <a:pPr marL="0" indent="0">
              <a:buNone/>
            </a:pPr>
            <a:r>
              <a:rPr lang="en-GB" sz="2700" dirty="0">
                <a:solidFill>
                  <a:srgbClr val="002060"/>
                </a:solidFill>
                <a:latin typeface="Calibri" panose="020F0502020204030204" pitchFamily="34" charset="0"/>
                <a:cs typeface="Calibri" panose="020F0502020204030204" pitchFamily="34" charset="0"/>
              </a:rPr>
              <a:t> - ‘extent’ of help on offer</a:t>
            </a:r>
          </a:p>
          <a:p>
            <a:pPr marL="0" indent="0">
              <a:buNone/>
            </a:pPr>
            <a:endParaRPr lang="en-GB" sz="2700" dirty="0">
              <a:solidFill>
                <a:srgbClr val="002060"/>
              </a:solidFill>
              <a:latin typeface="Calibri" panose="020F0502020204030204" pitchFamily="34" charset="0"/>
              <a:cs typeface="Calibri" panose="020F0502020204030204" pitchFamily="34" charset="0"/>
            </a:endParaRPr>
          </a:p>
          <a:p>
            <a:pPr marL="0" indent="0">
              <a:buNone/>
            </a:pPr>
            <a:r>
              <a:rPr lang="en-GB" sz="2700" dirty="0">
                <a:solidFill>
                  <a:srgbClr val="9C1560"/>
                </a:solidFill>
                <a:latin typeface="Calibri" panose="020F0502020204030204" pitchFamily="34" charset="0"/>
                <a:cs typeface="Calibri" panose="020F0502020204030204" pitchFamily="34" charset="0"/>
              </a:rPr>
              <a:t>These have an impact on overall satisfaction and attrition rates. </a:t>
            </a:r>
          </a:p>
        </p:txBody>
      </p:sp>
    </p:spTree>
    <p:extLst>
      <p:ext uri="{BB962C8B-B14F-4D97-AF65-F5344CB8AC3E}">
        <p14:creationId xmlns:p14="http://schemas.microsoft.com/office/powerpoint/2010/main" val="543325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8CC3-E0FC-4838-851E-3A3E803E564D}"/>
              </a:ext>
            </a:extLst>
          </p:cNvPr>
          <p:cNvSpPr>
            <a:spLocks noGrp="1"/>
          </p:cNvSpPr>
          <p:nvPr>
            <p:ph type="title"/>
          </p:nvPr>
        </p:nvSpPr>
        <p:spPr>
          <a:xfrm>
            <a:off x="838200" y="365126"/>
            <a:ext cx="10515600" cy="477356"/>
          </a:xfrm>
        </p:spPr>
        <p:txBody>
          <a:bodyPr>
            <a:normAutofit/>
          </a:bodyPr>
          <a:lstStyle/>
          <a:p>
            <a:r>
              <a:rPr lang="en-GB" sz="2700" b="1" dirty="0"/>
              <a:t>Help-seeking</a:t>
            </a:r>
            <a:endParaRPr lang="en-GB" sz="2700" dirty="0"/>
          </a:p>
        </p:txBody>
      </p:sp>
      <p:pic>
        <p:nvPicPr>
          <p:cNvPr id="7" name="Picture 6">
            <a:extLst>
              <a:ext uri="{FF2B5EF4-FFF2-40B4-BE49-F238E27FC236}">
                <a16:creationId xmlns:a16="http://schemas.microsoft.com/office/drawing/2014/main" id="{B0C4E7D0-9D73-4028-9249-FC81C57145B1}"/>
              </a:ext>
            </a:extLst>
          </p:cNvPr>
          <p:cNvPicPr>
            <a:picLocks noChangeAspect="1"/>
          </p:cNvPicPr>
          <p:nvPr/>
        </p:nvPicPr>
        <p:blipFill>
          <a:blip r:embed="rId2"/>
          <a:stretch>
            <a:fillRect/>
          </a:stretch>
        </p:blipFill>
        <p:spPr>
          <a:xfrm>
            <a:off x="6462446" y="1677162"/>
            <a:ext cx="5597286" cy="4005726"/>
          </a:xfrm>
          <a:prstGeom prst="rect">
            <a:avLst/>
          </a:prstGeom>
        </p:spPr>
      </p:pic>
      <p:sp>
        <p:nvSpPr>
          <p:cNvPr id="9" name="Content Placeholder 8">
            <a:extLst>
              <a:ext uri="{FF2B5EF4-FFF2-40B4-BE49-F238E27FC236}">
                <a16:creationId xmlns:a16="http://schemas.microsoft.com/office/drawing/2014/main" id="{70A85465-A79E-4059-A2A5-4D7C5939EAF4}"/>
              </a:ext>
            </a:extLst>
          </p:cNvPr>
          <p:cNvSpPr>
            <a:spLocks noGrp="1"/>
          </p:cNvSpPr>
          <p:nvPr>
            <p:ph idx="1"/>
          </p:nvPr>
        </p:nvSpPr>
        <p:spPr>
          <a:xfrm>
            <a:off x="838200" y="1047964"/>
            <a:ext cx="10515600" cy="5301465"/>
          </a:xfrm>
        </p:spPr>
        <p:txBody>
          <a:bodyPr>
            <a:normAutofit fontScale="92500" lnSpcReduction="10000"/>
          </a:bodyPr>
          <a:lstStyle/>
          <a:p>
            <a:pPr marL="0" indent="0">
              <a:buNone/>
            </a:pPr>
            <a:endParaRPr lang="en-GB" dirty="0">
              <a:solidFill>
                <a:srgbClr val="9C1560"/>
              </a:solidFill>
            </a:endParaRPr>
          </a:p>
          <a:p>
            <a:pPr marL="0" indent="0">
              <a:buNone/>
            </a:pPr>
            <a:r>
              <a:rPr lang="en-GB" u="sng" dirty="0">
                <a:solidFill>
                  <a:srgbClr val="9C1560"/>
                </a:solidFill>
              </a:rPr>
              <a:t>Suggestions</a:t>
            </a:r>
            <a:r>
              <a:rPr lang="en-GB" dirty="0">
                <a:solidFill>
                  <a:srgbClr val="9C1560"/>
                </a:solidFill>
              </a:rPr>
              <a:t> from students</a:t>
            </a:r>
          </a:p>
          <a:p>
            <a:pPr marL="0" indent="0">
              <a:buNone/>
            </a:pPr>
            <a:r>
              <a:rPr lang="en-GB" dirty="0">
                <a:solidFill>
                  <a:srgbClr val="9C1560"/>
                </a:solidFill>
              </a:rPr>
              <a:t>around help-seeking</a:t>
            </a:r>
          </a:p>
          <a:p>
            <a:pPr marL="0" indent="0">
              <a:buNone/>
            </a:pPr>
            <a:endParaRPr lang="en-GB" sz="2700" dirty="0">
              <a:solidFill>
                <a:srgbClr val="7030A0"/>
              </a:solidFill>
            </a:endParaRPr>
          </a:p>
          <a:p>
            <a:pPr marL="0" indent="0">
              <a:buNone/>
            </a:pPr>
            <a:r>
              <a:rPr lang="en-GB" sz="2700" dirty="0">
                <a:solidFill>
                  <a:srgbClr val="7030A0"/>
                </a:solidFill>
                <a:latin typeface="Calibri" panose="020F0502020204030204" pitchFamily="34" charset="0"/>
                <a:cs typeface="Calibri" panose="020F0502020204030204" pitchFamily="34" charset="0"/>
              </a:rPr>
              <a:t> - Approachability  </a:t>
            </a:r>
          </a:p>
          <a:p>
            <a:pPr marL="0" indent="0">
              <a:buNone/>
            </a:pPr>
            <a:endParaRPr lang="en-GB" sz="2700" dirty="0">
              <a:solidFill>
                <a:srgbClr val="7030A0"/>
              </a:solidFill>
              <a:latin typeface="Calibri" panose="020F0502020204030204" pitchFamily="34" charset="0"/>
              <a:cs typeface="Calibri" panose="020F0502020204030204" pitchFamily="34" charset="0"/>
            </a:endParaRPr>
          </a:p>
          <a:p>
            <a:pPr marL="0" indent="0">
              <a:buNone/>
            </a:pPr>
            <a:r>
              <a:rPr lang="en-GB" sz="2700" dirty="0">
                <a:solidFill>
                  <a:srgbClr val="7030A0"/>
                </a:solidFill>
                <a:latin typeface="Calibri" panose="020F0502020204030204" pitchFamily="34" charset="0"/>
                <a:cs typeface="Calibri" panose="020F0502020204030204" pitchFamily="34" charset="0"/>
              </a:rPr>
              <a:t> - The Personal Tutor </a:t>
            </a:r>
          </a:p>
          <a:p>
            <a:pPr marL="0" indent="0">
              <a:buNone/>
            </a:pPr>
            <a:endParaRPr lang="en-GB" sz="2700" dirty="0">
              <a:solidFill>
                <a:srgbClr val="7030A0"/>
              </a:solidFill>
              <a:latin typeface="Calibri" panose="020F0502020204030204" pitchFamily="34" charset="0"/>
              <a:cs typeface="Calibri" panose="020F0502020204030204" pitchFamily="34" charset="0"/>
            </a:endParaRPr>
          </a:p>
          <a:p>
            <a:pPr marL="0" indent="0">
              <a:buNone/>
            </a:pPr>
            <a:r>
              <a:rPr lang="en-GB" sz="2700" dirty="0">
                <a:solidFill>
                  <a:srgbClr val="7030A0"/>
                </a:solidFill>
                <a:latin typeface="Calibri" panose="020F0502020204030204" pitchFamily="34" charset="0"/>
                <a:cs typeface="Calibri" panose="020F0502020204030204" pitchFamily="34" charset="0"/>
              </a:rPr>
              <a:t> - Make more use of the Class Rep/</a:t>
            </a:r>
          </a:p>
          <a:p>
            <a:pPr marL="0" indent="0">
              <a:buNone/>
            </a:pPr>
            <a:r>
              <a:rPr lang="en-GB" sz="2700" dirty="0">
                <a:solidFill>
                  <a:srgbClr val="7030A0"/>
                </a:solidFill>
                <a:latin typeface="Calibri" panose="020F0502020204030204" pitchFamily="34" charset="0"/>
                <a:cs typeface="Calibri" panose="020F0502020204030204" pitchFamily="34" charset="0"/>
              </a:rPr>
              <a:t>	School Officer</a:t>
            </a:r>
          </a:p>
          <a:p>
            <a:pPr marL="0" indent="0">
              <a:buNone/>
            </a:pPr>
            <a:endParaRPr lang="en-GB" sz="2700" dirty="0">
              <a:solidFill>
                <a:srgbClr val="7030A0"/>
              </a:solidFill>
              <a:latin typeface="Calibri" panose="020F0502020204030204" pitchFamily="34" charset="0"/>
              <a:cs typeface="Calibri" panose="020F0502020204030204" pitchFamily="34" charset="0"/>
            </a:endParaRPr>
          </a:p>
          <a:p>
            <a:pPr marL="0" indent="0">
              <a:buNone/>
            </a:pPr>
            <a:r>
              <a:rPr lang="en-GB" sz="2700" dirty="0">
                <a:solidFill>
                  <a:srgbClr val="7030A0"/>
                </a:solidFill>
                <a:latin typeface="Calibri" panose="020F0502020204030204" pitchFamily="34" charset="0"/>
                <a:cs typeface="Calibri" panose="020F0502020204030204" pitchFamily="34" charset="0"/>
              </a:rPr>
              <a:t> - The ‘visibility’ of information. </a:t>
            </a:r>
          </a:p>
        </p:txBody>
      </p:sp>
    </p:spTree>
    <p:extLst>
      <p:ext uri="{BB962C8B-B14F-4D97-AF65-F5344CB8AC3E}">
        <p14:creationId xmlns:p14="http://schemas.microsoft.com/office/powerpoint/2010/main" val="3503060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8284-F2A6-4CC6-9C8A-171517CA2B98}"/>
              </a:ext>
            </a:extLst>
          </p:cNvPr>
          <p:cNvSpPr>
            <a:spLocks noGrp="1"/>
          </p:cNvSpPr>
          <p:nvPr>
            <p:ph type="title"/>
          </p:nvPr>
        </p:nvSpPr>
        <p:spPr>
          <a:xfrm>
            <a:off x="400692" y="111650"/>
            <a:ext cx="11352943" cy="504799"/>
          </a:xfrm>
        </p:spPr>
        <p:txBody>
          <a:bodyPr>
            <a:noAutofit/>
          </a:bodyPr>
          <a:lstStyle/>
          <a:p>
            <a:r>
              <a:rPr lang="en-GB" sz="2100" dirty="0"/>
              <a:t>Given the feedback from our focus groups…some suggestions for us and for other HEIs </a:t>
            </a:r>
          </a:p>
        </p:txBody>
      </p:sp>
      <p:graphicFrame>
        <p:nvGraphicFramePr>
          <p:cNvPr id="6" name="Table 6">
            <a:extLst>
              <a:ext uri="{FF2B5EF4-FFF2-40B4-BE49-F238E27FC236}">
                <a16:creationId xmlns:a16="http://schemas.microsoft.com/office/drawing/2014/main" id="{A2E974AF-AFCF-47F9-9A0A-FC9E10DCC3D6}"/>
              </a:ext>
            </a:extLst>
          </p:cNvPr>
          <p:cNvGraphicFramePr>
            <a:graphicFrameLocks noGrp="1"/>
          </p:cNvGraphicFramePr>
          <p:nvPr>
            <p:extLst>
              <p:ext uri="{D42A27DB-BD31-4B8C-83A1-F6EECF244321}">
                <p14:modId xmlns:p14="http://schemas.microsoft.com/office/powerpoint/2010/main" val="2067958845"/>
              </p:ext>
            </p:extLst>
          </p:nvPr>
        </p:nvGraphicFramePr>
        <p:xfrm>
          <a:off x="0" y="729637"/>
          <a:ext cx="12192000" cy="661005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3008919654"/>
                    </a:ext>
                  </a:extLst>
                </a:gridCol>
                <a:gridCol w="6096000">
                  <a:extLst>
                    <a:ext uri="{9D8B030D-6E8A-4147-A177-3AD203B41FA5}">
                      <a16:colId xmlns:a16="http://schemas.microsoft.com/office/drawing/2014/main" val="2754475772"/>
                    </a:ext>
                  </a:extLst>
                </a:gridCol>
              </a:tblGrid>
              <a:tr h="1357671">
                <a:tc>
                  <a:txBody>
                    <a:bodyPr/>
                    <a:lstStyle/>
                    <a:p>
                      <a:r>
                        <a:rPr lang="en-GB" dirty="0">
                          <a:solidFill>
                            <a:srgbClr val="9C1560"/>
                          </a:solidFill>
                        </a:rPr>
                        <a:t>Satisfaction </a:t>
                      </a:r>
                    </a:p>
                  </a:txBody>
                  <a:tcPr/>
                </a:tc>
                <a:tc>
                  <a:txBody>
                    <a:bodyPr/>
                    <a:lstStyle/>
                    <a:p>
                      <a:pPr marL="285750" indent="-285750">
                        <a:buFont typeface="Courier New" panose="02070309020205020404" pitchFamily="49" charset="0"/>
                        <a:buChar char="o"/>
                      </a:pPr>
                      <a:r>
                        <a:rPr lang="en-GB" sz="1700" dirty="0">
                          <a:solidFill>
                            <a:srgbClr val="002060"/>
                          </a:solidFill>
                        </a:rPr>
                        <a:t>Option of placements earlier in the course (right from Stage 1)?</a:t>
                      </a:r>
                    </a:p>
                    <a:p>
                      <a:pPr marL="285750" indent="-285750">
                        <a:buFont typeface="Courier New" panose="02070309020205020404" pitchFamily="49" charset="0"/>
                        <a:buChar char="o"/>
                      </a:pPr>
                      <a:r>
                        <a:rPr lang="en-GB" sz="1700" dirty="0">
                          <a:solidFill>
                            <a:srgbClr val="002060"/>
                          </a:solidFill>
                        </a:rPr>
                        <a:t>Increased ‘internationalisation’ of the curriculum with a ‘broader outlook’ in the material delivered? </a:t>
                      </a:r>
                    </a:p>
                    <a:p>
                      <a:pPr marL="285750" indent="-285750">
                        <a:buFont typeface="Courier New" panose="02070309020205020404" pitchFamily="49" charset="0"/>
                        <a:buChar char="o"/>
                      </a:pPr>
                      <a:r>
                        <a:rPr lang="en-GB" sz="1700" dirty="0">
                          <a:solidFill>
                            <a:srgbClr val="002060"/>
                          </a:solidFill>
                        </a:rPr>
                        <a:t>More variety in assessment type, with fewer single 100% assessments.</a:t>
                      </a:r>
                    </a:p>
                  </a:txBody>
                  <a:tcPr/>
                </a:tc>
                <a:extLst>
                  <a:ext uri="{0D108BD9-81ED-4DB2-BD59-A6C34878D82A}">
                    <a16:rowId xmlns:a16="http://schemas.microsoft.com/office/drawing/2014/main" val="138674708"/>
                  </a:ext>
                </a:extLst>
              </a:tr>
              <a:tr h="1862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C1560"/>
                          </a:solidFill>
                          <a:effectLst/>
                          <a:uLnTx/>
                          <a:uFillTx/>
                          <a:latin typeface="+mn-lt"/>
                          <a:ea typeface="+mn-ea"/>
                          <a:cs typeface="+mn-cs"/>
                        </a:rPr>
                        <a:t>Non-continuation</a:t>
                      </a:r>
                    </a:p>
                  </a:txBody>
                  <a:tcPr/>
                </a:tc>
                <a:tc>
                  <a:txBody>
                    <a:bodyPr/>
                    <a:lstStyle/>
                    <a:p>
                      <a:pPr marL="285750" indent="-285750">
                        <a:buFont typeface="Courier New" panose="02070309020205020404" pitchFamily="49" charset="0"/>
                        <a:buChar char="o"/>
                      </a:pPr>
                      <a:r>
                        <a:rPr lang="en-GB" sz="1700" dirty="0">
                          <a:solidFill>
                            <a:srgbClr val="002060"/>
                          </a:solidFill>
                        </a:rPr>
                        <a:t>Could the process for changing course be simplified or the facility to have a ‘taster’ introduced to prevent withdrawal? </a:t>
                      </a:r>
                    </a:p>
                    <a:p>
                      <a:pPr marL="285750" indent="-285750">
                        <a:buFont typeface="Courier New" panose="02070309020205020404" pitchFamily="49" charset="0"/>
                        <a:buChar char="o"/>
                      </a:pPr>
                      <a:r>
                        <a:rPr lang="en-GB" sz="1700" dirty="0">
                          <a:solidFill>
                            <a:srgbClr val="002060"/>
                          </a:solidFill>
                        </a:rPr>
                        <a:t>Could there be a clearer path of communication between academic staff and the support services so that ‘early warning signs’ can be flagged? </a:t>
                      </a:r>
                    </a:p>
                    <a:p>
                      <a:pPr marL="285750" indent="-285750">
                        <a:buFont typeface="Courier New" panose="02070309020205020404" pitchFamily="49" charset="0"/>
                        <a:buChar char="o"/>
                      </a:pPr>
                      <a:r>
                        <a:rPr lang="en-GB" sz="1700" dirty="0">
                          <a:solidFill>
                            <a:srgbClr val="002060"/>
                          </a:solidFill>
                        </a:rPr>
                        <a:t>Offer enhanced advice on financial matters since many withdraw for financial reasons. </a:t>
                      </a:r>
                    </a:p>
                  </a:txBody>
                  <a:tcPr/>
                </a:tc>
                <a:extLst>
                  <a:ext uri="{0D108BD9-81ED-4DB2-BD59-A6C34878D82A}">
                    <a16:rowId xmlns:a16="http://schemas.microsoft.com/office/drawing/2014/main" val="1716061665"/>
                  </a:ext>
                </a:extLst>
              </a:tr>
              <a:tr h="895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C1560"/>
                          </a:solidFill>
                          <a:effectLst/>
                          <a:uLnTx/>
                          <a:uFillTx/>
                          <a:latin typeface="+mn-lt"/>
                          <a:ea typeface="+mn-ea"/>
                          <a:cs typeface="+mn-cs"/>
                        </a:rPr>
                        <a:t>Final degree designation </a:t>
                      </a:r>
                    </a:p>
                  </a:txBody>
                  <a:tcPr/>
                </a:tc>
                <a:tc>
                  <a:txBody>
                    <a:bodyPr/>
                    <a:lstStyle/>
                    <a:p>
                      <a:pPr marL="285750" indent="-285750">
                        <a:buFont typeface="Courier New" panose="02070309020205020404" pitchFamily="49" charset="0"/>
                        <a:buChar char="o"/>
                      </a:pPr>
                      <a:r>
                        <a:rPr kumimoji="0" lang="en-GB" sz="1700" b="0" i="0" u="none" strike="noStrike" kern="1200" cap="none" spc="0" normalizeH="0" baseline="0" noProof="0" dirty="0">
                          <a:ln>
                            <a:noFill/>
                          </a:ln>
                          <a:solidFill>
                            <a:srgbClr val="002060"/>
                          </a:solidFill>
                          <a:effectLst/>
                          <a:uLnTx/>
                          <a:uFillTx/>
                          <a:latin typeface="+mn-lt"/>
                          <a:ea typeface="+mn-ea"/>
                          <a:cs typeface="+mn-cs"/>
                        </a:rPr>
                        <a:t>Exit awards (other than degrees) as a positive outcome?</a:t>
                      </a:r>
                    </a:p>
                    <a:p>
                      <a:pPr marL="285750" indent="-285750">
                        <a:buFont typeface="Courier New" panose="02070309020205020404" pitchFamily="49" charset="0"/>
                        <a:buChar char="o"/>
                      </a:pPr>
                      <a:r>
                        <a:rPr kumimoji="0" lang="en-GB" sz="1700" b="0" i="0" u="none" strike="noStrike" kern="1200" cap="none" spc="0" normalizeH="0" baseline="0" noProof="0" dirty="0">
                          <a:ln>
                            <a:noFill/>
                          </a:ln>
                          <a:solidFill>
                            <a:srgbClr val="002060"/>
                          </a:solidFill>
                          <a:effectLst/>
                          <a:uLnTx/>
                          <a:uFillTx/>
                          <a:latin typeface="+mn-lt"/>
                          <a:ea typeface="+mn-ea"/>
                          <a:cs typeface="+mn-cs"/>
                        </a:rPr>
                        <a:t>Explicit rationale for students as to the value of all  course content – linked to employment perhaps? </a:t>
                      </a:r>
                    </a:p>
                  </a:txBody>
                  <a:tcPr/>
                </a:tc>
                <a:extLst>
                  <a:ext uri="{0D108BD9-81ED-4DB2-BD59-A6C34878D82A}">
                    <a16:rowId xmlns:a16="http://schemas.microsoft.com/office/drawing/2014/main" val="3315506845"/>
                  </a:ext>
                </a:extLst>
              </a:tr>
              <a:tr h="1862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C1560"/>
                          </a:solidFill>
                          <a:effectLst/>
                          <a:uLnTx/>
                          <a:uFillTx/>
                          <a:latin typeface="+mn-lt"/>
                          <a:ea typeface="+mn-ea"/>
                          <a:cs typeface="+mn-cs"/>
                        </a:rPr>
                        <a:t>Help-seeking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C1560"/>
                        </a:solidFill>
                        <a:effectLst/>
                        <a:uLnTx/>
                        <a:uFillTx/>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700" b="0" i="0" u="none" strike="noStrike" kern="1200" cap="none" spc="0" normalizeH="0" baseline="0" noProof="0" dirty="0">
                          <a:ln>
                            <a:noFill/>
                          </a:ln>
                          <a:solidFill>
                            <a:srgbClr val="002060"/>
                          </a:solidFill>
                          <a:effectLst/>
                          <a:uLnTx/>
                          <a:uFillTx/>
                          <a:latin typeface="+mn-lt"/>
                          <a:ea typeface="+mn-ea"/>
                          <a:cs typeface="+mn-cs"/>
                        </a:rPr>
                        <a:t>The possibility of ‘’social support’ groups for male students as an alternative to the one-to-one?</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700" b="0" i="0" u="none" strike="noStrike" kern="1200" cap="none" spc="0" normalizeH="0" baseline="0" noProof="0" dirty="0">
                          <a:ln>
                            <a:noFill/>
                          </a:ln>
                          <a:solidFill>
                            <a:srgbClr val="002060"/>
                          </a:solidFill>
                          <a:effectLst/>
                          <a:uLnTx/>
                          <a:uFillTx/>
                          <a:latin typeface="+mn-lt"/>
                          <a:ea typeface="+mn-ea"/>
                          <a:cs typeface="+mn-cs"/>
                        </a:rPr>
                        <a:t>Could the University ‘target’ male student mental health explicitly in a campaign?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700" b="0" i="0" u="none" strike="noStrike" kern="1200" cap="none" spc="0" normalizeH="0" baseline="0" noProof="0" dirty="0">
                          <a:ln>
                            <a:noFill/>
                          </a:ln>
                          <a:solidFill>
                            <a:srgbClr val="002060"/>
                          </a:solidFill>
                          <a:effectLst/>
                          <a:uLnTx/>
                          <a:uFillTx/>
                          <a:latin typeface="+mn-lt"/>
                          <a:ea typeface="+mn-ea"/>
                          <a:cs typeface="+mn-cs"/>
                        </a:rPr>
                        <a:t>The question of ‘school-based’ support services could be considered – students thought that a school-based system would understand their needs better.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700" b="0" i="0" u="none" strike="noStrike" kern="1200" cap="none" spc="0" normalizeH="0" baseline="0" noProof="0" dirty="0">
                        <a:ln>
                          <a:noFill/>
                        </a:ln>
                        <a:solidFill>
                          <a:srgbClr val="002060"/>
                        </a:solidFill>
                        <a:effectLst/>
                        <a:uLnTx/>
                        <a:uFillTx/>
                        <a:latin typeface="+mn-lt"/>
                        <a:ea typeface="+mn-ea"/>
                        <a:cs typeface="+mn-cs"/>
                      </a:endParaRPr>
                    </a:p>
                    <a:p>
                      <a:endParaRPr lang="en-GB" sz="1700" dirty="0"/>
                    </a:p>
                  </a:txBody>
                  <a:tcPr/>
                </a:tc>
                <a:extLst>
                  <a:ext uri="{0D108BD9-81ED-4DB2-BD59-A6C34878D82A}">
                    <a16:rowId xmlns:a16="http://schemas.microsoft.com/office/drawing/2014/main" val="3213671507"/>
                  </a:ext>
                </a:extLst>
              </a:tr>
            </a:tbl>
          </a:graphicData>
        </a:graphic>
      </p:graphicFrame>
    </p:spTree>
    <p:extLst>
      <p:ext uri="{BB962C8B-B14F-4D97-AF65-F5344CB8AC3E}">
        <p14:creationId xmlns:p14="http://schemas.microsoft.com/office/powerpoint/2010/main" val="92709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9AF1-216F-4C6C-B2BA-A35A6255919E}"/>
              </a:ext>
            </a:extLst>
          </p:cNvPr>
          <p:cNvSpPr>
            <a:spLocks noGrp="1"/>
          </p:cNvSpPr>
          <p:nvPr>
            <p:ph type="title"/>
          </p:nvPr>
        </p:nvSpPr>
        <p:spPr/>
        <p:txBody>
          <a:bodyPr/>
          <a:lstStyle/>
          <a:p>
            <a:r>
              <a:rPr lang="en-GB" dirty="0"/>
              <a:t>My contact details…</a:t>
            </a:r>
          </a:p>
        </p:txBody>
      </p:sp>
      <p:sp>
        <p:nvSpPr>
          <p:cNvPr id="3" name="Content Placeholder 2">
            <a:extLst>
              <a:ext uri="{FF2B5EF4-FFF2-40B4-BE49-F238E27FC236}">
                <a16:creationId xmlns:a16="http://schemas.microsoft.com/office/drawing/2014/main" id="{5263D03A-51A2-40DF-BE23-65714AD36547}"/>
              </a:ext>
            </a:extLst>
          </p:cNvPr>
          <p:cNvSpPr>
            <a:spLocks noGrp="1"/>
          </p:cNvSpPr>
          <p:nvPr>
            <p:ph idx="1"/>
          </p:nvPr>
        </p:nvSpPr>
        <p:spPr/>
        <p:txBody>
          <a:bodyPr/>
          <a:lstStyle/>
          <a:p>
            <a:endParaRPr lang="en-GB" dirty="0"/>
          </a:p>
          <a:p>
            <a:endParaRPr lang="en-GB" dirty="0"/>
          </a:p>
          <a:p>
            <a:pPr marL="0" indent="0">
              <a:buNone/>
            </a:pPr>
            <a:r>
              <a:rPr lang="en-GB" sz="2400" dirty="0">
                <a:solidFill>
                  <a:srgbClr val="002060"/>
                </a:solidFill>
              </a:rPr>
              <a:t>Dr Liam Waldron</a:t>
            </a:r>
          </a:p>
          <a:p>
            <a:pPr marL="0" indent="0">
              <a:buNone/>
            </a:pPr>
            <a:r>
              <a:rPr lang="en-GB" sz="2400" dirty="0">
                <a:solidFill>
                  <a:srgbClr val="002060"/>
                </a:solidFill>
              </a:rPr>
              <a:t>Lecturer in Student Transitions</a:t>
            </a:r>
          </a:p>
          <a:p>
            <a:pPr marL="0" indent="0">
              <a:buNone/>
            </a:pPr>
            <a:r>
              <a:rPr lang="en-GB" sz="2400" dirty="0">
                <a:solidFill>
                  <a:srgbClr val="002060"/>
                </a:solidFill>
              </a:rPr>
              <a:t>Robert Gordon University </a:t>
            </a:r>
          </a:p>
          <a:p>
            <a:endParaRPr lang="en-GB" dirty="0"/>
          </a:p>
          <a:p>
            <a:pPr marL="0" indent="0">
              <a:buNone/>
            </a:pPr>
            <a:r>
              <a:rPr lang="en-GB" dirty="0">
                <a:hlinkClick r:id="rId2"/>
              </a:rPr>
              <a:t>w.j.waldron@rgu.ac.uk</a:t>
            </a:r>
            <a:endParaRPr lang="en-GB" dirty="0"/>
          </a:p>
          <a:p>
            <a:pPr marL="0" indent="0">
              <a:buNone/>
            </a:pPr>
            <a:r>
              <a:rPr lang="en-GB" dirty="0"/>
              <a:t>01224 262040 </a:t>
            </a:r>
          </a:p>
        </p:txBody>
      </p:sp>
    </p:spTree>
    <p:extLst>
      <p:ext uri="{BB962C8B-B14F-4D97-AF65-F5344CB8AC3E}">
        <p14:creationId xmlns:p14="http://schemas.microsoft.com/office/powerpoint/2010/main" val="786446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A654-6707-4F49-BE03-740531650D13}"/>
              </a:ext>
            </a:extLst>
          </p:cNvPr>
          <p:cNvSpPr>
            <a:spLocks noGrp="1"/>
          </p:cNvSpPr>
          <p:nvPr>
            <p:ph type="title"/>
          </p:nvPr>
        </p:nvSpPr>
        <p:spPr>
          <a:xfrm>
            <a:off x="831850" y="1438382"/>
            <a:ext cx="10515600" cy="1704868"/>
          </a:xfrm>
        </p:spPr>
        <p:txBody>
          <a:bodyPr>
            <a:normAutofit/>
          </a:bodyPr>
          <a:lstStyle/>
          <a:p>
            <a:r>
              <a:rPr lang="en-US" sz="3900" dirty="0"/>
              <a:t>Resilient Learning Communities  </a:t>
            </a:r>
          </a:p>
        </p:txBody>
      </p:sp>
      <p:sp>
        <p:nvSpPr>
          <p:cNvPr id="3" name="Text Placeholder 2">
            <a:extLst>
              <a:ext uri="{FF2B5EF4-FFF2-40B4-BE49-F238E27FC236}">
                <a16:creationId xmlns:a16="http://schemas.microsoft.com/office/drawing/2014/main" id="{1F3FB76D-0B79-D04E-B0AD-F10B009284D7}"/>
              </a:ext>
            </a:extLst>
          </p:cNvPr>
          <p:cNvSpPr>
            <a:spLocks noGrp="1"/>
          </p:cNvSpPr>
          <p:nvPr>
            <p:ph type="body" idx="1"/>
          </p:nvPr>
        </p:nvSpPr>
        <p:spPr>
          <a:xfrm>
            <a:off x="838200" y="3272962"/>
            <a:ext cx="10515600" cy="3076467"/>
          </a:xfrm>
        </p:spPr>
        <p:txBody>
          <a:bodyPr>
            <a:normAutofit fontScale="85000" lnSpcReduction="10000"/>
          </a:bodyPr>
          <a:lstStyle/>
          <a:p>
            <a:endParaRPr lang="en-GB" sz="3500" dirty="0">
              <a:solidFill>
                <a:srgbClr val="9C1560"/>
              </a:solidFill>
            </a:endParaRPr>
          </a:p>
          <a:p>
            <a:r>
              <a:rPr lang="en-GB" sz="2700" dirty="0">
                <a:solidFill>
                  <a:srgbClr val="9C1560"/>
                </a:solidFill>
              </a:rPr>
              <a:t>Male students in Higher Education: addressing the disparities in outcomes.</a:t>
            </a:r>
          </a:p>
          <a:p>
            <a:endParaRPr lang="en-GB" sz="2700" dirty="0">
              <a:solidFill>
                <a:srgbClr val="7030A0"/>
              </a:solidFill>
            </a:endParaRPr>
          </a:p>
          <a:p>
            <a:endParaRPr lang="en-GB" sz="2700" dirty="0">
              <a:solidFill>
                <a:srgbClr val="7030A0"/>
              </a:solidFill>
            </a:endParaRPr>
          </a:p>
          <a:p>
            <a:endParaRPr lang="en-GB" sz="2300" dirty="0">
              <a:solidFill>
                <a:srgbClr val="7030A0"/>
              </a:solidFill>
            </a:endParaRPr>
          </a:p>
          <a:p>
            <a:pPr algn="l"/>
            <a:r>
              <a:rPr lang="en-GB" sz="2300" dirty="0">
                <a:solidFill>
                  <a:srgbClr val="9C1560"/>
                </a:solidFill>
              </a:rPr>
              <a:t>Dr Liam Waldron							8 June 2022</a:t>
            </a:r>
          </a:p>
          <a:p>
            <a:pPr algn="l"/>
            <a:r>
              <a:rPr lang="en-GB" sz="2300" dirty="0">
                <a:solidFill>
                  <a:srgbClr val="9C1560"/>
                </a:solidFill>
              </a:rPr>
              <a:t>Robert Gordon University </a:t>
            </a:r>
            <a:r>
              <a:rPr lang="en-GB" sz="2300" dirty="0">
                <a:solidFill>
                  <a:srgbClr val="7030A0"/>
                </a:solidFill>
              </a:rPr>
              <a:t>							</a:t>
            </a:r>
            <a:r>
              <a:rPr lang="en-GB" sz="2300" dirty="0">
                <a:solidFill>
                  <a:srgbClr val="9C1560"/>
                </a:solidFill>
              </a:rPr>
              <a:t>	</a:t>
            </a:r>
            <a:r>
              <a:rPr lang="en-GB" sz="2000" dirty="0">
                <a:solidFill>
                  <a:srgbClr val="7030A0"/>
                </a:solidFill>
              </a:rPr>
              <a:t>	</a:t>
            </a:r>
          </a:p>
          <a:p>
            <a:endParaRPr lang="en-GB" sz="2700" dirty="0">
              <a:solidFill>
                <a:srgbClr val="0476AC"/>
              </a:solidFill>
            </a:endParaRPr>
          </a:p>
          <a:p>
            <a:endParaRPr lang="en-GB" sz="2700" dirty="0">
              <a:solidFill>
                <a:srgbClr val="0476AC"/>
              </a:solidFill>
            </a:endParaRPr>
          </a:p>
          <a:p>
            <a:endParaRPr lang="en-US" dirty="0"/>
          </a:p>
        </p:txBody>
      </p:sp>
    </p:spTree>
    <p:extLst>
      <p:ext uri="{BB962C8B-B14F-4D97-AF65-F5344CB8AC3E}">
        <p14:creationId xmlns:p14="http://schemas.microsoft.com/office/powerpoint/2010/main" val="1925545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EAFB6-6797-4177-A6BC-B996A862299F}"/>
              </a:ext>
            </a:extLst>
          </p:cNvPr>
          <p:cNvSpPr>
            <a:spLocks noGrp="1"/>
          </p:cNvSpPr>
          <p:nvPr>
            <p:ph type="title"/>
          </p:nvPr>
        </p:nvSpPr>
        <p:spPr>
          <a:xfrm>
            <a:off x="838200" y="365126"/>
            <a:ext cx="10515600" cy="1124628"/>
          </a:xfrm>
        </p:spPr>
        <p:txBody>
          <a:bodyPr/>
          <a:lstStyle/>
          <a:p>
            <a:r>
              <a:rPr lang="en-GB" sz="3100" dirty="0"/>
              <a:t>What I would like to cover</a:t>
            </a:r>
            <a:br>
              <a:rPr lang="en-GB" dirty="0"/>
            </a:br>
            <a:r>
              <a:rPr lang="en-GB" dirty="0"/>
              <a:t> </a:t>
            </a:r>
          </a:p>
        </p:txBody>
      </p:sp>
      <p:sp>
        <p:nvSpPr>
          <p:cNvPr id="3" name="Text Placeholder 2">
            <a:extLst>
              <a:ext uri="{FF2B5EF4-FFF2-40B4-BE49-F238E27FC236}">
                <a16:creationId xmlns:a16="http://schemas.microsoft.com/office/drawing/2014/main" id="{8BB26F97-55BA-4543-B8A0-4642D8FBAECA}"/>
              </a:ext>
            </a:extLst>
          </p:cNvPr>
          <p:cNvSpPr>
            <a:spLocks noGrp="1"/>
          </p:cNvSpPr>
          <p:nvPr>
            <p:ph type="body" idx="1"/>
          </p:nvPr>
        </p:nvSpPr>
        <p:spPr/>
        <p:txBody>
          <a:bodyPr/>
          <a:lstStyle/>
          <a:p>
            <a:pPr marL="0" indent="0">
              <a:buNone/>
            </a:pPr>
            <a:r>
              <a:rPr lang="en-GB" dirty="0">
                <a:solidFill>
                  <a:srgbClr val="002060"/>
                </a:solidFill>
              </a:rPr>
              <a:t>Male students in HE: some themes from the literature</a:t>
            </a:r>
          </a:p>
          <a:p>
            <a:pPr marL="0" indent="0">
              <a:buNone/>
            </a:pPr>
            <a:endParaRPr lang="en-GB" dirty="0">
              <a:solidFill>
                <a:srgbClr val="002060"/>
              </a:solidFill>
            </a:endParaRPr>
          </a:p>
          <a:p>
            <a:pPr marL="0" indent="0">
              <a:buNone/>
            </a:pPr>
            <a:r>
              <a:rPr lang="en-GB" dirty="0">
                <a:solidFill>
                  <a:srgbClr val="002060"/>
                </a:solidFill>
              </a:rPr>
              <a:t>Male students in HEIs in Scotland: some statistics </a:t>
            </a:r>
          </a:p>
          <a:p>
            <a:pPr marL="0" indent="0">
              <a:buNone/>
            </a:pPr>
            <a:endParaRPr lang="en-GB" dirty="0">
              <a:solidFill>
                <a:srgbClr val="002060"/>
              </a:solidFill>
            </a:endParaRPr>
          </a:p>
          <a:p>
            <a:pPr marL="0" indent="0">
              <a:buNone/>
            </a:pPr>
            <a:r>
              <a:rPr lang="en-GB" dirty="0">
                <a:solidFill>
                  <a:srgbClr val="002060"/>
                </a:solidFill>
              </a:rPr>
              <a:t>RGU’s work on the male student experience / what we found</a:t>
            </a:r>
          </a:p>
          <a:p>
            <a:pPr marL="0" indent="0">
              <a:buNone/>
            </a:pPr>
            <a:endParaRPr lang="en-GB" dirty="0">
              <a:solidFill>
                <a:srgbClr val="002060"/>
              </a:solidFill>
            </a:endParaRPr>
          </a:p>
          <a:p>
            <a:pPr marL="0" indent="0">
              <a:buNone/>
            </a:pPr>
            <a:r>
              <a:rPr lang="en-GB" dirty="0">
                <a:solidFill>
                  <a:srgbClr val="002060"/>
                </a:solidFill>
              </a:rPr>
              <a:t>Some enhancements that HEIs could consider</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14533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C39B3-FBCC-4385-BCD9-8A27E6B445BF}"/>
              </a:ext>
            </a:extLst>
          </p:cNvPr>
          <p:cNvSpPr>
            <a:spLocks noGrp="1"/>
          </p:cNvSpPr>
          <p:nvPr>
            <p:ph type="title"/>
          </p:nvPr>
        </p:nvSpPr>
        <p:spPr>
          <a:xfrm>
            <a:off x="838200" y="365125"/>
            <a:ext cx="10515600" cy="949967"/>
          </a:xfrm>
        </p:spPr>
        <p:txBody>
          <a:bodyPr>
            <a:normAutofit fontScale="90000"/>
          </a:bodyPr>
          <a:lstStyle/>
          <a:p>
            <a:br>
              <a:rPr lang="en-GB" sz="3200" dirty="0">
                <a:solidFill>
                  <a:srgbClr val="7030A0"/>
                </a:solidFill>
              </a:rPr>
            </a:br>
            <a:r>
              <a:rPr lang="en-GB" sz="3200" dirty="0"/>
              <a:t>Some themes in the wider literature</a:t>
            </a:r>
          </a:p>
        </p:txBody>
      </p:sp>
      <p:sp>
        <p:nvSpPr>
          <p:cNvPr id="3" name="Content Placeholder 2">
            <a:extLst>
              <a:ext uri="{FF2B5EF4-FFF2-40B4-BE49-F238E27FC236}">
                <a16:creationId xmlns:a16="http://schemas.microsoft.com/office/drawing/2014/main" id="{A13C9EE8-F91D-438E-AC75-1B048DE964B8}"/>
              </a:ext>
            </a:extLst>
          </p:cNvPr>
          <p:cNvSpPr>
            <a:spLocks noGrp="1"/>
          </p:cNvSpPr>
          <p:nvPr>
            <p:ph idx="1"/>
          </p:nvPr>
        </p:nvSpPr>
        <p:spPr>
          <a:xfrm>
            <a:off x="838200" y="1825625"/>
            <a:ext cx="6792076" cy="4351338"/>
          </a:xfrm>
        </p:spPr>
        <p:txBody>
          <a:bodyPr>
            <a:normAutofit fontScale="70000" lnSpcReduction="20000"/>
          </a:bodyPr>
          <a:lstStyle/>
          <a:p>
            <a:pPr marL="0" indent="0">
              <a:buNone/>
            </a:pPr>
            <a:r>
              <a:rPr lang="en-GB" sz="2500" dirty="0">
                <a:solidFill>
                  <a:srgbClr val="002060"/>
                </a:solidFill>
              </a:rPr>
              <a:t>The impact of previous educational experiences on the male HE experience</a:t>
            </a:r>
          </a:p>
          <a:p>
            <a:pPr marL="0" indent="0">
              <a:buNone/>
            </a:pPr>
            <a:endParaRPr lang="en-GB" sz="2500" dirty="0">
              <a:solidFill>
                <a:srgbClr val="002060"/>
              </a:solidFill>
            </a:endParaRPr>
          </a:p>
          <a:p>
            <a:pPr marL="0" indent="0">
              <a:buNone/>
            </a:pPr>
            <a:r>
              <a:rPr lang="en-GB" sz="2500" dirty="0">
                <a:solidFill>
                  <a:srgbClr val="002060"/>
                </a:solidFill>
              </a:rPr>
              <a:t>Poor guidance and preparation at school </a:t>
            </a:r>
          </a:p>
          <a:p>
            <a:pPr marL="0" indent="0">
              <a:buNone/>
            </a:pPr>
            <a:endParaRPr lang="en-GB" sz="2500" dirty="0">
              <a:solidFill>
                <a:srgbClr val="002060"/>
              </a:solidFill>
            </a:endParaRPr>
          </a:p>
          <a:p>
            <a:pPr marL="0" indent="0">
              <a:buNone/>
            </a:pPr>
            <a:r>
              <a:rPr lang="en-GB" sz="2500" dirty="0">
                <a:solidFill>
                  <a:srgbClr val="002060"/>
                </a:solidFill>
              </a:rPr>
              <a:t>Familial expectations </a:t>
            </a:r>
          </a:p>
          <a:p>
            <a:pPr marL="0" indent="0">
              <a:buNone/>
            </a:pPr>
            <a:endParaRPr lang="en-GB" sz="2500" dirty="0">
              <a:solidFill>
                <a:srgbClr val="002060"/>
              </a:solidFill>
            </a:endParaRPr>
          </a:p>
          <a:p>
            <a:pPr marL="0" indent="0">
              <a:buNone/>
            </a:pPr>
            <a:r>
              <a:rPr lang="en-GB" sz="2500" dirty="0">
                <a:solidFill>
                  <a:srgbClr val="002060"/>
                </a:solidFill>
              </a:rPr>
              <a:t>External responsibilities </a:t>
            </a:r>
          </a:p>
          <a:p>
            <a:pPr marL="0" indent="0">
              <a:buNone/>
            </a:pPr>
            <a:endParaRPr lang="en-GB" sz="2500" dirty="0">
              <a:solidFill>
                <a:srgbClr val="002060"/>
              </a:solidFill>
            </a:endParaRPr>
          </a:p>
          <a:p>
            <a:pPr marL="0" indent="0">
              <a:buNone/>
            </a:pPr>
            <a:r>
              <a:rPr lang="en-GB" sz="2500" dirty="0">
                <a:solidFill>
                  <a:srgbClr val="002060"/>
                </a:solidFill>
              </a:rPr>
              <a:t>Peer pressure</a:t>
            </a:r>
          </a:p>
          <a:p>
            <a:pPr marL="0" indent="0">
              <a:buNone/>
            </a:pPr>
            <a:endParaRPr lang="en-GB" sz="2500" dirty="0">
              <a:solidFill>
                <a:srgbClr val="002060"/>
              </a:solidFill>
            </a:endParaRPr>
          </a:p>
          <a:p>
            <a:pPr marL="0" indent="0">
              <a:buNone/>
            </a:pPr>
            <a:r>
              <a:rPr lang="en-GB" sz="2500" dirty="0">
                <a:solidFill>
                  <a:srgbClr val="002060"/>
                </a:solidFill>
              </a:rPr>
              <a:t>Male student engagement with HEI support services </a:t>
            </a:r>
          </a:p>
          <a:p>
            <a:pPr marL="0" indent="0">
              <a:buNone/>
            </a:pPr>
            <a:endParaRPr lang="en-GB" sz="2500" dirty="0">
              <a:solidFill>
                <a:srgbClr val="002060"/>
              </a:solidFill>
            </a:endParaRPr>
          </a:p>
          <a:p>
            <a:pPr marL="0" indent="0">
              <a:buNone/>
            </a:pPr>
            <a:r>
              <a:rPr lang="en-GB" sz="2500" dirty="0">
                <a:solidFill>
                  <a:srgbClr val="002060"/>
                </a:solidFill>
              </a:rPr>
              <a:t>Mismatch with subject.</a:t>
            </a:r>
          </a:p>
          <a:p>
            <a:pPr marL="0" indent="0">
              <a:buNone/>
            </a:pPr>
            <a:endParaRPr lang="en-GB" dirty="0"/>
          </a:p>
        </p:txBody>
      </p:sp>
      <p:sp>
        <p:nvSpPr>
          <p:cNvPr id="4" name="TextBox 3">
            <a:extLst>
              <a:ext uri="{FF2B5EF4-FFF2-40B4-BE49-F238E27FC236}">
                <a16:creationId xmlns:a16="http://schemas.microsoft.com/office/drawing/2014/main" id="{1632F07E-4578-4DC8-ADF1-76E445264E5B}"/>
              </a:ext>
            </a:extLst>
          </p:cNvPr>
          <p:cNvSpPr txBox="1"/>
          <p:nvPr/>
        </p:nvSpPr>
        <p:spPr>
          <a:xfrm>
            <a:off x="8548099" y="2630184"/>
            <a:ext cx="184731" cy="369332"/>
          </a:xfrm>
          <a:prstGeom prst="rect">
            <a:avLst/>
          </a:prstGeom>
          <a:noFill/>
        </p:spPr>
        <p:txBody>
          <a:bodyPr wrap="none" rtlCol="0">
            <a:spAutoFit/>
          </a:bodyPr>
          <a:lstStyle/>
          <a:p>
            <a:endParaRPr lang="en-GB" dirty="0"/>
          </a:p>
        </p:txBody>
      </p:sp>
      <p:sp>
        <p:nvSpPr>
          <p:cNvPr id="5" name="TextBox 4">
            <a:extLst>
              <a:ext uri="{FF2B5EF4-FFF2-40B4-BE49-F238E27FC236}">
                <a16:creationId xmlns:a16="http://schemas.microsoft.com/office/drawing/2014/main" id="{ACC3DD50-6662-4A93-9574-01E63BDCA35D}"/>
              </a:ext>
            </a:extLst>
          </p:cNvPr>
          <p:cNvSpPr txBox="1"/>
          <p:nvPr/>
        </p:nvSpPr>
        <p:spPr>
          <a:xfrm>
            <a:off x="7630276" y="3175088"/>
            <a:ext cx="4561724" cy="3754874"/>
          </a:xfrm>
          <a:prstGeom prst="rect">
            <a:avLst/>
          </a:prstGeom>
          <a:noFill/>
        </p:spPr>
        <p:txBody>
          <a:bodyPr wrap="square" rtlCol="0">
            <a:spAutoFit/>
          </a:bodyPr>
          <a:lstStyle/>
          <a:p>
            <a:r>
              <a:rPr lang="en-GB" sz="2000" b="1" dirty="0">
                <a:solidFill>
                  <a:srgbClr val="9C1560"/>
                </a:solidFill>
              </a:rPr>
              <a:t>National/international context</a:t>
            </a:r>
          </a:p>
          <a:p>
            <a:endParaRPr lang="en-GB" sz="2000" b="1" dirty="0">
              <a:solidFill>
                <a:srgbClr val="002060"/>
              </a:solidFill>
            </a:endParaRPr>
          </a:p>
          <a:p>
            <a:r>
              <a:rPr lang="en-GB" dirty="0">
                <a:solidFill>
                  <a:srgbClr val="002060"/>
                </a:solidFill>
              </a:rPr>
              <a:t>Studies reveal that the experience of male students in HE institutions is a tale of  underachievement relative to females. </a:t>
            </a:r>
          </a:p>
          <a:p>
            <a:endParaRPr lang="en-GB" dirty="0">
              <a:solidFill>
                <a:srgbClr val="002060"/>
              </a:solidFill>
            </a:endParaRPr>
          </a:p>
          <a:p>
            <a:r>
              <a:rPr lang="en-GB" dirty="0">
                <a:solidFill>
                  <a:srgbClr val="002060"/>
                </a:solidFill>
              </a:rPr>
              <a:t>This is seen not only in the statistics for entry which show that more female than male </a:t>
            </a:r>
          </a:p>
          <a:p>
            <a:r>
              <a:rPr lang="en-GB" dirty="0">
                <a:solidFill>
                  <a:srgbClr val="002060"/>
                </a:solidFill>
              </a:rPr>
              <a:t>students attend university, but also in levels of satisfaction, non-continuation rates, rates of help-seeking, and the number of those graduating with good honours degrees. </a:t>
            </a:r>
          </a:p>
          <a:p>
            <a:r>
              <a:rPr lang="en-GB" dirty="0"/>
              <a:t> </a:t>
            </a:r>
          </a:p>
        </p:txBody>
      </p:sp>
      <p:pic>
        <p:nvPicPr>
          <p:cNvPr id="6" name="Picture 5">
            <a:extLst>
              <a:ext uri="{FF2B5EF4-FFF2-40B4-BE49-F238E27FC236}">
                <a16:creationId xmlns:a16="http://schemas.microsoft.com/office/drawing/2014/main" id="{BF53A5EA-4BC5-4337-BC1F-03F3E6E147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1359" y="394332"/>
            <a:ext cx="3449262" cy="2723295"/>
          </a:xfrm>
          <a:prstGeom prst="rect">
            <a:avLst/>
          </a:prstGeom>
        </p:spPr>
      </p:pic>
    </p:spTree>
    <p:extLst>
      <p:ext uri="{BB962C8B-B14F-4D97-AF65-F5344CB8AC3E}">
        <p14:creationId xmlns:p14="http://schemas.microsoft.com/office/powerpoint/2010/main" val="405313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FB00-D7F8-4D0C-8676-C2C897C60CA9}"/>
              </a:ext>
            </a:extLst>
          </p:cNvPr>
          <p:cNvSpPr>
            <a:spLocks noGrp="1"/>
          </p:cNvSpPr>
          <p:nvPr>
            <p:ph type="title"/>
          </p:nvPr>
        </p:nvSpPr>
        <p:spPr>
          <a:xfrm>
            <a:off x="838200" y="365125"/>
            <a:ext cx="10515600" cy="693113"/>
          </a:xfrm>
        </p:spPr>
        <p:txBody>
          <a:bodyPr>
            <a:normAutofit fontScale="90000"/>
          </a:bodyPr>
          <a:lstStyle/>
          <a:p>
            <a:r>
              <a:rPr lang="en-GB" sz="3100" dirty="0"/>
              <a:t>The picture in Scottish HE: some relevant background statistics </a:t>
            </a:r>
            <a:r>
              <a:rPr lang="en-GB" sz="2700" dirty="0"/>
              <a:t>(SFC 2021) </a:t>
            </a:r>
          </a:p>
        </p:txBody>
      </p:sp>
      <p:sp>
        <p:nvSpPr>
          <p:cNvPr id="3" name="Content Placeholder 2">
            <a:extLst>
              <a:ext uri="{FF2B5EF4-FFF2-40B4-BE49-F238E27FC236}">
                <a16:creationId xmlns:a16="http://schemas.microsoft.com/office/drawing/2014/main" id="{1E7F2958-72D3-455E-BFC9-CB088AA4BF9E}"/>
              </a:ext>
            </a:extLst>
          </p:cNvPr>
          <p:cNvSpPr>
            <a:spLocks noGrp="1"/>
          </p:cNvSpPr>
          <p:nvPr>
            <p:ph idx="1"/>
          </p:nvPr>
        </p:nvSpPr>
        <p:spPr>
          <a:xfrm>
            <a:off x="205483" y="1150706"/>
            <a:ext cx="11548153" cy="5342169"/>
          </a:xfrm>
        </p:spPr>
        <p:txBody>
          <a:bodyPr>
            <a:normAutofit fontScale="32500" lnSpcReduction="20000"/>
          </a:bodyPr>
          <a:lstStyle/>
          <a:p>
            <a:pPr>
              <a:lnSpc>
                <a:spcPct val="107000"/>
              </a:lnSpc>
              <a:spcAft>
                <a:spcPts val="800"/>
              </a:spcAft>
            </a:pPr>
            <a:endParaRPr lang="en-GB" sz="4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6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There were 307,215 students in higher education in Scotland in 2019-20, the highest number on record. Females made up 58.1% of all HE students, 16.4% more than males at 41.6%.This gap between females and males has been increasing since 2010-11, when females made up 55.6% of all HE students and males 44.6%. </a:t>
            </a:r>
          </a:p>
          <a:p>
            <a:pPr>
              <a:lnSpc>
                <a:spcPct val="107000"/>
              </a:lnSpc>
              <a:spcAft>
                <a:spcPts val="800"/>
              </a:spcAft>
            </a:pPr>
            <a:r>
              <a:rPr lang="en-GB" sz="6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highest proportion of female entrants were into subjects allied to Medicine, Veterinary Science, Social Sciences, and Education and Teaching. The highest proportion of male entrants were into Engineering and Technology, Computing, Architecture, Building, and Planning, Physical Sciences, and Mathematical Sciences. </a:t>
            </a:r>
          </a:p>
          <a:p>
            <a:pPr>
              <a:lnSpc>
                <a:spcPct val="107000"/>
              </a:lnSpc>
              <a:spcAft>
                <a:spcPts val="800"/>
              </a:spcAft>
            </a:pPr>
            <a:r>
              <a:rPr lang="en-GB" sz="6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As regards qualifiers (those leaving HEIs with a degree qualification), females made up a higher proportion of qualifiers from HE in 2019-20 at 58.2%. This is more pronounced for full-time courses where females constituted 59.8% of qualifiers in 2019-20 and less so for part-time courses where females accounted for 53.4% in the same year.</a:t>
            </a:r>
          </a:p>
          <a:p>
            <a:pPr>
              <a:lnSpc>
                <a:spcPct val="107000"/>
              </a:lnSpc>
              <a:spcAft>
                <a:spcPts val="800"/>
              </a:spcAft>
            </a:pPr>
            <a:r>
              <a:rPr lang="en-GB" sz="6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 greater proportion of female than male undergraduate qualifiers receive a First or 2:1 in Scotland: 81% of women compared to 75% of men.</a:t>
            </a:r>
          </a:p>
          <a:p>
            <a:endParaRPr lang="en-GB" dirty="0"/>
          </a:p>
        </p:txBody>
      </p:sp>
    </p:spTree>
    <p:extLst>
      <p:ext uri="{BB962C8B-B14F-4D97-AF65-F5344CB8AC3E}">
        <p14:creationId xmlns:p14="http://schemas.microsoft.com/office/powerpoint/2010/main" val="460222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E6942-1E6F-4C6C-B0C7-AA970A5B1CCF}"/>
              </a:ext>
            </a:extLst>
          </p:cNvPr>
          <p:cNvSpPr>
            <a:spLocks noGrp="1"/>
          </p:cNvSpPr>
          <p:nvPr>
            <p:ph idx="1"/>
          </p:nvPr>
        </p:nvSpPr>
        <p:spPr>
          <a:xfrm>
            <a:off x="361003" y="1101987"/>
            <a:ext cx="5572874" cy="5247441"/>
          </a:xfrm>
        </p:spPr>
        <p:txBody>
          <a:bodyPr>
            <a:normAutofit/>
          </a:bodyPr>
          <a:lstStyle/>
          <a:p>
            <a:pPr marL="0" indent="0">
              <a:buNone/>
            </a:pPr>
            <a:r>
              <a:rPr kumimoji="0" lang="en-GB" sz="2500" b="1" i="0" u="none" strike="noStrike" kern="1200" cap="none" spc="0" normalizeH="0" baseline="0" noProof="0" dirty="0">
                <a:ln>
                  <a:noFill/>
                </a:ln>
                <a:solidFill>
                  <a:srgbClr val="9C1560"/>
                </a:solidFill>
                <a:effectLst/>
                <a:uLnTx/>
                <a:uFillTx/>
                <a:latin typeface="Calibri" panose="020F0502020204030204"/>
                <a:ea typeface="+mj-ea"/>
                <a:cs typeface="+mj-cs"/>
              </a:rPr>
              <a:t>Some RGU: Equality Outcomes </a:t>
            </a:r>
          </a:p>
          <a:p>
            <a:pPr marL="0" indent="0">
              <a:buNone/>
            </a:pPr>
            <a:r>
              <a:rPr kumimoji="0" lang="en-GB" sz="2500" b="1" i="0" u="none" strike="noStrike" kern="1200" cap="none" spc="0" normalizeH="0" baseline="0" noProof="0" dirty="0">
                <a:ln>
                  <a:noFill/>
                </a:ln>
                <a:solidFill>
                  <a:srgbClr val="9C1560"/>
                </a:solidFill>
                <a:effectLst/>
                <a:uLnTx/>
                <a:uFillTx/>
                <a:latin typeface="Calibri" panose="020F0502020204030204"/>
                <a:ea typeface="+mj-ea"/>
                <a:cs typeface="+mj-cs"/>
              </a:rPr>
              <a:t>2021 – 2025</a:t>
            </a:r>
          </a:p>
          <a:p>
            <a:pPr marL="0" indent="0">
              <a:buNone/>
            </a:pPr>
            <a:endParaRPr lang="en-GB" sz="2500" b="1" dirty="0">
              <a:solidFill>
                <a:srgbClr val="9C1560"/>
              </a:solidFill>
              <a:latin typeface="Calibri" panose="020F0502020204030204"/>
              <a:ea typeface="+mj-ea"/>
              <a:cs typeface="+mj-cs"/>
            </a:endParaRPr>
          </a:p>
          <a:p>
            <a:pPr marL="0" indent="0">
              <a:buNone/>
            </a:pPr>
            <a:r>
              <a:rPr kumimoji="0" lang="en-GB" sz="1900" i="0" u="none" strike="noStrike" kern="1200" cap="none" spc="0" normalizeH="0" baseline="0" noProof="0" dirty="0">
                <a:ln>
                  <a:noFill/>
                </a:ln>
                <a:solidFill>
                  <a:srgbClr val="002060"/>
                </a:solidFill>
                <a:effectLst/>
                <a:uLnTx/>
                <a:uFillTx/>
                <a:latin typeface="Calibri" panose="020F0502020204030204"/>
                <a:ea typeface="+mj-ea"/>
                <a:cs typeface="+mj-cs"/>
              </a:rPr>
              <a:t>Improved retention rates for those most likely to withdraw (</a:t>
            </a:r>
            <a:r>
              <a:rPr kumimoji="0" lang="en-GB" sz="1900" b="1" i="0" u="none" strike="noStrike" kern="1200" cap="none" spc="0" normalizeH="0" baseline="0" noProof="0" dirty="0">
                <a:ln>
                  <a:noFill/>
                </a:ln>
                <a:solidFill>
                  <a:srgbClr val="9C1560"/>
                </a:solidFill>
                <a:effectLst/>
                <a:uLnTx/>
                <a:uFillTx/>
                <a:latin typeface="Calibri" panose="020F0502020204030204"/>
                <a:ea typeface="+mj-ea"/>
                <a:cs typeface="+mj-cs"/>
              </a:rPr>
              <a:t>male</a:t>
            </a:r>
            <a:r>
              <a:rPr kumimoji="0" lang="en-GB" sz="1900" i="0" u="none" strike="noStrike" kern="1200" cap="none" spc="0" normalizeH="0" baseline="0" noProof="0" dirty="0">
                <a:ln>
                  <a:noFill/>
                </a:ln>
                <a:solidFill>
                  <a:srgbClr val="002060"/>
                </a:solidFill>
                <a:effectLst/>
                <a:uLnTx/>
                <a:uFillTx/>
                <a:latin typeface="Calibri" panose="020F0502020204030204"/>
                <a:ea typeface="+mj-ea"/>
                <a:cs typeface="+mj-cs"/>
              </a:rPr>
              <a:t>, mature and students with a declared disability);</a:t>
            </a:r>
          </a:p>
          <a:p>
            <a:pPr marL="0" indent="0">
              <a:buNone/>
            </a:pPr>
            <a:r>
              <a:rPr kumimoji="0" lang="en-GB" sz="1900" i="0" u="none" strike="noStrike" kern="1200" cap="none" spc="0" normalizeH="0" baseline="0" noProof="0" dirty="0">
                <a:ln>
                  <a:noFill/>
                </a:ln>
                <a:solidFill>
                  <a:srgbClr val="002060"/>
                </a:solidFill>
                <a:effectLst/>
                <a:uLnTx/>
                <a:uFillTx/>
                <a:latin typeface="Calibri" panose="020F0502020204030204"/>
                <a:ea typeface="+mj-ea"/>
                <a:cs typeface="+mj-cs"/>
              </a:rPr>
              <a:t>Increase the proportion of disabled, Black, Asian, and </a:t>
            </a:r>
            <a:r>
              <a:rPr kumimoji="0" lang="en-GB" sz="1900" b="1" i="0" u="none" strike="noStrike" kern="1200" cap="none" spc="0" normalizeH="0" baseline="0" noProof="0" dirty="0">
                <a:ln>
                  <a:noFill/>
                </a:ln>
                <a:solidFill>
                  <a:srgbClr val="9C1560"/>
                </a:solidFill>
                <a:effectLst/>
                <a:uLnTx/>
                <a:uFillTx/>
                <a:latin typeface="Calibri" panose="020F0502020204030204"/>
                <a:ea typeface="+mj-ea"/>
                <a:cs typeface="+mj-cs"/>
              </a:rPr>
              <a:t>male</a:t>
            </a:r>
            <a:r>
              <a:rPr kumimoji="0" lang="en-GB" sz="1900" i="0" u="none" strike="noStrike" kern="1200" cap="none" spc="0" normalizeH="0" baseline="0" noProof="0" dirty="0">
                <a:ln>
                  <a:noFill/>
                </a:ln>
                <a:solidFill>
                  <a:srgbClr val="9C1560"/>
                </a:solidFill>
                <a:effectLst/>
                <a:uLnTx/>
                <a:uFillTx/>
                <a:latin typeface="Calibri" panose="020F0502020204030204"/>
                <a:ea typeface="+mj-ea"/>
                <a:cs typeface="+mj-cs"/>
              </a:rPr>
              <a:t> </a:t>
            </a:r>
            <a:r>
              <a:rPr kumimoji="0" lang="en-GB" sz="1900" i="0" u="none" strike="noStrike" kern="1200" cap="none" spc="0" normalizeH="0" baseline="0" noProof="0" dirty="0">
                <a:ln>
                  <a:noFill/>
                </a:ln>
                <a:solidFill>
                  <a:srgbClr val="002060"/>
                </a:solidFill>
                <a:effectLst/>
                <a:uLnTx/>
                <a:uFillTx/>
                <a:latin typeface="Calibri" panose="020F0502020204030204"/>
                <a:ea typeface="+mj-ea"/>
                <a:cs typeface="+mj-cs"/>
              </a:rPr>
              <a:t>students who achieve Good Honours;</a:t>
            </a:r>
          </a:p>
          <a:p>
            <a:pPr marL="0" indent="0">
              <a:buNone/>
            </a:pPr>
            <a:r>
              <a:rPr kumimoji="0" lang="en-GB" sz="1900" i="0" u="none" strike="noStrike" kern="1200" cap="none" spc="0" normalizeH="0" baseline="0" noProof="0" dirty="0">
                <a:ln>
                  <a:noFill/>
                </a:ln>
                <a:solidFill>
                  <a:srgbClr val="002060"/>
                </a:solidFill>
                <a:effectLst/>
                <a:uLnTx/>
                <a:uFillTx/>
                <a:latin typeface="Calibri" panose="020F0502020204030204"/>
                <a:ea typeface="+mj-ea"/>
                <a:cs typeface="+mj-cs"/>
              </a:rPr>
              <a:t>Increase the </a:t>
            </a:r>
            <a:r>
              <a:rPr kumimoji="0" lang="en-GB" sz="1900" b="1" i="0" u="none" strike="noStrike" kern="1200" cap="none" spc="0" normalizeH="0" baseline="0" noProof="0" dirty="0">
                <a:ln>
                  <a:noFill/>
                </a:ln>
                <a:solidFill>
                  <a:srgbClr val="9C1560"/>
                </a:solidFill>
                <a:effectLst/>
                <a:uLnTx/>
                <a:uFillTx/>
                <a:latin typeface="Calibri" panose="020F0502020204030204"/>
                <a:ea typeface="+mj-ea"/>
                <a:cs typeface="+mj-cs"/>
              </a:rPr>
              <a:t>overall satisfaction </a:t>
            </a:r>
            <a:r>
              <a:rPr kumimoji="0" lang="en-GB" sz="1900" i="0" u="none" strike="noStrike" kern="1200" cap="none" spc="0" normalizeH="0" baseline="0" noProof="0" dirty="0">
                <a:ln>
                  <a:noFill/>
                </a:ln>
                <a:solidFill>
                  <a:srgbClr val="002060"/>
                </a:solidFill>
                <a:effectLst/>
                <a:uLnTx/>
                <a:uFillTx/>
                <a:latin typeface="Calibri" panose="020F0502020204030204"/>
                <a:ea typeface="+mj-ea"/>
                <a:cs typeface="+mj-cs"/>
              </a:rPr>
              <a:t>of students with characteristics that have a satisfaction rate below that of the University average;</a:t>
            </a:r>
          </a:p>
          <a:p>
            <a:pPr marL="0" indent="0">
              <a:buNone/>
            </a:pPr>
            <a:r>
              <a:rPr kumimoji="0" lang="en-GB" sz="1900" i="0" u="none" strike="noStrike" kern="1200" cap="none" spc="0" normalizeH="0" baseline="0" noProof="0" dirty="0">
                <a:ln>
                  <a:noFill/>
                </a:ln>
                <a:solidFill>
                  <a:srgbClr val="002060"/>
                </a:solidFill>
                <a:effectLst/>
                <a:uLnTx/>
                <a:uFillTx/>
                <a:latin typeface="Calibri" panose="020F0502020204030204"/>
                <a:ea typeface="+mj-ea"/>
                <a:cs typeface="+mj-cs"/>
              </a:rPr>
              <a:t>Increase the proportion of </a:t>
            </a:r>
            <a:r>
              <a:rPr kumimoji="0" lang="en-GB" sz="1900" b="1" i="0" u="none" strike="noStrike" kern="1200" cap="none" spc="0" normalizeH="0" baseline="0" noProof="0" dirty="0">
                <a:ln>
                  <a:noFill/>
                </a:ln>
                <a:solidFill>
                  <a:srgbClr val="9C1560"/>
                </a:solidFill>
                <a:effectLst/>
                <a:uLnTx/>
                <a:uFillTx/>
                <a:latin typeface="Calibri" panose="020F0502020204030204"/>
                <a:ea typeface="+mj-ea"/>
                <a:cs typeface="+mj-cs"/>
              </a:rPr>
              <a:t>male</a:t>
            </a:r>
            <a:r>
              <a:rPr kumimoji="0" lang="en-GB" sz="1900" i="0" u="none" strike="noStrike" kern="1200" cap="none" spc="0" normalizeH="0" baseline="0" noProof="0" dirty="0">
                <a:ln>
                  <a:noFill/>
                </a:ln>
                <a:solidFill>
                  <a:srgbClr val="002060"/>
                </a:solidFill>
                <a:effectLst/>
                <a:uLnTx/>
                <a:uFillTx/>
                <a:latin typeface="Calibri" panose="020F0502020204030204"/>
                <a:ea typeface="+mj-ea"/>
                <a:cs typeface="+mj-cs"/>
              </a:rPr>
              <a:t> students who take up a place at the University.</a:t>
            </a:r>
          </a:p>
          <a:p>
            <a:pPr marL="0" indent="0">
              <a:buNone/>
            </a:pPr>
            <a:endParaRPr lang="en-GB" sz="1900" dirty="0">
              <a:latin typeface="Calibri" panose="020F0502020204030204"/>
              <a:ea typeface="+mj-ea"/>
              <a:cs typeface="+mj-cs"/>
            </a:endParaRPr>
          </a:p>
          <a:p>
            <a:pPr marL="0" indent="0">
              <a:buNone/>
            </a:pPr>
            <a:endParaRPr kumimoji="0" lang="en-GB" sz="1900" i="0" u="none" strike="noStrike" kern="1200" cap="none" spc="0" normalizeH="0" baseline="0" noProof="0" dirty="0">
              <a:ln>
                <a:noFill/>
              </a:ln>
              <a:effectLst/>
              <a:uLnTx/>
              <a:uFillTx/>
              <a:latin typeface="Calibri" panose="020F0502020204030204"/>
              <a:ea typeface="+mj-ea"/>
              <a:cs typeface="+mj-cs"/>
            </a:endParaRPr>
          </a:p>
          <a:p>
            <a:pPr marL="0" indent="0">
              <a:buNone/>
            </a:pPr>
            <a:endParaRPr lang="en-GB" sz="2500" dirty="0">
              <a:latin typeface="Calibri" panose="020F0502020204030204"/>
              <a:ea typeface="+mj-ea"/>
              <a:cs typeface="+mj-cs"/>
            </a:endParaRPr>
          </a:p>
          <a:p>
            <a:pPr marL="0" indent="0">
              <a:buNone/>
            </a:pPr>
            <a:endParaRPr kumimoji="0" lang="en-GB" sz="2500" i="0" u="none" strike="noStrike" kern="1200" cap="none" spc="0" normalizeH="0" baseline="0" noProof="0" dirty="0">
              <a:ln>
                <a:noFill/>
              </a:ln>
              <a:effectLst/>
              <a:uLnTx/>
              <a:uFillTx/>
              <a:latin typeface="Calibri" panose="020F0502020204030204"/>
              <a:ea typeface="+mj-ea"/>
              <a:cs typeface="+mj-cs"/>
            </a:endParaRPr>
          </a:p>
          <a:p>
            <a:pPr marL="0" indent="0">
              <a:buNone/>
            </a:pPr>
            <a:endParaRPr kumimoji="0" lang="en-GB" sz="2500" b="1" i="0" u="none" strike="noStrike" kern="1200" cap="none" spc="0" normalizeH="0" baseline="0" noProof="0" dirty="0">
              <a:ln>
                <a:noFill/>
              </a:ln>
              <a:solidFill>
                <a:srgbClr val="9C1560"/>
              </a:solidFill>
              <a:effectLst/>
              <a:uLnTx/>
              <a:uFillTx/>
              <a:latin typeface="Calibri" panose="020F0502020204030204"/>
              <a:ea typeface="+mj-ea"/>
              <a:cs typeface="+mj-cs"/>
            </a:endParaRPr>
          </a:p>
          <a:p>
            <a:pPr marL="0" indent="0">
              <a:buNone/>
            </a:pPr>
            <a:endParaRPr lang="en-GB" sz="2500" b="1" dirty="0">
              <a:solidFill>
                <a:srgbClr val="69216A"/>
              </a:solidFill>
              <a:latin typeface="Calibri" panose="020F0502020204030204"/>
              <a:ea typeface="+mj-ea"/>
              <a:cs typeface="+mj-cs"/>
            </a:endParaRPr>
          </a:p>
          <a:p>
            <a:pPr marL="0" indent="0">
              <a:buNone/>
            </a:pPr>
            <a:endParaRPr lang="en-GB" sz="2500" dirty="0"/>
          </a:p>
        </p:txBody>
      </p:sp>
      <p:pic>
        <p:nvPicPr>
          <p:cNvPr id="4102" name="Picture 6" descr="Placements at RGU">
            <a:extLst>
              <a:ext uri="{FF2B5EF4-FFF2-40B4-BE49-F238E27FC236}">
                <a16:creationId xmlns:a16="http://schemas.microsoft.com/office/drawing/2014/main" id="{F3DCF259-68EC-4DEE-A290-1B6F0786CC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58124" y="1773059"/>
            <a:ext cx="5715000"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88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sym typeface="DengXian"/>
            </a:endParaRPr>
          </a:p>
        </p:txBody>
      </p:sp>
      <p:sp>
        <p:nvSpPr>
          <p:cNvPr id="2" name="Title 1">
            <a:extLst>
              <a:ext uri="{FF2B5EF4-FFF2-40B4-BE49-F238E27FC236}">
                <a16:creationId xmlns:a16="http://schemas.microsoft.com/office/drawing/2014/main" id="{F2077DA5-BCD7-48C7-8B92-E9DE200FE888}"/>
              </a:ext>
            </a:extLst>
          </p:cNvPr>
          <p:cNvSpPr>
            <a:spLocks noGrp="1"/>
          </p:cNvSpPr>
          <p:nvPr>
            <p:ph type="title"/>
          </p:nvPr>
        </p:nvSpPr>
        <p:spPr>
          <a:xfrm>
            <a:off x="287677" y="365125"/>
            <a:ext cx="4366620" cy="1938076"/>
          </a:xfrm>
        </p:spPr>
        <p:txBody>
          <a:bodyPr>
            <a:normAutofit/>
          </a:bodyPr>
          <a:lstStyle/>
          <a:p>
            <a:r>
              <a:rPr lang="en-GB" sz="2300" b="1" dirty="0"/>
              <a:t>RGU focuses on the male student experience as one of its Enhancement Theme projects </a:t>
            </a:r>
          </a:p>
        </p:txBody>
      </p:sp>
      <p:sp>
        <p:nvSpPr>
          <p:cNvPr id="3" name="Content Placeholder 2">
            <a:extLst>
              <a:ext uri="{FF2B5EF4-FFF2-40B4-BE49-F238E27FC236}">
                <a16:creationId xmlns:a16="http://schemas.microsoft.com/office/drawing/2014/main" id="{4BCC9A49-9DD3-4298-B31C-480557EF6FA0}"/>
              </a:ext>
            </a:extLst>
          </p:cNvPr>
          <p:cNvSpPr>
            <a:spLocks noGrp="1"/>
          </p:cNvSpPr>
          <p:nvPr>
            <p:ph idx="1"/>
          </p:nvPr>
        </p:nvSpPr>
        <p:spPr>
          <a:xfrm>
            <a:off x="184935" y="2482589"/>
            <a:ext cx="4685016" cy="3694373"/>
          </a:xfrm>
        </p:spPr>
        <p:txBody>
          <a:bodyPr>
            <a:normAutofit/>
          </a:bodyPr>
          <a:lstStyle/>
          <a:p>
            <a:pPr marL="0" marR="0" lvl="0" indent="0" defTabSz="914400" rtl="0" eaLnBrk="1" fontAlgn="auto" latinLnBrk="0" hangingPunct="1">
              <a:spcBef>
                <a:spcPts val="1000"/>
              </a:spcBef>
              <a:spcAft>
                <a:spcPts val="800"/>
              </a:spcAft>
              <a:buClrTx/>
              <a:buSzTx/>
              <a:buFont typeface="Arial"/>
              <a:buNone/>
              <a:tabLst/>
              <a:defRPr/>
            </a:pPr>
            <a:r>
              <a:rPr kumimoji="0" lang="en-GB" sz="20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The aim </a:t>
            </a:r>
            <a:r>
              <a:rPr kumimoji="0" lang="en-GB"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is to understand the nature of male student dissatisfaction, underachievement, and non-continuation at RGU, to consider how these challenges could be ameliorated, and to take action via the implementation of appropriate measures to improve the overall experience of male students at RGU.  </a:t>
            </a:r>
          </a:p>
          <a:p>
            <a:endParaRPr lang="en-GB" sz="2000" dirty="0"/>
          </a:p>
        </p:txBody>
      </p:sp>
      <p:pic>
        <p:nvPicPr>
          <p:cNvPr id="5" name="Picture 2" descr="Postgraduate Courses">
            <a:extLst>
              <a:ext uri="{FF2B5EF4-FFF2-40B4-BE49-F238E27FC236}">
                <a16:creationId xmlns:a16="http://schemas.microsoft.com/office/drawing/2014/main" id="{C7BE1AD0-467B-4397-A0DC-FA28F369508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1"/>
          <a:stretch/>
        </p:blipFill>
        <p:spPr bwMode="auto">
          <a:xfrm>
            <a:off x="5095982" y="-4"/>
            <a:ext cx="7096018" cy="3597210"/>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Background pattern&#10;&#10;Description automatically generated with medium confidence">
            <a:extLst>
              <a:ext uri="{FF2B5EF4-FFF2-40B4-BE49-F238E27FC236}">
                <a16:creationId xmlns:a16="http://schemas.microsoft.com/office/drawing/2014/main" id="{3A74081B-2B8B-4152-B357-B3BDBF08C6BD}"/>
              </a:ext>
            </a:extLst>
          </p:cNvPr>
          <p:cNvPicPr>
            <a:picLocks noChangeAspect="1"/>
          </p:cNvPicPr>
          <p:nvPr/>
        </p:nvPicPr>
        <p:blipFill rotWithShape="1">
          <a:blip r:embed="rId3"/>
          <a:srcRect l="2603" r="-1" b="-1"/>
          <a:stretch/>
        </p:blipFill>
        <p:spPr>
          <a:xfrm>
            <a:off x="6359703" y="4470594"/>
            <a:ext cx="4685016" cy="1915444"/>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2286989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E6942-1E6F-4C6C-B0C7-AA970A5B1CCF}"/>
              </a:ext>
            </a:extLst>
          </p:cNvPr>
          <p:cNvSpPr>
            <a:spLocks noGrp="1"/>
          </p:cNvSpPr>
          <p:nvPr>
            <p:ph idx="1"/>
          </p:nvPr>
        </p:nvSpPr>
        <p:spPr>
          <a:xfrm>
            <a:off x="838199" y="1767155"/>
            <a:ext cx="5881099" cy="4583830"/>
          </a:xfrm>
        </p:spPr>
        <p:txBody>
          <a:bodyPr>
            <a:normAutofit/>
          </a:bodyPr>
          <a:lstStyle/>
          <a:p>
            <a:pPr marL="0" indent="0">
              <a:buNone/>
            </a:pPr>
            <a:endParaRPr lang="en-GB" sz="2500" b="1" dirty="0">
              <a:solidFill>
                <a:srgbClr val="9C1560"/>
              </a:solidFill>
              <a:latin typeface="Calibri" panose="020F0502020204030204"/>
              <a:ea typeface="+mj-ea"/>
              <a:cs typeface="+mj-cs"/>
            </a:endParaRPr>
          </a:p>
          <a:p>
            <a:pPr marL="0" indent="0">
              <a:buNone/>
            </a:pPr>
            <a:endParaRPr kumimoji="0" lang="en-GB" sz="2500" b="1" i="0" u="none" strike="noStrike" kern="1200" cap="none" spc="0" normalizeH="0" baseline="0" noProof="0" dirty="0">
              <a:ln>
                <a:noFill/>
              </a:ln>
              <a:solidFill>
                <a:srgbClr val="9C1560"/>
              </a:solidFill>
              <a:effectLst/>
              <a:uLnTx/>
              <a:uFillTx/>
              <a:latin typeface="Calibri" panose="020F0502020204030204"/>
              <a:ea typeface="+mj-ea"/>
              <a:cs typeface="+mj-cs"/>
            </a:endParaRPr>
          </a:p>
          <a:p>
            <a:pPr marL="0" indent="0">
              <a:buNone/>
            </a:pPr>
            <a:endParaRPr lang="en-GB" sz="2500" b="1" dirty="0">
              <a:solidFill>
                <a:srgbClr val="69216A"/>
              </a:solidFill>
              <a:latin typeface="Calibri" panose="020F0502020204030204"/>
              <a:ea typeface="+mj-ea"/>
              <a:cs typeface="+mj-cs"/>
            </a:endParaRPr>
          </a:p>
          <a:p>
            <a:pPr marL="0" indent="0">
              <a:buNone/>
            </a:pPr>
            <a:endParaRPr lang="en-GB" sz="2500" dirty="0"/>
          </a:p>
        </p:txBody>
      </p:sp>
      <p:sp>
        <p:nvSpPr>
          <p:cNvPr id="10" name="TextBox 9">
            <a:extLst>
              <a:ext uri="{FF2B5EF4-FFF2-40B4-BE49-F238E27FC236}">
                <a16:creationId xmlns:a16="http://schemas.microsoft.com/office/drawing/2014/main" id="{2E47702F-5DF5-491E-8E45-4A9C3677BCF9}"/>
              </a:ext>
            </a:extLst>
          </p:cNvPr>
          <p:cNvSpPr txBox="1"/>
          <p:nvPr/>
        </p:nvSpPr>
        <p:spPr>
          <a:xfrm>
            <a:off x="194835" y="749616"/>
            <a:ext cx="4649974" cy="5678478"/>
          </a:xfrm>
          <a:prstGeom prst="rect">
            <a:avLst/>
          </a:prstGeom>
          <a:noFill/>
        </p:spPr>
        <p:txBody>
          <a:bodyPr wrap="square">
            <a:spAutoFit/>
          </a:bodyPr>
          <a:lstStyle/>
          <a:p>
            <a:r>
              <a:rPr lang="en-GB" sz="2700" b="1" dirty="0">
                <a:solidFill>
                  <a:srgbClr val="9C1560"/>
                </a:solidFill>
                <a:latin typeface="Calibri" panose="020F0502020204030204" pitchFamily="34" charset="0"/>
                <a:cs typeface="Calibri" panose="020F0502020204030204" pitchFamily="34" charset="0"/>
              </a:rPr>
              <a:t>RGU’s work on the male student experience</a:t>
            </a:r>
          </a:p>
          <a:p>
            <a:endParaRPr lang="en-GB" sz="2000" dirty="0">
              <a:latin typeface="Calibri" panose="020F0502020204030204" pitchFamily="34" charset="0"/>
              <a:cs typeface="Calibri" panose="020F0502020204030204" pitchFamily="34" charset="0"/>
            </a:endParaRPr>
          </a:p>
          <a:p>
            <a:r>
              <a:rPr lang="en-GB" sz="1900" dirty="0">
                <a:solidFill>
                  <a:srgbClr val="000D44"/>
                </a:solidFill>
                <a:latin typeface="Calibri" panose="020F0502020204030204" pitchFamily="34" charset="0"/>
                <a:cs typeface="Calibri" panose="020F0502020204030204" pitchFamily="34" charset="0"/>
              </a:rPr>
              <a:t>A survey of our institutional student data does reveal a patchwork of good and poor male student satisfaction and achievement relative to that of female students.</a:t>
            </a:r>
          </a:p>
          <a:p>
            <a:endParaRPr lang="en-GB" sz="2100" dirty="0">
              <a:solidFill>
                <a:srgbClr val="000D44"/>
              </a:solidFill>
              <a:latin typeface="Calibri" panose="020F0502020204030204" pitchFamily="34" charset="0"/>
              <a:cs typeface="Calibri" panose="020F0502020204030204" pitchFamily="34" charset="0"/>
            </a:endParaRPr>
          </a:p>
          <a:p>
            <a:r>
              <a:rPr lang="en-GB" sz="1900" dirty="0">
                <a:solidFill>
                  <a:srgbClr val="000D44"/>
                </a:solidFill>
                <a:latin typeface="Calibri" panose="020F0502020204030204" pitchFamily="34" charset="0"/>
                <a:cs typeface="Calibri" panose="020F0502020204030204" pitchFamily="34" charset="0"/>
              </a:rPr>
              <a:t>Four broad areas of concern</a:t>
            </a:r>
          </a:p>
          <a:p>
            <a:endParaRPr lang="en-GB" sz="1900" dirty="0">
              <a:solidFill>
                <a:srgbClr val="000D44"/>
              </a:solidFill>
              <a:latin typeface="Calibri" panose="020F0502020204030204" pitchFamily="34" charset="0"/>
              <a:cs typeface="Calibri" panose="020F0502020204030204" pitchFamily="34" charset="0"/>
            </a:endParaRPr>
          </a:p>
          <a:p>
            <a:pPr marL="457200" indent="-457200">
              <a:buAutoNum type="arabicPeriod"/>
            </a:pPr>
            <a:r>
              <a:rPr lang="en-GB" sz="1900" dirty="0">
                <a:solidFill>
                  <a:srgbClr val="000D44"/>
                </a:solidFill>
                <a:latin typeface="Calibri" panose="020F0502020204030204" pitchFamily="34" charset="0"/>
                <a:cs typeface="Calibri" panose="020F0502020204030204" pitchFamily="34" charset="0"/>
              </a:rPr>
              <a:t>Male student course satisfaction;</a:t>
            </a:r>
          </a:p>
          <a:p>
            <a:pPr marL="457200" indent="-457200">
              <a:buAutoNum type="arabicPeriod"/>
            </a:pPr>
            <a:endParaRPr lang="en-GB" sz="1900" dirty="0">
              <a:solidFill>
                <a:srgbClr val="000D44"/>
              </a:solidFill>
              <a:latin typeface="Calibri" panose="020F0502020204030204" pitchFamily="34" charset="0"/>
              <a:cs typeface="Calibri" panose="020F0502020204030204" pitchFamily="34" charset="0"/>
            </a:endParaRPr>
          </a:p>
          <a:p>
            <a:pPr marL="457200" indent="-457200">
              <a:buAutoNum type="arabicPeriod"/>
            </a:pPr>
            <a:r>
              <a:rPr lang="en-GB" sz="1900" dirty="0">
                <a:solidFill>
                  <a:srgbClr val="000D44"/>
                </a:solidFill>
                <a:latin typeface="Calibri" panose="020F0502020204030204" pitchFamily="34" charset="0"/>
                <a:cs typeface="Calibri" panose="020F0502020204030204" pitchFamily="34" charset="0"/>
              </a:rPr>
              <a:t>Male student levels of non-continuation;</a:t>
            </a:r>
          </a:p>
          <a:p>
            <a:pPr marL="457200" indent="-457200">
              <a:buAutoNum type="arabicPeriod"/>
            </a:pPr>
            <a:endParaRPr lang="en-GB" sz="1900" dirty="0">
              <a:solidFill>
                <a:srgbClr val="000D44"/>
              </a:solidFill>
              <a:latin typeface="Calibri" panose="020F0502020204030204" pitchFamily="34" charset="0"/>
              <a:cs typeface="Calibri" panose="020F0502020204030204" pitchFamily="34" charset="0"/>
            </a:endParaRPr>
          </a:p>
          <a:p>
            <a:pPr marL="457200" indent="-457200">
              <a:buAutoNum type="arabicPeriod"/>
            </a:pPr>
            <a:r>
              <a:rPr lang="en-GB" sz="1900" dirty="0">
                <a:solidFill>
                  <a:srgbClr val="000D44"/>
                </a:solidFill>
                <a:latin typeface="Calibri" panose="020F0502020204030204" pitchFamily="34" charset="0"/>
                <a:cs typeface="Calibri" panose="020F0502020204030204" pitchFamily="34" charset="0"/>
              </a:rPr>
              <a:t>Male student help-seeking;</a:t>
            </a:r>
          </a:p>
          <a:p>
            <a:pPr marL="457200" indent="-457200">
              <a:buAutoNum type="arabicPeriod"/>
            </a:pPr>
            <a:endParaRPr lang="en-GB" sz="1900" dirty="0">
              <a:solidFill>
                <a:srgbClr val="000D44"/>
              </a:solidFill>
              <a:latin typeface="Calibri" panose="020F0502020204030204" pitchFamily="34" charset="0"/>
              <a:cs typeface="Calibri" panose="020F0502020204030204" pitchFamily="34" charset="0"/>
            </a:endParaRPr>
          </a:p>
          <a:p>
            <a:pPr marL="457200" indent="-457200">
              <a:buAutoNum type="arabicPeriod"/>
            </a:pPr>
            <a:r>
              <a:rPr lang="en-GB" sz="1900" dirty="0">
                <a:solidFill>
                  <a:srgbClr val="000D44"/>
                </a:solidFill>
                <a:latin typeface="Calibri" panose="020F0502020204030204" pitchFamily="34" charset="0"/>
                <a:cs typeface="Calibri" panose="020F0502020204030204" pitchFamily="34" charset="0"/>
              </a:rPr>
              <a:t>Male student final degree designation. </a:t>
            </a:r>
          </a:p>
          <a:p>
            <a:endParaRPr lang="en-GB" sz="21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A81AA92-7AB0-41A2-9D16-AD16FEE1415E}"/>
              </a:ext>
            </a:extLst>
          </p:cNvPr>
          <p:cNvPicPr>
            <a:picLocks noChangeAspect="1"/>
          </p:cNvPicPr>
          <p:nvPr/>
        </p:nvPicPr>
        <p:blipFill>
          <a:blip r:embed="rId2"/>
          <a:stretch>
            <a:fillRect/>
          </a:stretch>
        </p:blipFill>
        <p:spPr>
          <a:xfrm>
            <a:off x="4960134" y="1547418"/>
            <a:ext cx="7037031" cy="3928707"/>
          </a:xfrm>
          <a:prstGeom prst="rect">
            <a:avLst/>
          </a:prstGeom>
        </p:spPr>
      </p:pic>
    </p:spTree>
    <p:extLst>
      <p:ext uri="{BB962C8B-B14F-4D97-AF65-F5344CB8AC3E}">
        <p14:creationId xmlns:p14="http://schemas.microsoft.com/office/powerpoint/2010/main" val="352888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B0DD6-5E85-4914-82CF-84F01AC34992}"/>
              </a:ext>
            </a:extLst>
          </p:cNvPr>
          <p:cNvSpPr>
            <a:spLocks noGrp="1"/>
          </p:cNvSpPr>
          <p:nvPr>
            <p:ph type="title"/>
          </p:nvPr>
        </p:nvSpPr>
        <p:spPr>
          <a:xfrm>
            <a:off x="838200" y="365126"/>
            <a:ext cx="10812694" cy="878048"/>
          </a:xfrm>
        </p:spPr>
        <p:txBody>
          <a:bodyPr>
            <a:normAutofit/>
          </a:bodyPr>
          <a:lstStyle/>
          <a:p>
            <a:r>
              <a:rPr lang="en-GB" sz="2700" dirty="0"/>
              <a:t>Appointments with Study Skills and Counselling/Wellbeing by gender </a:t>
            </a:r>
          </a:p>
        </p:txBody>
      </p:sp>
      <p:graphicFrame>
        <p:nvGraphicFramePr>
          <p:cNvPr id="6" name="Content Placeholder 5">
            <a:extLst>
              <a:ext uri="{FF2B5EF4-FFF2-40B4-BE49-F238E27FC236}">
                <a16:creationId xmlns:a16="http://schemas.microsoft.com/office/drawing/2014/main" id="{39D36D73-69C6-424E-A009-0A6B65A1E903}"/>
              </a:ext>
            </a:extLst>
          </p:cNvPr>
          <p:cNvGraphicFramePr>
            <a:graphicFrameLocks noGrp="1"/>
          </p:cNvGraphicFramePr>
          <p:nvPr>
            <p:ph sz="half" idx="2"/>
          </p:nvPr>
        </p:nvGraphicFramePr>
        <p:xfrm>
          <a:off x="6534364" y="1825624"/>
          <a:ext cx="5383659" cy="3826969"/>
        </p:xfrm>
        <a:graphic>
          <a:graphicData uri="http://schemas.openxmlformats.org/drawingml/2006/table">
            <a:tbl>
              <a:tblPr firstRow="1" firstCol="1" bandRow="1"/>
              <a:tblGrid>
                <a:gridCol w="1753240">
                  <a:extLst>
                    <a:ext uri="{9D8B030D-6E8A-4147-A177-3AD203B41FA5}">
                      <a16:colId xmlns:a16="http://schemas.microsoft.com/office/drawing/2014/main" val="3043925295"/>
                    </a:ext>
                  </a:extLst>
                </a:gridCol>
                <a:gridCol w="1853740">
                  <a:extLst>
                    <a:ext uri="{9D8B030D-6E8A-4147-A177-3AD203B41FA5}">
                      <a16:colId xmlns:a16="http://schemas.microsoft.com/office/drawing/2014/main" val="1422713695"/>
                    </a:ext>
                  </a:extLst>
                </a:gridCol>
                <a:gridCol w="976087">
                  <a:extLst>
                    <a:ext uri="{9D8B030D-6E8A-4147-A177-3AD203B41FA5}">
                      <a16:colId xmlns:a16="http://schemas.microsoft.com/office/drawing/2014/main" val="816812622"/>
                    </a:ext>
                  </a:extLst>
                </a:gridCol>
                <a:gridCol w="800592">
                  <a:extLst>
                    <a:ext uri="{9D8B030D-6E8A-4147-A177-3AD203B41FA5}">
                      <a16:colId xmlns:a16="http://schemas.microsoft.com/office/drawing/2014/main" val="2722757697"/>
                    </a:ext>
                  </a:extLst>
                </a:gridCol>
              </a:tblGrid>
              <a:tr h="641235">
                <a:tc>
                  <a:txBody>
                    <a:bodyPr/>
                    <a:lstStyle/>
                    <a:p>
                      <a:pPr>
                        <a:lnSpc>
                          <a:spcPct val="107000"/>
                        </a:lnSpc>
                        <a:spcAft>
                          <a:spcPts val="800"/>
                        </a:spcAft>
                      </a:pPr>
                      <a:r>
                        <a:rPr lang="en-GB" sz="1500" b="1" dirty="0">
                          <a:effectLst/>
                          <a:latin typeface="Calibri" panose="020F0502020204030204" pitchFamily="34" charset="0"/>
                          <a:ea typeface="Calibri" panose="020F0502020204030204" pitchFamily="34" charset="0"/>
                          <a:cs typeface="Times New Roman" panose="02020603050405020304" pitchFamily="18" charset="0"/>
                        </a:rPr>
                        <a:t>Academic year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dirty="0">
                          <a:effectLst/>
                          <a:latin typeface="Calibri" panose="020F0502020204030204" pitchFamily="34" charset="0"/>
                          <a:ea typeface="Calibri" panose="020F0502020204030204" pitchFamily="34" charset="0"/>
                          <a:cs typeface="Times New Roman" panose="02020603050405020304" pitchFamily="18" charset="0"/>
                        </a:rPr>
                        <a:t>Number of students seen</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Female</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Male</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0125064"/>
                  </a:ext>
                </a:extLst>
              </a:tr>
              <a:tr h="514396">
                <a:tc>
                  <a:txBody>
                    <a:bodyPr/>
                    <a:lstStyle/>
                    <a:p>
                      <a:pPr>
                        <a:lnSpc>
                          <a:spcPct val="107000"/>
                        </a:lnSpc>
                        <a:spcAft>
                          <a:spcPts val="800"/>
                        </a:spcAft>
                      </a:pPr>
                      <a:r>
                        <a:rPr lang="en-GB" sz="1500">
                          <a:effectLst/>
                          <a:latin typeface="Calibri" panose="020F0502020204030204" pitchFamily="34" charset="0"/>
                          <a:ea typeface="Calibri" panose="020F0502020204030204" pitchFamily="34" charset="0"/>
                          <a:cs typeface="Times New Roman" panose="02020603050405020304" pitchFamily="18" charset="0"/>
                        </a:rPr>
                        <a:t>2015-16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dirty="0">
                          <a:effectLst/>
                          <a:latin typeface="Calibri" panose="020F0502020204030204" pitchFamily="34" charset="0"/>
                          <a:ea typeface="Calibri" panose="020F0502020204030204" pitchFamily="34" charset="0"/>
                          <a:cs typeface="Times New Roman" panose="02020603050405020304" pitchFamily="18" charset="0"/>
                        </a:rPr>
                        <a:t>347</a:t>
                      </a:r>
                    </a:p>
                    <a:p>
                      <a:pPr>
                        <a:lnSpc>
                          <a:spcPct val="107000"/>
                        </a:lnSpc>
                        <a:spcAft>
                          <a:spcPts val="800"/>
                        </a:spcAft>
                      </a:pP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234</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113</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357070"/>
                  </a:ext>
                </a:extLst>
              </a:tr>
              <a:tr h="514396">
                <a:tc>
                  <a:txBody>
                    <a:bodyPr/>
                    <a:lstStyle/>
                    <a:p>
                      <a:pPr>
                        <a:lnSpc>
                          <a:spcPct val="107000"/>
                        </a:lnSpc>
                        <a:spcAft>
                          <a:spcPts val="800"/>
                        </a:spcAft>
                      </a:pPr>
                      <a:r>
                        <a:rPr lang="en-GB" sz="1500">
                          <a:effectLst/>
                          <a:latin typeface="Calibri" panose="020F0502020204030204" pitchFamily="34" charset="0"/>
                          <a:ea typeface="Calibri" panose="020F0502020204030204" pitchFamily="34" charset="0"/>
                          <a:cs typeface="Times New Roman" panose="02020603050405020304" pitchFamily="18" charset="0"/>
                        </a:rPr>
                        <a:t>2016-17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dirty="0">
                          <a:effectLst/>
                          <a:latin typeface="Calibri" panose="020F0502020204030204" pitchFamily="34" charset="0"/>
                          <a:ea typeface="Calibri" panose="020F0502020204030204" pitchFamily="34" charset="0"/>
                          <a:cs typeface="Times New Roman" panose="02020603050405020304" pitchFamily="18" charset="0"/>
                        </a:rPr>
                        <a:t>380</a:t>
                      </a:r>
                    </a:p>
                    <a:p>
                      <a:pPr>
                        <a:lnSpc>
                          <a:spcPct val="107000"/>
                        </a:lnSpc>
                        <a:spcAft>
                          <a:spcPts val="800"/>
                        </a:spcAft>
                      </a:pP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282</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98</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328363"/>
                  </a:ext>
                </a:extLst>
              </a:tr>
              <a:tr h="514396">
                <a:tc>
                  <a:txBody>
                    <a:bodyPr/>
                    <a:lstStyle/>
                    <a:p>
                      <a:pPr>
                        <a:lnSpc>
                          <a:spcPct val="107000"/>
                        </a:lnSpc>
                        <a:spcAft>
                          <a:spcPts val="800"/>
                        </a:spcAft>
                      </a:pPr>
                      <a:r>
                        <a:rPr lang="en-GB" sz="1500" dirty="0">
                          <a:effectLst/>
                          <a:latin typeface="Calibri" panose="020F0502020204030204" pitchFamily="34" charset="0"/>
                          <a:ea typeface="Calibri" panose="020F0502020204030204" pitchFamily="34" charset="0"/>
                          <a:cs typeface="Times New Roman" panose="02020603050405020304" pitchFamily="18" charset="0"/>
                        </a:rPr>
                        <a:t>2017-18</a:t>
                      </a:r>
                    </a:p>
                    <a:p>
                      <a:pPr>
                        <a:lnSpc>
                          <a:spcPct val="107000"/>
                        </a:lnSpc>
                        <a:spcAft>
                          <a:spcPts val="800"/>
                        </a:spcAft>
                      </a:pP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a:effectLst/>
                          <a:latin typeface="Calibri" panose="020F0502020204030204" pitchFamily="34" charset="0"/>
                          <a:ea typeface="Calibri" panose="020F0502020204030204" pitchFamily="34" charset="0"/>
                          <a:cs typeface="Times New Roman" panose="02020603050405020304" pitchFamily="18" charset="0"/>
                        </a:rPr>
                        <a:t>433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316</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117</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9451623"/>
                  </a:ext>
                </a:extLst>
              </a:tr>
              <a:tr h="858190">
                <a:tc>
                  <a:txBody>
                    <a:bodyPr/>
                    <a:lstStyle/>
                    <a:p>
                      <a:pPr>
                        <a:lnSpc>
                          <a:spcPct val="107000"/>
                        </a:lnSpc>
                        <a:spcAft>
                          <a:spcPts val="800"/>
                        </a:spcAft>
                      </a:pPr>
                      <a:r>
                        <a:rPr lang="en-GB" sz="1500" dirty="0">
                          <a:effectLst/>
                          <a:latin typeface="Calibri" panose="020F0502020204030204" pitchFamily="34" charset="0"/>
                          <a:ea typeface="Calibri" panose="020F0502020204030204" pitchFamily="34" charset="0"/>
                          <a:cs typeface="Times New Roman" panose="02020603050405020304" pitchFamily="18" charset="0"/>
                        </a:rPr>
                        <a:t>2018-19 (up to March 2019). New </a:t>
                      </a:r>
                      <a:r>
                        <a:rPr lang="en-GB" sz="1500" dirty="0" err="1">
                          <a:effectLst/>
                          <a:latin typeface="Calibri" panose="020F0502020204030204" pitchFamily="34" charset="0"/>
                          <a:ea typeface="Calibri" panose="020F0502020204030204" pitchFamily="34" charset="0"/>
                          <a:cs typeface="Times New Roman" panose="02020603050405020304" pitchFamily="18" charset="0"/>
                        </a:rPr>
                        <a:t>AskRGU</a:t>
                      </a:r>
                      <a:r>
                        <a:rPr lang="en-GB" sz="1500" dirty="0">
                          <a:effectLst/>
                          <a:latin typeface="Calibri" panose="020F0502020204030204" pitchFamily="34" charset="0"/>
                          <a:ea typeface="Calibri" panose="020F0502020204030204" pitchFamily="34" charset="0"/>
                          <a:cs typeface="Times New Roman" panose="02020603050405020304" pitchFamily="18" charset="0"/>
                        </a:rPr>
                        <a:t> system in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dirty="0">
                          <a:effectLst/>
                          <a:latin typeface="Calibri" panose="020F0502020204030204" pitchFamily="34" charset="0"/>
                          <a:ea typeface="Calibri" panose="020F0502020204030204" pitchFamily="34" charset="0"/>
                          <a:cs typeface="Times New Roman" panose="02020603050405020304" pitchFamily="18" charset="0"/>
                        </a:rPr>
                        <a:t>594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241</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91</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748780"/>
                  </a:ext>
                </a:extLst>
              </a:tr>
              <a:tr h="424280">
                <a:tc>
                  <a:txBody>
                    <a:bodyPr/>
                    <a:lstStyle/>
                    <a:p>
                      <a:pPr>
                        <a:lnSpc>
                          <a:spcPct val="107000"/>
                        </a:lnSpc>
                        <a:spcAft>
                          <a:spcPts val="800"/>
                        </a:spcAft>
                      </a:pPr>
                      <a:r>
                        <a:rPr lang="en-GB" sz="1500">
                          <a:effectLst/>
                          <a:latin typeface="Calibri" panose="020F0502020204030204" pitchFamily="34" charset="0"/>
                          <a:ea typeface="Calibri" panose="020F0502020204030204" pitchFamily="34" charset="0"/>
                          <a:cs typeface="Times New Roman" panose="02020603050405020304" pitchFamily="18" charset="0"/>
                        </a:rPr>
                        <a:t>01/09/21 – 02/11/21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a:effectLst/>
                          <a:latin typeface="Calibri" panose="020F0502020204030204" pitchFamily="34" charset="0"/>
                          <a:ea typeface="Calibri" panose="020F0502020204030204" pitchFamily="34" charset="0"/>
                          <a:cs typeface="Times New Roman" panose="02020603050405020304" pitchFamily="18" charset="0"/>
                        </a:rPr>
                        <a:t>151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113</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38</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014117"/>
                  </a:ext>
                </a:extLst>
              </a:tr>
            </a:tbl>
          </a:graphicData>
        </a:graphic>
      </p:graphicFrame>
      <p:graphicFrame>
        <p:nvGraphicFramePr>
          <p:cNvPr id="5" name="Content Placeholder 3">
            <a:extLst>
              <a:ext uri="{FF2B5EF4-FFF2-40B4-BE49-F238E27FC236}">
                <a16:creationId xmlns:a16="http://schemas.microsoft.com/office/drawing/2014/main" id="{9A5B06C9-3F37-453B-B53E-E3402FA485B8}"/>
              </a:ext>
            </a:extLst>
          </p:cNvPr>
          <p:cNvGraphicFramePr>
            <a:graphicFrameLocks noGrp="1"/>
          </p:cNvGraphicFramePr>
          <p:nvPr>
            <p:ph sz="half" idx="1"/>
          </p:nvPr>
        </p:nvGraphicFramePr>
        <p:xfrm>
          <a:off x="540246" y="2267414"/>
          <a:ext cx="5829731" cy="2977861"/>
        </p:xfrm>
        <a:graphic>
          <a:graphicData uri="http://schemas.openxmlformats.org/drawingml/2006/table">
            <a:tbl>
              <a:tblPr firstRow="1" firstCol="1" bandRow="1"/>
              <a:tblGrid>
                <a:gridCol w="1037249">
                  <a:extLst>
                    <a:ext uri="{9D8B030D-6E8A-4147-A177-3AD203B41FA5}">
                      <a16:colId xmlns:a16="http://schemas.microsoft.com/office/drawing/2014/main" val="1601951799"/>
                    </a:ext>
                  </a:extLst>
                </a:gridCol>
                <a:gridCol w="1021349">
                  <a:extLst>
                    <a:ext uri="{9D8B030D-6E8A-4147-A177-3AD203B41FA5}">
                      <a16:colId xmlns:a16="http://schemas.microsoft.com/office/drawing/2014/main" val="2867827531"/>
                    </a:ext>
                  </a:extLst>
                </a:gridCol>
                <a:gridCol w="1264239">
                  <a:extLst>
                    <a:ext uri="{9D8B030D-6E8A-4147-A177-3AD203B41FA5}">
                      <a16:colId xmlns:a16="http://schemas.microsoft.com/office/drawing/2014/main" val="1332403049"/>
                    </a:ext>
                  </a:extLst>
                </a:gridCol>
                <a:gridCol w="1238627">
                  <a:extLst>
                    <a:ext uri="{9D8B030D-6E8A-4147-A177-3AD203B41FA5}">
                      <a16:colId xmlns:a16="http://schemas.microsoft.com/office/drawing/2014/main" val="1880240275"/>
                    </a:ext>
                  </a:extLst>
                </a:gridCol>
                <a:gridCol w="1268267">
                  <a:extLst>
                    <a:ext uri="{9D8B030D-6E8A-4147-A177-3AD203B41FA5}">
                      <a16:colId xmlns:a16="http://schemas.microsoft.com/office/drawing/2014/main" val="1949213520"/>
                    </a:ext>
                  </a:extLst>
                </a:gridCol>
              </a:tblGrid>
              <a:tr h="773737">
                <a:tc>
                  <a:txBody>
                    <a:bodyPr/>
                    <a:lstStyle/>
                    <a:p>
                      <a:pPr>
                        <a:lnSpc>
                          <a:spcPct val="107000"/>
                        </a:lnSpc>
                        <a:spcAft>
                          <a:spcPts val="800"/>
                        </a:spcAft>
                      </a:pPr>
                      <a:r>
                        <a:rPr lang="en-GB" sz="1500" b="1" dirty="0">
                          <a:effectLst/>
                          <a:latin typeface="Calibri" panose="020F0502020204030204" pitchFamily="34" charset="0"/>
                          <a:ea typeface="Calibri" panose="020F0502020204030204" pitchFamily="34" charset="0"/>
                          <a:cs typeface="Times New Roman" panose="02020603050405020304" pitchFamily="18" charset="0"/>
                        </a:rPr>
                        <a:t>Academic year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dirty="0">
                          <a:effectLst/>
                          <a:latin typeface="Calibri" panose="020F0502020204030204" pitchFamily="34" charset="0"/>
                          <a:ea typeface="Calibri" panose="020F0502020204030204" pitchFamily="34" charset="0"/>
                          <a:cs typeface="Times New Roman" panose="02020603050405020304" pitchFamily="18" charset="0"/>
                        </a:rPr>
                        <a:t>Number of  students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dirty="0">
                          <a:effectLst/>
                          <a:latin typeface="Calibri" panose="020F0502020204030204" pitchFamily="34" charset="0"/>
                          <a:ea typeface="Calibri" panose="020F0502020204030204" pitchFamily="34" charset="0"/>
                          <a:cs typeface="Times New Roman" panose="02020603050405020304" pitchFamily="18" charset="0"/>
                        </a:rPr>
                        <a:t>Number of  appointments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Female</a:t>
                      </a:r>
                      <a:r>
                        <a:rPr lang="en-GB" sz="1500" b="1" dirty="0">
                          <a:effectLst/>
                          <a:latin typeface="Calibri" panose="020F0502020204030204" pitchFamily="34" charset="0"/>
                          <a:ea typeface="Calibri" panose="020F0502020204030204" pitchFamily="34" charset="0"/>
                          <a:cs typeface="Times New Roman" panose="02020603050405020304" pitchFamily="18" charset="0"/>
                        </a:rPr>
                        <a:t>/</a:t>
                      </a:r>
                      <a:r>
                        <a:rPr lang="en-GB" sz="15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Male</a:t>
                      </a:r>
                      <a:r>
                        <a:rPr lang="en-GB" sz="1500" b="1" dirty="0">
                          <a:effectLst/>
                          <a:latin typeface="Calibri" panose="020F0502020204030204" pitchFamily="34" charset="0"/>
                          <a:ea typeface="Calibri" panose="020F0502020204030204" pitchFamily="34" charset="0"/>
                          <a:cs typeface="Times New Roman" panose="02020603050405020304" pitchFamily="18" charset="0"/>
                        </a:rPr>
                        <a:t> students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Female</a:t>
                      </a:r>
                      <a:r>
                        <a:rPr lang="en-GB" sz="1500" b="1" dirty="0">
                          <a:effectLst/>
                          <a:latin typeface="Calibri" panose="020F0502020204030204" pitchFamily="34" charset="0"/>
                          <a:ea typeface="Calibri" panose="020F0502020204030204" pitchFamily="34" charset="0"/>
                          <a:cs typeface="Times New Roman" panose="02020603050405020304" pitchFamily="18" charset="0"/>
                        </a:rPr>
                        <a:t>/</a:t>
                      </a:r>
                      <a:r>
                        <a:rPr lang="en-GB" sz="15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Male </a:t>
                      </a:r>
                      <a:r>
                        <a:rPr lang="en-GB" sz="1500" b="1" dirty="0">
                          <a:effectLst/>
                          <a:latin typeface="Calibri" panose="020F0502020204030204" pitchFamily="34" charset="0"/>
                          <a:ea typeface="Calibri" panose="020F0502020204030204" pitchFamily="34" charset="0"/>
                          <a:cs typeface="Times New Roman" panose="02020603050405020304" pitchFamily="18" charset="0"/>
                        </a:rPr>
                        <a:t>appointments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550697"/>
                  </a:ext>
                </a:extLst>
              </a:tr>
              <a:tr h="551031">
                <a:tc>
                  <a:txBody>
                    <a:bodyPr/>
                    <a:lstStyle/>
                    <a:p>
                      <a:pPr>
                        <a:lnSpc>
                          <a:spcPct val="107000"/>
                        </a:lnSpc>
                        <a:spcAft>
                          <a:spcPts val="800"/>
                        </a:spcAft>
                      </a:pPr>
                      <a:r>
                        <a:rPr lang="en-GB" sz="1500">
                          <a:effectLst/>
                          <a:latin typeface="Calibri" panose="020F0502020204030204" pitchFamily="34" charset="0"/>
                          <a:ea typeface="Calibri" panose="020F0502020204030204" pitchFamily="34" charset="0"/>
                          <a:cs typeface="Times New Roman" panose="02020603050405020304" pitchFamily="18" charset="0"/>
                        </a:rPr>
                        <a:t>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a:effectLst/>
                          <a:latin typeface="Calibri" panose="020F0502020204030204" pitchFamily="34" charset="0"/>
                          <a:ea typeface="Calibri" panose="020F0502020204030204" pitchFamily="34" charset="0"/>
                          <a:cs typeface="Times New Roman" panose="02020603050405020304" pitchFamily="18" charset="0"/>
                        </a:rPr>
                        <a:t>1118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a:effectLst/>
                          <a:latin typeface="Calibri" panose="020F0502020204030204" pitchFamily="34" charset="0"/>
                          <a:ea typeface="Calibri" panose="020F0502020204030204" pitchFamily="34" charset="0"/>
                          <a:cs typeface="Times New Roman" panose="02020603050405020304" pitchFamily="18" charset="0"/>
                        </a:rPr>
                        <a:t>2470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799</a:t>
                      </a:r>
                      <a:r>
                        <a:rPr lang="en-GB" sz="1500">
                          <a:effectLst/>
                          <a:latin typeface="Calibri" panose="020F0502020204030204" pitchFamily="34" charset="0"/>
                          <a:ea typeface="Calibri" panose="020F0502020204030204" pitchFamily="34" charset="0"/>
                          <a:cs typeface="Times New Roman" panose="02020603050405020304" pitchFamily="18" charset="0"/>
                        </a:rPr>
                        <a:t>/</a:t>
                      </a:r>
                      <a:r>
                        <a:rPr lang="en-GB" sz="1500" b="1">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319</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1776</a:t>
                      </a:r>
                      <a:r>
                        <a:rPr lang="en-GB" sz="1500">
                          <a:effectLst/>
                          <a:latin typeface="Calibri" panose="020F0502020204030204" pitchFamily="34" charset="0"/>
                          <a:ea typeface="Calibri" panose="020F0502020204030204" pitchFamily="34" charset="0"/>
                          <a:cs typeface="Times New Roman" panose="02020603050405020304" pitchFamily="18" charset="0"/>
                        </a:rPr>
                        <a:t>/</a:t>
                      </a:r>
                      <a:r>
                        <a:rPr lang="en-GB" sz="1500" b="1">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694</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066298"/>
                  </a:ext>
                </a:extLst>
              </a:tr>
              <a:tr h="551031">
                <a:tc>
                  <a:txBody>
                    <a:bodyPr/>
                    <a:lstStyle/>
                    <a:p>
                      <a:pPr>
                        <a:lnSpc>
                          <a:spcPct val="107000"/>
                        </a:lnSpc>
                        <a:spcAft>
                          <a:spcPts val="800"/>
                        </a:spcAft>
                      </a:pPr>
                      <a:r>
                        <a:rPr lang="en-GB" sz="1500">
                          <a:effectLst/>
                          <a:latin typeface="Calibri" panose="020F0502020204030204" pitchFamily="34" charset="0"/>
                          <a:ea typeface="Calibri" panose="020F0502020204030204" pitchFamily="34" charset="0"/>
                          <a:cs typeface="Times New Roman" panose="02020603050405020304" pitchFamily="18" charset="0"/>
                        </a:rPr>
                        <a:t>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a:effectLst/>
                          <a:latin typeface="Calibri" panose="020F0502020204030204" pitchFamily="34" charset="0"/>
                          <a:ea typeface="Calibri" panose="020F0502020204030204" pitchFamily="34" charset="0"/>
                          <a:cs typeface="Times New Roman" panose="02020603050405020304" pitchFamily="18" charset="0"/>
                        </a:rPr>
                        <a:t>1197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dirty="0">
                          <a:effectLst/>
                          <a:latin typeface="Calibri" panose="020F0502020204030204" pitchFamily="34" charset="0"/>
                          <a:ea typeface="Calibri" panose="020F0502020204030204" pitchFamily="34" charset="0"/>
                          <a:cs typeface="Times New Roman" panose="02020603050405020304" pitchFamily="18" charset="0"/>
                        </a:rPr>
                        <a:t>2567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898</a:t>
                      </a:r>
                      <a:r>
                        <a:rPr lang="en-GB" sz="1500">
                          <a:effectLst/>
                          <a:latin typeface="Calibri" panose="020F0502020204030204" pitchFamily="34" charset="0"/>
                          <a:ea typeface="Calibri" panose="020F0502020204030204" pitchFamily="34" charset="0"/>
                          <a:cs typeface="Times New Roman" panose="02020603050405020304" pitchFamily="18" charset="0"/>
                        </a:rPr>
                        <a:t>/</a:t>
                      </a:r>
                      <a:r>
                        <a:rPr lang="en-GB" sz="1500" b="1">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299</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1931</a:t>
                      </a:r>
                      <a:r>
                        <a:rPr lang="en-GB" sz="1500">
                          <a:effectLst/>
                          <a:latin typeface="Calibri" panose="020F0502020204030204" pitchFamily="34" charset="0"/>
                          <a:ea typeface="Calibri" panose="020F0502020204030204" pitchFamily="34" charset="0"/>
                          <a:cs typeface="Times New Roman" panose="02020603050405020304" pitchFamily="18" charset="0"/>
                        </a:rPr>
                        <a:t>/</a:t>
                      </a:r>
                      <a:r>
                        <a:rPr lang="en-GB" sz="1500" b="1">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636</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010238"/>
                  </a:ext>
                </a:extLst>
              </a:tr>
              <a:tr h="551031">
                <a:tc>
                  <a:txBody>
                    <a:bodyPr/>
                    <a:lstStyle/>
                    <a:p>
                      <a:pPr>
                        <a:lnSpc>
                          <a:spcPct val="107000"/>
                        </a:lnSpc>
                        <a:spcAft>
                          <a:spcPts val="800"/>
                        </a:spcAft>
                      </a:pPr>
                      <a:r>
                        <a:rPr lang="en-GB" sz="1500">
                          <a:effectLst/>
                          <a:latin typeface="Calibri" panose="020F0502020204030204" pitchFamily="34" charset="0"/>
                          <a:ea typeface="Calibri" panose="020F0502020204030204" pitchFamily="34" charset="0"/>
                          <a:cs typeface="Times New Roman" panose="02020603050405020304" pitchFamily="18" charset="0"/>
                        </a:rPr>
                        <a:t>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a:effectLst/>
                          <a:latin typeface="Calibri" panose="020F0502020204030204" pitchFamily="34" charset="0"/>
                          <a:ea typeface="Calibri" panose="020F0502020204030204" pitchFamily="34" charset="0"/>
                          <a:cs typeface="Times New Roman" panose="02020603050405020304" pitchFamily="18" charset="0"/>
                        </a:rPr>
                        <a:t>1039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a:effectLst/>
                          <a:latin typeface="Calibri" panose="020F0502020204030204" pitchFamily="34" charset="0"/>
                          <a:ea typeface="Calibri" panose="020F0502020204030204" pitchFamily="34" charset="0"/>
                          <a:cs typeface="Times New Roman" panose="02020603050405020304" pitchFamily="18" charset="0"/>
                        </a:rPr>
                        <a:t>2104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791</a:t>
                      </a:r>
                      <a:r>
                        <a:rPr lang="en-GB" sz="1500">
                          <a:effectLst/>
                          <a:latin typeface="Calibri" panose="020F0502020204030204" pitchFamily="34" charset="0"/>
                          <a:ea typeface="Calibri" panose="020F0502020204030204" pitchFamily="34" charset="0"/>
                          <a:cs typeface="Times New Roman" panose="02020603050405020304" pitchFamily="18" charset="0"/>
                        </a:rPr>
                        <a:t>/</a:t>
                      </a:r>
                      <a:r>
                        <a:rPr lang="en-GB" sz="1500" b="1">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248</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1621</a:t>
                      </a:r>
                      <a:r>
                        <a:rPr lang="en-GB" sz="1500" dirty="0">
                          <a:effectLst/>
                          <a:latin typeface="Calibri" panose="020F0502020204030204" pitchFamily="34" charset="0"/>
                          <a:ea typeface="Calibri" panose="020F0502020204030204" pitchFamily="34" charset="0"/>
                          <a:cs typeface="Times New Roman" panose="02020603050405020304" pitchFamily="18" charset="0"/>
                        </a:rPr>
                        <a:t>/</a:t>
                      </a:r>
                      <a:r>
                        <a:rPr lang="en-GB" sz="15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483</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9266304"/>
                  </a:ext>
                </a:extLst>
              </a:tr>
              <a:tr h="551031">
                <a:tc>
                  <a:txBody>
                    <a:bodyPr/>
                    <a:lstStyle/>
                    <a:p>
                      <a:pPr>
                        <a:lnSpc>
                          <a:spcPct val="107000"/>
                        </a:lnSpc>
                        <a:spcAft>
                          <a:spcPts val="800"/>
                        </a:spcAft>
                      </a:pPr>
                      <a:r>
                        <a:rPr lang="en-GB" sz="1500" dirty="0">
                          <a:effectLst/>
                          <a:latin typeface="Calibri" panose="020F0502020204030204" pitchFamily="34" charset="0"/>
                          <a:ea typeface="Calibri" panose="020F0502020204030204" pitchFamily="34" charset="0"/>
                          <a:cs typeface="Times New Roman" panose="02020603050405020304" pitchFamily="18" charset="0"/>
                        </a:rPr>
                        <a:t>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a:effectLst/>
                          <a:latin typeface="Calibri" panose="020F0502020204030204" pitchFamily="34" charset="0"/>
                          <a:ea typeface="Calibri" panose="020F0502020204030204" pitchFamily="34" charset="0"/>
                          <a:cs typeface="Times New Roman" panose="02020603050405020304" pitchFamily="18" charset="0"/>
                        </a:rPr>
                        <a:t>969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a:effectLst/>
                          <a:latin typeface="Calibri" panose="020F0502020204030204" pitchFamily="34" charset="0"/>
                          <a:ea typeface="Calibri" panose="020F0502020204030204" pitchFamily="34" charset="0"/>
                          <a:cs typeface="Times New Roman" panose="02020603050405020304" pitchFamily="18" charset="0"/>
                        </a:rPr>
                        <a:t>1853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746</a:t>
                      </a:r>
                      <a:r>
                        <a:rPr lang="en-GB" sz="1500">
                          <a:effectLst/>
                          <a:latin typeface="Calibri" panose="020F0502020204030204" pitchFamily="34" charset="0"/>
                          <a:ea typeface="Calibri" panose="020F0502020204030204" pitchFamily="34" charset="0"/>
                          <a:cs typeface="Times New Roman" panose="02020603050405020304" pitchFamily="18" charset="0"/>
                        </a:rPr>
                        <a:t>/</a:t>
                      </a:r>
                      <a:r>
                        <a:rPr lang="en-GB" sz="1500" b="1">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223</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1449</a:t>
                      </a:r>
                      <a:r>
                        <a:rPr lang="en-GB" sz="1500" dirty="0">
                          <a:effectLst/>
                          <a:latin typeface="Calibri" panose="020F0502020204030204" pitchFamily="34" charset="0"/>
                          <a:ea typeface="Calibri" panose="020F0502020204030204" pitchFamily="34" charset="0"/>
                          <a:cs typeface="Times New Roman" panose="02020603050405020304" pitchFamily="18" charset="0"/>
                        </a:rPr>
                        <a:t>/</a:t>
                      </a:r>
                      <a:r>
                        <a:rPr lang="en-GB" sz="15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404</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184376"/>
                  </a:ext>
                </a:extLst>
              </a:tr>
            </a:tbl>
          </a:graphicData>
        </a:graphic>
      </p:graphicFrame>
    </p:spTree>
    <p:extLst>
      <p:ext uri="{BB962C8B-B14F-4D97-AF65-F5344CB8AC3E}">
        <p14:creationId xmlns:p14="http://schemas.microsoft.com/office/powerpoint/2010/main" val="45301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244C-2DF8-474B-AF51-3E232464720F}"/>
              </a:ext>
            </a:extLst>
          </p:cNvPr>
          <p:cNvSpPr>
            <a:spLocks noGrp="1"/>
          </p:cNvSpPr>
          <p:nvPr>
            <p:ph type="title"/>
          </p:nvPr>
        </p:nvSpPr>
        <p:spPr/>
        <p:txBody>
          <a:bodyPr>
            <a:normAutofit/>
          </a:bodyPr>
          <a:lstStyle/>
          <a:p>
            <a:r>
              <a:rPr lang="en-GB" sz="3300" dirty="0"/>
              <a:t>What we did at RGU - focus groups and questionnaires </a:t>
            </a:r>
          </a:p>
        </p:txBody>
      </p:sp>
      <p:sp>
        <p:nvSpPr>
          <p:cNvPr id="3" name="Content Placeholder 2">
            <a:extLst>
              <a:ext uri="{FF2B5EF4-FFF2-40B4-BE49-F238E27FC236}">
                <a16:creationId xmlns:a16="http://schemas.microsoft.com/office/drawing/2014/main" id="{1380F10E-633E-4874-AB27-2E35EE37B9F3}"/>
              </a:ext>
            </a:extLst>
          </p:cNvPr>
          <p:cNvSpPr>
            <a:spLocks noGrp="1"/>
          </p:cNvSpPr>
          <p:nvPr>
            <p:ph idx="1"/>
          </p:nvPr>
        </p:nvSpPr>
        <p:spPr>
          <a:xfrm>
            <a:off x="838200" y="1825625"/>
            <a:ext cx="10515600" cy="4667250"/>
          </a:xfrm>
        </p:spPr>
        <p:txBody>
          <a:bodyPr>
            <a:normAutofit/>
          </a:bodyPr>
          <a:lstStyle/>
          <a:p>
            <a:pPr marL="0" indent="0">
              <a:buNone/>
            </a:pPr>
            <a:r>
              <a:rPr lang="en-GB" dirty="0"/>
              <a:t>Male students recruited via School Officer and RGU: Union.</a:t>
            </a:r>
          </a:p>
          <a:p>
            <a:pPr marL="0" indent="0">
              <a:buNone/>
            </a:pPr>
            <a:endParaRPr lang="en-GB" dirty="0"/>
          </a:p>
          <a:p>
            <a:pPr marL="0" indent="0">
              <a:buNone/>
            </a:pPr>
            <a:r>
              <a:rPr lang="en-GB" dirty="0"/>
              <a:t>Male students asked about: </a:t>
            </a:r>
          </a:p>
          <a:p>
            <a:pPr marL="0" indent="0">
              <a:buNone/>
            </a:pPr>
            <a:endParaRPr lang="en-GB" dirty="0"/>
          </a:p>
          <a:p>
            <a:pPr marL="0" indent="0">
              <a:buNone/>
            </a:pPr>
            <a:r>
              <a:rPr lang="en-GB" dirty="0">
                <a:solidFill>
                  <a:srgbClr val="9C1560"/>
                </a:solidFill>
              </a:rPr>
              <a:t>Satisfaction</a:t>
            </a:r>
          </a:p>
          <a:p>
            <a:pPr marL="0" indent="0">
              <a:buNone/>
            </a:pPr>
            <a:r>
              <a:rPr lang="en-GB" dirty="0">
                <a:solidFill>
                  <a:srgbClr val="9C1560"/>
                </a:solidFill>
              </a:rPr>
              <a:t>Non-continuation</a:t>
            </a:r>
          </a:p>
          <a:p>
            <a:pPr marL="0" indent="0">
              <a:buNone/>
            </a:pPr>
            <a:r>
              <a:rPr lang="en-GB" dirty="0">
                <a:solidFill>
                  <a:srgbClr val="9C1560"/>
                </a:solidFill>
              </a:rPr>
              <a:t>Help-seeking </a:t>
            </a:r>
          </a:p>
          <a:p>
            <a:pPr marL="0" indent="0">
              <a:buNone/>
            </a:pPr>
            <a:endParaRPr lang="en-GB" dirty="0">
              <a:solidFill>
                <a:srgbClr val="9C1560"/>
              </a:solidFill>
            </a:endParaRPr>
          </a:p>
          <a:p>
            <a:pPr marL="0" indent="0">
              <a:buNone/>
            </a:pPr>
            <a:endParaRPr lang="en-GB" dirty="0">
              <a:solidFill>
                <a:srgbClr val="7030A0"/>
              </a:solidFill>
            </a:endParaRPr>
          </a:p>
        </p:txBody>
      </p:sp>
    </p:spTree>
    <p:extLst>
      <p:ext uri="{BB962C8B-B14F-4D97-AF65-F5344CB8AC3E}">
        <p14:creationId xmlns:p14="http://schemas.microsoft.com/office/powerpoint/2010/main" val="138025406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DengXian"/>
            <a:ea typeface="DengXian"/>
            <a:cs typeface="DengXian"/>
            <a:sym typeface="DengXi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DengXian"/>
            <a:ea typeface="DengXian"/>
            <a:cs typeface="DengXian"/>
            <a:sym typeface="DengXi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1191</Words>
  <Application>Microsoft Office PowerPoint</Application>
  <PresentationFormat>Widescreen</PresentationFormat>
  <Paragraphs>211</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DengXian</vt:lpstr>
      <vt:lpstr>Arial</vt:lpstr>
      <vt:lpstr>Arial Bold</vt:lpstr>
      <vt:lpstr>Avenir Roman</vt:lpstr>
      <vt:lpstr>Calibri</vt:lpstr>
      <vt:lpstr>Calibri Light</vt:lpstr>
      <vt:lpstr>Courier New</vt:lpstr>
      <vt:lpstr>Custom Design</vt:lpstr>
      <vt:lpstr>Resilient Learning Communities  </vt:lpstr>
      <vt:lpstr>What I would like to cover  </vt:lpstr>
      <vt:lpstr> Some themes in the wider literature</vt:lpstr>
      <vt:lpstr>The picture in Scottish HE: some relevant background statistics (SFC 2021) </vt:lpstr>
      <vt:lpstr>PowerPoint Presentation</vt:lpstr>
      <vt:lpstr>RGU focuses on the male student experience as one of its Enhancement Theme projects </vt:lpstr>
      <vt:lpstr>PowerPoint Presentation</vt:lpstr>
      <vt:lpstr>Appointments with Study Skills and Counselling/Wellbeing by gender </vt:lpstr>
      <vt:lpstr>What we did at RGU - focus groups and questionnaires </vt:lpstr>
      <vt:lpstr>Satisfaction – some key themes emerging  </vt:lpstr>
      <vt:lpstr>Non-continuation – some key themes emerging  male students are ‘end oriented’.   </vt:lpstr>
      <vt:lpstr>Help-seeking – some key themes emerging   </vt:lpstr>
      <vt:lpstr>Help-seeking</vt:lpstr>
      <vt:lpstr>Given the feedback from our focus groups…some suggestions for us and for other HEIs </vt:lpstr>
      <vt:lpstr>My contact details…</vt:lpstr>
      <vt:lpstr>Resilient Learning Communities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Male students in Higher Education addressing the disparities in outcomes</dc:title>
  <dc:creator>Robert Gordon University</dc:creator>
  <cp:lastModifiedBy/>
  <cp:revision>1</cp:revision>
  <dcterms:modified xsi:type="dcterms:W3CDTF">2022-08-09T10:08:17Z</dcterms:modified>
</cp:coreProperties>
</file>