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307" r:id="rId6"/>
    <p:sldId id="304" r:id="rId7"/>
    <p:sldId id="306" r:id="rId8"/>
    <p:sldId id="263" r:id="rId9"/>
    <p:sldId id="265" r:id="rId10"/>
    <p:sldId id="275" r:id="rId11"/>
    <p:sldId id="276" r:id="rId12"/>
    <p:sldId id="282" r:id="rId13"/>
    <p:sldId id="283" r:id="rId14"/>
    <p:sldId id="284" r:id="rId15"/>
    <p:sldId id="291" r:id="rId16"/>
    <p:sldId id="308" r:id="rId17"/>
    <p:sldId id="309" r:id="rId18"/>
    <p:sldId id="294" r:id="rId19"/>
    <p:sldId id="295" r:id="rId20"/>
    <p:sldId id="299" r:id="rId21"/>
    <p:sldId id="301" r:id="rId22"/>
    <p:sldId id="310"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2"/>
    <p:restoredTop sz="94692"/>
  </p:normalViewPr>
  <p:slideViewPr>
    <p:cSldViewPr snapToGrid="0" snapToObjects="1" showGuides="1">
      <p:cViewPr varScale="1">
        <p:scale>
          <a:sx n="122" d="100"/>
          <a:sy n="122" d="100"/>
        </p:scale>
        <p:origin x="11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54E4-03E0-CE4E-AB67-920F3E6FB466}"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B3265-314D-384A-885B-28F3792A7A40}" type="slidenum">
              <a:rPr lang="en-US" smtClean="0"/>
              <a:t>‹#›</a:t>
            </a:fld>
            <a:endParaRPr lang="en-US"/>
          </a:p>
        </p:txBody>
      </p:sp>
    </p:spTree>
    <p:extLst>
      <p:ext uri="{BB962C8B-B14F-4D97-AF65-F5344CB8AC3E}">
        <p14:creationId xmlns:p14="http://schemas.microsoft.com/office/powerpoint/2010/main" val="34707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Explain seven categories</a:t>
            </a:r>
          </a:p>
          <a:p>
            <a:pPr eaLnBrk="1" hangingPunct="1">
              <a:spcBef>
                <a:spcPct val="0"/>
              </a:spcBef>
            </a:pPr>
            <a:endParaRPr lang="en-GB" altLang="en-US"/>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55613" fontAlgn="base">
              <a:spcBef>
                <a:spcPct val="0"/>
              </a:spcBef>
              <a:spcAft>
                <a:spcPct val="0"/>
              </a:spcAft>
              <a:defRPr/>
            </a:pPr>
            <a:fld id="{B7A3EBCA-4FAA-4DAD-9590-6D5B7E8F56DE}" type="slidenum">
              <a:rPr lang="en-US" smtClean="0"/>
              <a:pPr defTabSz="455613" fontAlgn="base">
                <a:spcBef>
                  <a:spcPct val="0"/>
                </a:spcBef>
                <a:spcAft>
                  <a:spcPct val="0"/>
                </a:spcAft>
                <a:defRPr/>
              </a:pPr>
              <a:t>8</a:t>
            </a:fld>
            <a:endParaRPr lang="en-US"/>
          </a:p>
        </p:txBody>
      </p:sp>
    </p:spTree>
    <p:extLst>
      <p:ext uri="{BB962C8B-B14F-4D97-AF65-F5344CB8AC3E}">
        <p14:creationId xmlns:p14="http://schemas.microsoft.com/office/powerpoint/2010/main" val="37273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Cluster analysis of 40 modules (&gt;19k students) indicate that module teams design four different types of modules: constructivist, assessment driven, balanced, or socio-constructivist. The LAK paper by Rienties and colleagues indicates that VLE engagement is higher in modules with socio-constructivist or balanced variety learning designs, and lower for constructivist designs. In terms of learning outcomes, students rate constructivist modules higher, and socio-constructivist modules lower. However, in terms of student retention (% of students passed) constructivist modules have lower retention, while socio-constructivist have higher. Thus, learning design strongly influences behaviour, experience and performance. (and we believe we are the first to have mapped this with such a large cohort).</a:t>
            </a:r>
          </a:p>
        </p:txBody>
      </p:sp>
      <p:sp>
        <p:nvSpPr>
          <p:cNvPr id="4" name="Slide Number Placeholder 3"/>
          <p:cNvSpPr>
            <a:spLocks noGrp="1"/>
          </p:cNvSpPr>
          <p:nvPr>
            <p:ph type="sldNum" sz="quarter" idx="5"/>
          </p:nvPr>
        </p:nvSpPr>
        <p:spPr/>
        <p:txBody>
          <a:bodyPr/>
          <a:lstStyle/>
          <a:p>
            <a:pPr>
              <a:defRPr/>
            </a:pPr>
            <a:fld id="{62F38947-22D3-411F-BF12-B693F6EA0DE9}" type="slidenum">
              <a:rPr lang="en-GB" smtClean="0"/>
              <a:pPr>
                <a:defRPr/>
              </a:pPr>
              <a:t>11</a:t>
            </a:fld>
            <a:endParaRPr lang="en-GB"/>
          </a:p>
        </p:txBody>
      </p:sp>
    </p:spTree>
    <p:extLst>
      <p:ext uri="{BB962C8B-B14F-4D97-AF65-F5344CB8AC3E}">
        <p14:creationId xmlns:p14="http://schemas.microsoft.com/office/powerpoint/2010/main" val="139092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58" name="Shape 5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3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C5EB07-C2F8-2C48-8B7E-66B2468E546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64960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7789" y="2745839"/>
            <a:ext cx="10556422" cy="573400"/>
          </a:xfrm>
          <a:prstGeom prst="rect">
            <a:avLst/>
          </a:prstGeom>
        </p:spPr>
        <p:txBody>
          <a:bodyPr anchor="ctr">
            <a:normAutofit/>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1524000" y="3782188"/>
            <a:ext cx="9144000" cy="569911"/>
          </a:xfrm>
          <a:prstGeom prst="rect">
            <a:avLst/>
          </a:prstGeo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61633194-CADE-0447-9D20-F33C386C8F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6" name="Picture 5">
            <a:extLst>
              <a:ext uri="{FF2B5EF4-FFF2-40B4-BE49-F238E27FC236}">
                <a16:creationId xmlns:a16="http://schemas.microsoft.com/office/drawing/2014/main" id="{5B877DC2-A81C-5346-A43F-19DEB77D25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284171"/>
            <a:ext cx="1926593" cy="656826"/>
          </a:xfrm>
          <a:prstGeom prst="rect">
            <a:avLst/>
          </a:prstGeom>
        </p:spPr>
      </p:pic>
    </p:spTree>
    <p:extLst>
      <p:ext uri="{BB962C8B-B14F-4D97-AF65-F5344CB8AC3E}">
        <p14:creationId xmlns:p14="http://schemas.microsoft.com/office/powerpoint/2010/main" val="10505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6929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sp>
        <p:nvSpPr>
          <p:cNvPr id="2" name="Title 1"/>
          <p:cNvSpPr>
            <a:spLocks noGrp="1"/>
          </p:cNvSpPr>
          <p:nvPr>
            <p:ph type="title"/>
          </p:nvPr>
        </p:nvSpPr>
        <p:spPr>
          <a:xfrm>
            <a:off x="644978" y="901399"/>
            <a:ext cx="10515600" cy="635093"/>
          </a:xfrm>
          <a:prstGeom prst="rect">
            <a:avLst/>
          </a:prstGeom>
        </p:spPr>
        <p:txBody>
          <a:bodyPr>
            <a:normAutofit/>
          </a:bodyPr>
          <a:lstStyle>
            <a:lvl1pPr>
              <a:defRPr sz="32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644978" y="1712239"/>
            <a:ext cx="10515600" cy="3472834"/>
          </a:xfrm>
          <a:prstGeom prst="rect">
            <a:avLst/>
          </a:prstGeom>
        </p:spPr>
        <p:txBody>
          <a:bodyPr/>
          <a:lstStyle>
            <a:lvl1pPr>
              <a:defRPr sz="2400">
                <a:solidFill>
                  <a:schemeClr val="accent5"/>
                </a:solidFill>
              </a:defRPr>
            </a:lvl1pPr>
            <a:lvl2pPr>
              <a:defRPr sz="2000">
                <a:solidFill>
                  <a:schemeClr val="accent5"/>
                </a:solidFill>
              </a:defRPr>
            </a:lvl2pPr>
            <a:lvl3pPr marL="914400" indent="0">
              <a:buNone/>
              <a:defRPr sz="1800">
                <a:solidFill>
                  <a:schemeClr val="accent5"/>
                </a:solidFill>
              </a:defRPr>
            </a:lvl3pPr>
            <a:lvl4pPr>
              <a:defRPr>
                <a:solidFill>
                  <a:schemeClr val="accent5"/>
                </a:solidFill>
              </a:defRPr>
            </a:lvl4pPr>
            <a:lvl5pPr>
              <a:defRPr>
                <a:solidFill>
                  <a:schemeClr val="accent5"/>
                </a:solidFill>
              </a:defRPr>
            </a:lvl5pPr>
          </a:lstStyle>
          <a:p>
            <a:pPr lvl="0"/>
            <a:r>
              <a:rPr lang="en-US" dirty="0"/>
              <a:t>Edit Master text styles</a:t>
            </a:r>
          </a:p>
          <a:p>
            <a:pPr lvl="1"/>
            <a:r>
              <a:rPr lang="en-US" dirty="0"/>
              <a:t>Second level</a:t>
            </a:r>
          </a:p>
          <a:p>
            <a:pPr lvl="2"/>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166886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743" y="3162925"/>
            <a:ext cx="10515600" cy="592111"/>
          </a:xfrm>
          <a:prstGeom prst="rect">
            <a:avLst/>
          </a:prstGeom>
        </p:spPr>
        <p:txBody>
          <a:bodyPr anchor="t">
            <a:normAutofit/>
          </a:bodyPr>
          <a:lstStyle>
            <a:lvl1pP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3" name="Text Placeholder 2"/>
          <p:cNvSpPr>
            <a:spLocks noGrp="1"/>
          </p:cNvSpPr>
          <p:nvPr>
            <p:ph type="body" idx="1"/>
          </p:nvPr>
        </p:nvSpPr>
        <p:spPr>
          <a:xfrm>
            <a:off x="627743" y="3755036"/>
            <a:ext cx="10515600" cy="1500187"/>
          </a:xfrm>
          <a:prstGeom prst="rect">
            <a:avLst/>
          </a:prstGeo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3204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End">
    <p:spTree>
      <p:nvGrpSpPr>
        <p:cNvPr id="1" name=""/>
        <p:cNvGrpSpPr/>
        <p:nvPr/>
      </p:nvGrpSpPr>
      <p:grpSpPr>
        <a:xfrm>
          <a:off x="0" y="0"/>
          <a:ext cx="0" cy="0"/>
          <a:chOff x="0" y="0"/>
          <a:chExt cx="0" cy="0"/>
        </a:xfrm>
      </p:grpSpPr>
      <p:sp>
        <p:nvSpPr>
          <p:cNvPr id="4" name="Title 1"/>
          <p:cNvSpPr>
            <a:spLocks noGrp="1"/>
          </p:cNvSpPr>
          <p:nvPr>
            <p:ph type="title"/>
          </p:nvPr>
        </p:nvSpPr>
        <p:spPr>
          <a:xfrm>
            <a:off x="747775" y="2834755"/>
            <a:ext cx="10515600" cy="1325563"/>
          </a:xfrm>
          <a:prstGeom prst="rect">
            <a:avLst/>
          </a:prstGeom>
        </p:spPr>
        <p:txBody>
          <a:bodyPr/>
          <a:lstStyle>
            <a:lvl1pPr algn="ctr">
              <a:defRPr sz="3600" b="1" i="0">
                <a:solidFill>
                  <a:schemeClr val="accent1"/>
                </a:solidFill>
                <a:latin typeface="Arial Black" charset="0"/>
                <a:ea typeface="Arial Black" charset="0"/>
                <a:cs typeface="Arial Black" charset="0"/>
              </a:defRPr>
            </a:lvl1pPr>
          </a:lstStyle>
          <a:p>
            <a:r>
              <a:rPr lang="en-US" dirty="0"/>
              <a:t>Click to edit Master title style</a:t>
            </a:r>
          </a:p>
        </p:txBody>
      </p:sp>
      <p:sp>
        <p:nvSpPr>
          <p:cNvPr id="5" name="Rectangle 2"/>
          <p:cNvSpPr>
            <a:spLocks noChangeArrowheads="1"/>
          </p:cNvSpPr>
          <p:nvPr userDrawn="1"/>
        </p:nvSpPr>
        <p:spPr bwMode="auto">
          <a:xfrm>
            <a:off x="328675" y="5915771"/>
            <a:ext cx="12138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[Insert institution logo]</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25175" y="6054922"/>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916264" y="5963477"/>
            <a:ext cx="834887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document has been produced and published by [institution name] based on content provided by the Quality Assurance Agency for Higher Education (QAA). As such, this document may contain content that is not wholly endorsed by QAA.</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2" y="145810"/>
            <a:ext cx="10261817" cy="108729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1B5C81"/>
              </a:buClr>
              <a:buSzPts val="4000"/>
              <a:buFont typeface="Open Sans"/>
              <a:buNone/>
              <a:defRPr sz="4000" b="1" i="0" u="none" strike="noStrike" cap="none">
                <a:solidFill>
                  <a:srgbClr val="1B5C8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Shape 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47" name="Shape 47"/>
          <p:cNvSpPr/>
          <p:nvPr/>
        </p:nvSpPr>
        <p:spPr>
          <a:xfrm>
            <a:off x="-24535" y="6693872"/>
            <a:ext cx="12480000" cy="176121"/>
          </a:xfrm>
          <a:prstGeom prst="rect">
            <a:avLst/>
          </a:prstGeom>
          <a:solidFill>
            <a:srgbClr val="D6D3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 name="Shape 48"/>
          <p:cNvPicPr preferRelativeResize="0"/>
          <p:nvPr/>
        </p:nvPicPr>
        <p:blipFill rotWithShape="1">
          <a:blip r:embed="rId2">
            <a:alphaModFix/>
          </a:blip>
          <a:srcRect/>
          <a:stretch/>
        </p:blipFill>
        <p:spPr>
          <a:xfrm>
            <a:off x="11120176" y="58405"/>
            <a:ext cx="1071824" cy="742032"/>
          </a:xfrm>
          <a:prstGeom prst="rect">
            <a:avLst/>
          </a:prstGeom>
          <a:noFill/>
          <a:ln>
            <a:noFill/>
          </a:ln>
        </p:spPr>
      </p:pic>
    </p:spTree>
    <p:extLst>
      <p:ext uri="{BB962C8B-B14F-4D97-AF65-F5344CB8AC3E}">
        <p14:creationId xmlns:p14="http://schemas.microsoft.com/office/powerpoint/2010/main" val="6043955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3858684"/>
            <a:ext cx="7315200" cy="566739"/>
          </a:xfrm>
          <a:prstGeom prst="rect">
            <a:avLst/>
          </a:prstGeom>
        </p:spPr>
        <p:txBody>
          <a:bodyPr anchor="b"/>
          <a:lstStyle>
            <a:lvl1pPr algn="l">
              <a:defRPr sz="2667" b="1">
                <a:solidFill>
                  <a:srgbClr val="40404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3133725"/>
          </a:xfrm>
          <a:prstGeom prst="rect">
            <a:avLst/>
          </a:prstGeom>
        </p:spPr>
        <p:txBody>
          <a:bodyPr/>
          <a:lstStyle>
            <a:lvl1pPr marL="0" indent="0">
              <a:buNone/>
              <a:defRPr sz="4267">
                <a:solidFill>
                  <a:srgbClr val="40404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4425422"/>
            <a:ext cx="7315200" cy="804863"/>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26764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4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6"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bart.rienties@open.ac.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593" y="3053283"/>
            <a:ext cx="9780814" cy="784199"/>
          </a:xfrm>
        </p:spPr>
        <p:txBody>
          <a:bodyPr>
            <a:noAutofit/>
          </a:bodyPr>
          <a:lstStyle/>
          <a:p>
            <a:r>
              <a:rPr lang="en-GB" dirty="0"/>
              <a:t>The power of learning analytics to impact learning and teaching: a critical perspective</a:t>
            </a:r>
            <a:br>
              <a:rPr lang="en-GB" dirty="0"/>
            </a:br>
            <a:br>
              <a:rPr lang="en-GB" dirty="0"/>
            </a:br>
            <a:r>
              <a:rPr lang="en-GB" sz="2000" dirty="0"/>
              <a:t>@</a:t>
            </a:r>
            <a:r>
              <a:rPr lang="en-GB" sz="2000" dirty="0" err="1"/>
              <a:t>DrBartRienties</a:t>
            </a:r>
            <a:br>
              <a:rPr lang="en-GB" sz="2000" dirty="0"/>
            </a:br>
            <a:r>
              <a:rPr lang="en-GB" sz="2000" dirty="0"/>
              <a:t>Professor of Learning Analytics</a:t>
            </a:r>
            <a:br>
              <a:rPr lang="en-GB" sz="2000" dirty="0"/>
            </a:br>
            <a:r>
              <a:rPr lang="en-GB" sz="2000" dirty="0"/>
              <a:t>Open University UK</a:t>
            </a:r>
            <a:br>
              <a:rPr lang="en-GB" sz="3200" dirty="0">
                <a:solidFill>
                  <a:schemeClr val="bg2">
                    <a:lumMod val="60000"/>
                    <a:lumOff val="40000"/>
                  </a:schemeClr>
                </a:solidFill>
              </a:rPr>
            </a:br>
            <a:br>
              <a:rPr lang="en-GB" sz="3000" b="0" dirty="0">
                <a:latin typeface="Arial" panose="020B0604020202020204" pitchFamily="34" charset="0"/>
                <a:cs typeface="Arial" panose="020B0604020202020204" pitchFamily="34" charset="0"/>
              </a:rPr>
            </a:br>
            <a:br>
              <a:rPr lang="en-GB" sz="3000" b="0" dirty="0">
                <a:latin typeface="Arial" panose="020B0604020202020204" pitchFamily="34" charset="0"/>
                <a:cs typeface="Arial" panose="020B0604020202020204" pitchFamily="34" charset="0"/>
              </a:rPr>
            </a:br>
            <a:endParaRPr lang="en-US" sz="3000" b="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5843928"/>
            <a:ext cx="9144000" cy="569911"/>
          </a:xfrm>
        </p:spPr>
        <p:txBody>
          <a:bodyPr/>
          <a:lstStyle/>
          <a:p>
            <a:r>
              <a:rPr lang="en-GB" dirty="0"/>
              <a:t>Tuesday 16 April 2019</a:t>
            </a:r>
            <a:endParaRPr lang="en-US" dirty="0"/>
          </a:p>
        </p:txBody>
      </p:sp>
    </p:spTree>
    <p:extLst>
      <p:ext uri="{BB962C8B-B14F-4D97-AF65-F5344CB8AC3E}">
        <p14:creationId xmlns:p14="http://schemas.microsoft.com/office/powerpoint/2010/main" val="72128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
          <p:cNvSpPr>
            <a:spLocks noChangeArrowheads="1"/>
          </p:cNvSpPr>
          <p:nvPr/>
        </p:nvSpPr>
        <p:spPr bwMode="auto">
          <a:xfrm>
            <a:off x="0" y="6324600"/>
            <a:ext cx="12192000" cy="502573"/>
          </a:xfrm>
          <a:prstGeom prst="rect">
            <a:avLst/>
          </a:prstGeom>
          <a:solidFill>
            <a:schemeClr val="bg1"/>
          </a:solidFill>
          <a:ln w="9525">
            <a:solidFill>
              <a:schemeClr val="tx1"/>
            </a:solidFill>
            <a:miter lim="800000"/>
            <a:headEnd/>
            <a:tailEnd/>
          </a:ln>
        </p:spPr>
        <p:txBody>
          <a:bodyPr wrap="square">
            <a:spAutoFit/>
          </a:bodyPr>
          <a:lstStyle/>
          <a:p>
            <a:pPr algn="ctr"/>
            <a:r>
              <a:rPr lang="en-GB" altLang="en-US" sz="1333" dirty="0"/>
              <a:t>Nguyen, Q., Rienties, B., Toetenel, L., Ferguson, R., Whitelock, D. (2017). Examining the designs of computer-based assessment and its impact on student engagement, satisfaction, and pass rates. </a:t>
            </a:r>
            <a:r>
              <a:rPr lang="en-GB" altLang="en-US" sz="1333" i="1" dirty="0"/>
              <a:t>Computers in Human Behavior</a:t>
            </a:r>
            <a:r>
              <a:rPr lang="en-GB" altLang="en-US" sz="1333" dirty="0"/>
              <a:t>. DOI: 10.1016/j.chb.2017.03.028. </a:t>
            </a:r>
          </a:p>
        </p:txBody>
      </p:sp>
      <p:pic>
        <p:nvPicPr>
          <p:cNvPr id="9" name="Picture 8"/>
          <p:cNvPicPr/>
          <p:nvPr/>
        </p:nvPicPr>
        <p:blipFill rotWithShape="1">
          <a:blip r:embed="rId2">
            <a:extLst>
              <a:ext uri="{28A0092B-C50C-407E-A947-70E740481C1C}">
                <a14:useLocalDpi xmlns:a14="http://schemas.microsoft.com/office/drawing/2010/main" val="0"/>
              </a:ext>
            </a:extLst>
          </a:blip>
          <a:srcRect t="3313"/>
          <a:stretch/>
        </p:blipFill>
        <p:spPr bwMode="auto">
          <a:xfrm>
            <a:off x="190500" y="1"/>
            <a:ext cx="11811000" cy="63246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74225" y="718611"/>
            <a:ext cx="10843551" cy="3046988"/>
          </a:xfrm>
          <a:prstGeom prst="rect">
            <a:avLst/>
          </a:prstGeom>
          <a:solidFill>
            <a:schemeClr val="accent6">
              <a:lumMod val="50000"/>
              <a:lumOff val="50000"/>
            </a:schemeClr>
          </a:solidFill>
        </p:spPr>
        <p:txBody>
          <a:bodyPr wrap="square" rtlCol="0">
            <a:spAutoFit/>
          </a:bodyPr>
          <a:lstStyle/>
          <a:p>
            <a:r>
              <a:rPr lang="en-GB" sz="6400" dirty="0"/>
              <a:t>69% of what students are doing in a week is determined by us, teachers!</a:t>
            </a:r>
          </a:p>
        </p:txBody>
      </p:sp>
    </p:spTree>
    <p:extLst>
      <p:ext uri="{BB962C8B-B14F-4D97-AF65-F5344CB8AC3E}">
        <p14:creationId xmlns:p14="http://schemas.microsoft.com/office/powerpoint/2010/main" val="30397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34433" y="620185"/>
            <a:ext cx="2305051" cy="529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4" name="TextBox 3"/>
          <p:cNvSpPr txBox="1"/>
          <p:nvPr/>
        </p:nvSpPr>
        <p:spPr>
          <a:xfrm>
            <a:off x="431801" y="772585"/>
            <a:ext cx="2112433" cy="584775"/>
          </a:xfrm>
          <a:prstGeom prst="rect">
            <a:avLst/>
          </a:prstGeom>
          <a:solidFill>
            <a:schemeClr val="accent6">
              <a:lumMod val="20000"/>
              <a:lumOff val="80000"/>
            </a:schemeClr>
          </a:solidFill>
          <a:ln>
            <a:solidFill>
              <a:schemeClr val="tx1"/>
            </a:solidFill>
          </a:ln>
        </p:spPr>
        <p:txBody>
          <a:bodyPr>
            <a:spAutoFit/>
          </a:bodyPr>
          <a:lstStyle/>
          <a:p>
            <a:pPr algn="ctr">
              <a:defRPr/>
            </a:pPr>
            <a:r>
              <a:rPr lang="en-GB" sz="1600" dirty="0"/>
              <a:t>Constructivist Learning Design</a:t>
            </a:r>
          </a:p>
        </p:txBody>
      </p:sp>
      <p:sp>
        <p:nvSpPr>
          <p:cNvPr id="5" name="TextBox 4"/>
          <p:cNvSpPr txBox="1"/>
          <p:nvPr/>
        </p:nvSpPr>
        <p:spPr>
          <a:xfrm>
            <a:off x="431801" y="1773767"/>
            <a:ext cx="2112433" cy="584775"/>
          </a:xfrm>
          <a:prstGeom prst="rect">
            <a:avLst/>
          </a:prstGeom>
          <a:solidFill>
            <a:schemeClr val="accent6">
              <a:lumMod val="60000"/>
              <a:lumOff val="40000"/>
            </a:schemeClr>
          </a:solidFill>
          <a:ln>
            <a:solidFill>
              <a:schemeClr val="tx1"/>
            </a:solidFill>
          </a:ln>
        </p:spPr>
        <p:txBody>
          <a:bodyPr>
            <a:spAutoFit/>
          </a:bodyPr>
          <a:lstStyle/>
          <a:p>
            <a:pPr algn="ctr">
              <a:defRPr/>
            </a:pPr>
            <a:r>
              <a:rPr lang="en-GB" sz="1600" dirty="0"/>
              <a:t>Assessment Learning Design</a:t>
            </a:r>
          </a:p>
        </p:txBody>
      </p:sp>
      <p:sp>
        <p:nvSpPr>
          <p:cNvPr id="6" name="TextBox 5"/>
          <p:cNvSpPr txBox="1"/>
          <p:nvPr/>
        </p:nvSpPr>
        <p:spPr>
          <a:xfrm>
            <a:off x="431801" y="2925234"/>
            <a:ext cx="2112433" cy="584775"/>
          </a:xfrm>
          <a:prstGeom prst="rect">
            <a:avLst/>
          </a:prstGeom>
          <a:solidFill>
            <a:schemeClr val="accent5">
              <a:lumMod val="60000"/>
              <a:lumOff val="40000"/>
            </a:schemeClr>
          </a:solidFill>
          <a:ln>
            <a:solidFill>
              <a:schemeClr val="tx1"/>
            </a:solidFill>
          </a:ln>
        </p:spPr>
        <p:txBody>
          <a:bodyPr>
            <a:spAutoFit/>
          </a:bodyPr>
          <a:lstStyle>
            <a:defPPr>
              <a:defRPr lang="en-US"/>
            </a:defPPr>
            <a:lvl1pPr>
              <a:defRPr sz="1600"/>
            </a:lvl1pPr>
          </a:lstStyle>
          <a:p>
            <a:pPr algn="ctr">
              <a:defRPr/>
            </a:pPr>
            <a:r>
              <a:rPr lang="en-GB" dirty="0"/>
              <a:t>Productive </a:t>
            </a:r>
          </a:p>
          <a:p>
            <a:pPr algn="ctr">
              <a:defRPr/>
            </a:pPr>
            <a:r>
              <a:rPr lang="en-GB" dirty="0"/>
              <a:t>Learning Design</a:t>
            </a:r>
          </a:p>
        </p:txBody>
      </p:sp>
      <p:sp>
        <p:nvSpPr>
          <p:cNvPr id="7" name="TextBox 6"/>
          <p:cNvSpPr txBox="1">
            <a:spLocks noChangeArrowheads="1"/>
          </p:cNvSpPr>
          <p:nvPr/>
        </p:nvSpPr>
        <p:spPr bwMode="auto">
          <a:xfrm>
            <a:off x="431801" y="4059767"/>
            <a:ext cx="2112433" cy="584775"/>
          </a:xfrm>
          <a:prstGeom prst="rect">
            <a:avLst/>
          </a:prstGeom>
          <a:solidFill>
            <a:srgbClr val="FFFF00"/>
          </a:solidFill>
          <a:ln w="9525">
            <a:solidFill>
              <a:schemeClr val="tx1"/>
            </a:solidFill>
            <a:miter lim="800000"/>
            <a:headEnd/>
            <a:tailEnd/>
          </a:ln>
        </p:spPr>
        <p:txBody>
          <a:bodyPr>
            <a:spAutoFit/>
          </a:bodyPr>
          <a:lstStyle/>
          <a:p>
            <a:pPr algn="ctr"/>
            <a:r>
              <a:rPr lang="en-GB" altLang="en-US" sz="1600"/>
              <a:t>Socio-construct. Learning Design</a:t>
            </a:r>
          </a:p>
        </p:txBody>
      </p:sp>
      <p:sp>
        <p:nvSpPr>
          <p:cNvPr id="8" name="TextBox 7"/>
          <p:cNvSpPr txBox="1">
            <a:spLocks noChangeArrowheads="1"/>
          </p:cNvSpPr>
          <p:nvPr/>
        </p:nvSpPr>
        <p:spPr bwMode="auto">
          <a:xfrm>
            <a:off x="3407833" y="1845734"/>
            <a:ext cx="3937000" cy="1733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GB" altLang="en-US" sz="2133"/>
          </a:p>
          <a:p>
            <a:pPr algn="ctr"/>
            <a:endParaRPr lang="en-GB" altLang="en-US" sz="2133"/>
          </a:p>
          <a:p>
            <a:pPr algn="ctr"/>
            <a:r>
              <a:rPr lang="en-GB" altLang="en-US" sz="2133"/>
              <a:t>VLE Engagement</a:t>
            </a:r>
          </a:p>
          <a:p>
            <a:pPr algn="ctr"/>
            <a:endParaRPr lang="en-GB" altLang="en-US" sz="2133"/>
          </a:p>
          <a:p>
            <a:pPr algn="ctr"/>
            <a:endParaRPr lang="en-GB" altLang="en-US" sz="2133"/>
          </a:p>
        </p:txBody>
      </p:sp>
      <p:sp>
        <p:nvSpPr>
          <p:cNvPr id="9" name="TextBox 8"/>
          <p:cNvSpPr txBox="1">
            <a:spLocks noChangeArrowheads="1"/>
          </p:cNvSpPr>
          <p:nvPr/>
        </p:nvSpPr>
        <p:spPr bwMode="auto">
          <a:xfrm>
            <a:off x="9457267" y="692152"/>
            <a:ext cx="2110317" cy="7487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GB" altLang="en-US" sz="2133"/>
              <a:t>Student Satisfaction</a:t>
            </a:r>
          </a:p>
        </p:txBody>
      </p:sp>
      <p:sp>
        <p:nvSpPr>
          <p:cNvPr id="10" name="TextBox 9"/>
          <p:cNvSpPr txBox="1">
            <a:spLocks noChangeArrowheads="1"/>
          </p:cNvSpPr>
          <p:nvPr/>
        </p:nvSpPr>
        <p:spPr bwMode="auto">
          <a:xfrm>
            <a:off x="9359901" y="3924301"/>
            <a:ext cx="2112433" cy="7487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GB" altLang="en-US" sz="2133"/>
              <a:t>Student retention </a:t>
            </a:r>
          </a:p>
        </p:txBody>
      </p:sp>
      <p:cxnSp>
        <p:nvCxnSpPr>
          <p:cNvPr id="12" name="Straight Arrow Connector 11"/>
          <p:cNvCxnSpPr>
            <a:stCxn id="4" idx="3"/>
          </p:cNvCxnSpPr>
          <p:nvPr/>
        </p:nvCxnSpPr>
        <p:spPr>
          <a:xfrm>
            <a:off x="2544234" y="1064973"/>
            <a:ext cx="888999" cy="9987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a:off x="2544234" y="2066155"/>
            <a:ext cx="863599" cy="29181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8" idx="1"/>
          </p:cNvCxnSpPr>
          <p:nvPr/>
        </p:nvCxnSpPr>
        <p:spPr>
          <a:xfrm flipV="1">
            <a:off x="2544234" y="2712478"/>
            <a:ext cx="863599" cy="50514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p:cNvCxnSpPr>
          <p:nvPr/>
        </p:nvCxnSpPr>
        <p:spPr>
          <a:xfrm flipV="1">
            <a:off x="2544234" y="2844803"/>
            <a:ext cx="768351" cy="150735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9" idx="1"/>
          </p:cNvCxnSpPr>
          <p:nvPr/>
        </p:nvCxnSpPr>
        <p:spPr>
          <a:xfrm>
            <a:off x="2544234" y="1064973"/>
            <a:ext cx="6913033" cy="157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9" idx="1"/>
          </p:cNvCxnSpPr>
          <p:nvPr/>
        </p:nvCxnSpPr>
        <p:spPr>
          <a:xfrm flipV="1">
            <a:off x="7344833" y="1066550"/>
            <a:ext cx="2112434" cy="164592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3"/>
            <a:endCxn id="10" idx="1"/>
          </p:cNvCxnSpPr>
          <p:nvPr/>
        </p:nvCxnSpPr>
        <p:spPr>
          <a:xfrm>
            <a:off x="7344833" y="2712478"/>
            <a:ext cx="2015068" cy="158622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3"/>
            <a:endCxn id="10" idx="1"/>
          </p:cNvCxnSpPr>
          <p:nvPr/>
        </p:nvCxnSpPr>
        <p:spPr>
          <a:xfrm flipV="1">
            <a:off x="2544234" y="4298699"/>
            <a:ext cx="6815667" cy="5345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5618" name="TextBox 36"/>
          <p:cNvSpPr txBox="1">
            <a:spLocks noChangeArrowheads="1"/>
          </p:cNvSpPr>
          <p:nvPr/>
        </p:nvSpPr>
        <p:spPr bwMode="auto">
          <a:xfrm>
            <a:off x="431801" y="4859867"/>
            <a:ext cx="2112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1600" i="1" dirty="0"/>
              <a:t>150+ modules</a:t>
            </a:r>
          </a:p>
        </p:txBody>
      </p:sp>
      <p:sp>
        <p:nvSpPr>
          <p:cNvPr id="38" name="TextBox 37"/>
          <p:cNvSpPr txBox="1"/>
          <p:nvPr/>
        </p:nvSpPr>
        <p:spPr>
          <a:xfrm>
            <a:off x="3407834" y="2878667"/>
            <a:ext cx="960967" cy="307777"/>
          </a:xfrm>
          <a:prstGeom prst="rect">
            <a:avLst/>
          </a:prstGeom>
          <a:noFill/>
          <a:ln>
            <a:noFill/>
          </a:ln>
        </p:spPr>
        <p:txBody>
          <a:bodyPr>
            <a:spAutoFit/>
          </a:bodyPr>
          <a:lstStyle/>
          <a:p>
            <a:pPr algn="ctr">
              <a:defRPr/>
            </a:pPr>
            <a:r>
              <a:rPr lang="en-GB" sz="1400" i="1" dirty="0"/>
              <a:t>Week 1</a:t>
            </a:r>
          </a:p>
        </p:txBody>
      </p:sp>
      <p:sp>
        <p:nvSpPr>
          <p:cNvPr id="39" name="TextBox 38"/>
          <p:cNvSpPr txBox="1"/>
          <p:nvPr/>
        </p:nvSpPr>
        <p:spPr>
          <a:xfrm>
            <a:off x="4078818" y="2878667"/>
            <a:ext cx="960967" cy="307777"/>
          </a:xfrm>
          <a:prstGeom prst="rect">
            <a:avLst/>
          </a:prstGeom>
          <a:noFill/>
          <a:ln>
            <a:noFill/>
          </a:ln>
        </p:spPr>
        <p:txBody>
          <a:bodyPr>
            <a:spAutoFit/>
          </a:bodyPr>
          <a:lstStyle/>
          <a:p>
            <a:pPr algn="ctr">
              <a:defRPr/>
            </a:pPr>
            <a:r>
              <a:rPr lang="en-GB" sz="1400" i="1" dirty="0"/>
              <a:t>Week 2</a:t>
            </a:r>
          </a:p>
        </p:txBody>
      </p:sp>
      <p:sp>
        <p:nvSpPr>
          <p:cNvPr id="40" name="TextBox 39"/>
          <p:cNvSpPr txBox="1"/>
          <p:nvPr/>
        </p:nvSpPr>
        <p:spPr>
          <a:xfrm>
            <a:off x="6288618" y="2878667"/>
            <a:ext cx="958849" cy="307777"/>
          </a:xfrm>
          <a:prstGeom prst="rect">
            <a:avLst/>
          </a:prstGeom>
          <a:noFill/>
          <a:ln>
            <a:noFill/>
          </a:ln>
        </p:spPr>
        <p:txBody>
          <a:bodyPr>
            <a:spAutoFit/>
          </a:bodyPr>
          <a:lstStyle/>
          <a:p>
            <a:pPr algn="ctr">
              <a:defRPr/>
            </a:pPr>
            <a:r>
              <a:rPr lang="en-GB" sz="1400" i="1" dirty="0"/>
              <a:t>Week30+</a:t>
            </a:r>
          </a:p>
        </p:txBody>
      </p:sp>
      <p:cxnSp>
        <p:nvCxnSpPr>
          <p:cNvPr id="42" name="Straight Arrow Connector 41"/>
          <p:cNvCxnSpPr/>
          <p:nvPr/>
        </p:nvCxnSpPr>
        <p:spPr>
          <a:xfrm>
            <a:off x="4847167" y="2997200"/>
            <a:ext cx="1536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4" name="Rectangle 44"/>
          <p:cNvSpPr>
            <a:spLocks noChangeArrowheads="1"/>
          </p:cNvSpPr>
          <p:nvPr/>
        </p:nvSpPr>
        <p:spPr bwMode="auto">
          <a:xfrm>
            <a:off x="0" y="5919629"/>
            <a:ext cx="12192000" cy="912814"/>
          </a:xfrm>
          <a:prstGeom prst="rect">
            <a:avLst/>
          </a:prstGeom>
          <a:solidFill>
            <a:schemeClr val="bg1"/>
          </a:solidFill>
          <a:ln w="9525">
            <a:solidFill>
              <a:schemeClr val="tx1"/>
            </a:solidFill>
            <a:miter lim="800000"/>
            <a:headEnd/>
            <a:tailEnd/>
          </a:ln>
        </p:spPr>
        <p:txBody>
          <a:bodyPr wrap="square">
            <a:spAutoFit/>
          </a:bodyPr>
          <a:lstStyle/>
          <a:p>
            <a:pPr algn="ctr"/>
            <a:r>
              <a:rPr lang="en-US" altLang="en-US" sz="1333" dirty="0"/>
              <a:t>Rienties, B., </a:t>
            </a:r>
            <a:r>
              <a:rPr lang="en-US" altLang="en-US" sz="1333" dirty="0" err="1"/>
              <a:t>Toetenel</a:t>
            </a:r>
            <a:r>
              <a:rPr lang="en-US" altLang="en-US" sz="1333" dirty="0"/>
              <a:t>, L., (2016). </a:t>
            </a:r>
            <a:r>
              <a:rPr lang="en-GB" altLang="en-US" sz="1333" dirty="0"/>
              <a:t>The impact of learning design on student behaviour, satisfaction and performance: a cross-institutional comparison across 151 modules. </a:t>
            </a:r>
            <a:r>
              <a:rPr lang="en-US" altLang="en-US" sz="1333" i="1" dirty="0"/>
              <a:t>Computers in Human Behavior</a:t>
            </a:r>
            <a:r>
              <a:rPr lang="en-US" altLang="en-US" sz="1333" dirty="0"/>
              <a:t>, 60 (2016), 333-341 </a:t>
            </a:r>
          </a:p>
          <a:p>
            <a:pPr algn="ctr"/>
            <a:r>
              <a:rPr lang="en-GB" altLang="en-US" sz="1333" dirty="0"/>
              <a:t>Nguyen, Q., Rienties, B., Toetenel, L., Ferguson, R., Whitelock, D. (2017). Examining the designs of computer-based assessment and its impact on student engagement, satisfaction, and pass rates. </a:t>
            </a:r>
            <a:r>
              <a:rPr lang="en-GB" altLang="en-US" sz="1333" i="1" dirty="0"/>
              <a:t>Computers in Human Behavior</a:t>
            </a:r>
            <a:r>
              <a:rPr lang="en-GB" altLang="en-US" sz="1333" dirty="0"/>
              <a:t>. DOI: 10.1016/j.chb.2017.03.028. </a:t>
            </a:r>
          </a:p>
        </p:txBody>
      </p:sp>
      <p:cxnSp>
        <p:nvCxnSpPr>
          <p:cNvPr id="27" name="Straight Arrow Connector 26"/>
          <p:cNvCxnSpPr>
            <a:endCxn id="10" idx="0"/>
          </p:cNvCxnSpPr>
          <p:nvPr/>
        </p:nvCxnSpPr>
        <p:spPr>
          <a:xfrm>
            <a:off x="10416117" y="1572684"/>
            <a:ext cx="1" cy="2351617"/>
          </a:xfrm>
          <a:prstGeom prst="straightConnector1">
            <a:avLst/>
          </a:prstGeom>
          <a:ln w="25400">
            <a:solidFill>
              <a:schemeClr val="accent3">
                <a:lumMod val="60000"/>
                <a:lumOff val="40000"/>
              </a:schemeClr>
            </a:solidFill>
            <a:prstDash val="sysDash"/>
            <a:headEnd type="triangle"/>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54551" y="4267942"/>
            <a:ext cx="2326278" cy="461665"/>
          </a:xfrm>
          <a:prstGeom prst="rect">
            <a:avLst/>
          </a:prstGeom>
          <a:noFill/>
        </p:spPr>
        <p:txBody>
          <a:bodyPr wrap="none" rtlCol="0">
            <a:spAutoFit/>
          </a:bodyPr>
          <a:lstStyle/>
          <a:p>
            <a:r>
              <a:rPr lang="en-GB" sz="2400" dirty="0"/>
              <a:t>Communication</a:t>
            </a:r>
          </a:p>
        </p:txBody>
      </p:sp>
      <p:sp>
        <p:nvSpPr>
          <p:cNvPr id="31" name="Arc 30"/>
          <p:cNvSpPr/>
          <p:nvPr/>
        </p:nvSpPr>
        <p:spPr>
          <a:xfrm flipV="1">
            <a:off x="2207685" y="-1582895"/>
            <a:ext cx="7200900" cy="5873749"/>
          </a:xfrm>
          <a:prstGeom prst="arc">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a:p>
        </p:txBody>
      </p:sp>
    </p:spTree>
    <p:extLst>
      <p:ext uri="{BB962C8B-B14F-4D97-AF65-F5344CB8AC3E}">
        <p14:creationId xmlns:p14="http://schemas.microsoft.com/office/powerpoint/2010/main" val="3303662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a:buClr>
                <a:srgbClr val="58595B"/>
              </a:buClr>
              <a:buSzPts val="3600"/>
            </a:pPr>
            <a:r>
              <a:rPr lang="en-US" sz="3600">
                <a:solidFill>
                  <a:srgbClr val="58595B"/>
                </a:solidFill>
              </a:rPr>
              <a:t>                           </a:t>
            </a:r>
            <a:endParaRPr/>
          </a:p>
        </p:txBody>
      </p:sp>
      <p:sp>
        <p:nvSpPr>
          <p:cNvPr id="3" name="Content Placeholder 2"/>
          <p:cNvSpPr>
            <a:spLocks noGrp="1"/>
          </p:cNvSpPr>
          <p:nvPr>
            <p:ph idx="1"/>
          </p:nvPr>
        </p:nvSpPr>
        <p:spPr/>
        <p:txBody>
          <a:bodyPr/>
          <a:lstStyle/>
          <a:p>
            <a:endParaRPr lang="en-GB"/>
          </a:p>
        </p:txBody>
      </p:sp>
      <p:sp>
        <p:nvSpPr>
          <p:cNvPr id="561" name="Shape 561"/>
          <p:cNvSpPr/>
          <p:nvPr/>
        </p:nvSpPr>
        <p:spPr>
          <a:xfrm>
            <a:off x="1453929" y="6700346"/>
            <a:ext cx="9292897" cy="166415"/>
          </a:xfrm>
          <a:prstGeom prst="rect">
            <a:avLst/>
          </a:prstGeom>
          <a:solidFill>
            <a:srgbClr val="4477BC"/>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0" y="0"/>
            <a:ext cx="8117461" cy="3591361"/>
          </a:xfrm>
          <a:prstGeom prst="rect">
            <a:avLst/>
          </a:prstGeom>
        </p:spPr>
      </p:pic>
      <p:pic>
        <p:nvPicPr>
          <p:cNvPr id="5" name="Picture 4"/>
          <p:cNvPicPr>
            <a:picLocks noChangeAspect="1"/>
          </p:cNvPicPr>
          <p:nvPr/>
        </p:nvPicPr>
        <p:blipFill>
          <a:blip r:embed="rId4"/>
          <a:stretch>
            <a:fillRect/>
          </a:stretch>
        </p:blipFill>
        <p:spPr>
          <a:xfrm>
            <a:off x="4738483" y="7901"/>
            <a:ext cx="7453517" cy="3572760"/>
          </a:xfrm>
          <a:prstGeom prst="rect">
            <a:avLst/>
          </a:prstGeom>
        </p:spPr>
      </p:pic>
      <p:pic>
        <p:nvPicPr>
          <p:cNvPr id="6" name="Picture 5"/>
          <p:cNvPicPr>
            <a:picLocks noChangeAspect="1"/>
          </p:cNvPicPr>
          <p:nvPr/>
        </p:nvPicPr>
        <p:blipFill>
          <a:blip r:embed="rId5"/>
          <a:stretch>
            <a:fillRect/>
          </a:stretch>
        </p:blipFill>
        <p:spPr>
          <a:xfrm>
            <a:off x="944323" y="2217912"/>
            <a:ext cx="9916909" cy="4648849"/>
          </a:xfrm>
          <a:prstGeom prst="rect">
            <a:avLst/>
          </a:prstGeom>
        </p:spPr>
      </p:pic>
      <p:pic>
        <p:nvPicPr>
          <p:cNvPr id="563" name="Shape 563" descr="OU-analyse-hires.png"/>
          <p:cNvPicPr preferRelativeResize="0"/>
          <p:nvPr/>
        </p:nvPicPr>
        <p:blipFill rotWithShape="1">
          <a:blip r:embed="rId6">
            <a:alphaModFix/>
          </a:blip>
          <a:srcRect/>
          <a:stretch/>
        </p:blipFill>
        <p:spPr>
          <a:xfrm>
            <a:off x="9024817" y="5897438"/>
            <a:ext cx="3167183" cy="791040"/>
          </a:xfrm>
          <a:prstGeom prst="rect">
            <a:avLst/>
          </a:prstGeom>
          <a:noFill/>
          <a:ln>
            <a:noFill/>
          </a:ln>
        </p:spPr>
      </p:pic>
    </p:spTree>
    <p:extLst>
      <p:ext uri="{BB962C8B-B14F-4D97-AF65-F5344CB8AC3E}">
        <p14:creationId xmlns:p14="http://schemas.microsoft.com/office/powerpoint/2010/main" val="60734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3378" y="0"/>
            <a:ext cx="10964805" cy="5210902"/>
          </a:xfrm>
          <a:prstGeom prst="rect">
            <a:avLst/>
          </a:prstGeom>
        </p:spPr>
      </p:pic>
      <p:pic>
        <p:nvPicPr>
          <p:cNvPr id="5" name="Picture 4"/>
          <p:cNvPicPr>
            <a:picLocks noChangeAspect="1"/>
          </p:cNvPicPr>
          <p:nvPr/>
        </p:nvPicPr>
        <p:blipFill>
          <a:blip r:embed="rId3"/>
          <a:stretch>
            <a:fillRect/>
          </a:stretch>
        </p:blipFill>
        <p:spPr>
          <a:xfrm>
            <a:off x="4426584" y="1894456"/>
            <a:ext cx="8997912" cy="4963544"/>
          </a:xfrm>
          <a:prstGeom prst="rect">
            <a:avLst/>
          </a:prstGeom>
        </p:spPr>
      </p:pic>
    </p:spTree>
    <p:extLst>
      <p:ext uri="{BB962C8B-B14F-4D97-AF65-F5344CB8AC3E}">
        <p14:creationId xmlns:p14="http://schemas.microsoft.com/office/powerpoint/2010/main" val="191740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0926700" cy="3915321"/>
          </a:xfrm>
          <a:prstGeom prst="rect">
            <a:avLst/>
          </a:prstGeom>
        </p:spPr>
      </p:pic>
      <p:pic>
        <p:nvPicPr>
          <p:cNvPr id="5" name="Picture 4"/>
          <p:cNvPicPr>
            <a:picLocks noChangeAspect="1"/>
          </p:cNvPicPr>
          <p:nvPr/>
        </p:nvPicPr>
        <p:blipFill>
          <a:blip r:embed="rId3"/>
          <a:stretch>
            <a:fillRect/>
          </a:stretch>
        </p:blipFill>
        <p:spPr>
          <a:xfrm>
            <a:off x="3857208" y="788256"/>
            <a:ext cx="9682667" cy="5320800"/>
          </a:xfrm>
          <a:prstGeom prst="rect">
            <a:avLst/>
          </a:prstGeom>
        </p:spPr>
      </p:pic>
    </p:spTree>
    <p:extLst>
      <p:ext uri="{BB962C8B-B14F-4D97-AF65-F5344CB8AC3E}">
        <p14:creationId xmlns:p14="http://schemas.microsoft.com/office/powerpoint/2010/main" val="2422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Usage of OUA dashboard by participating teachers</a:t>
            </a:r>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GB"/>
          </a:p>
        </p:txBody>
      </p:sp>
      <p:sp>
        <p:nvSpPr>
          <p:cNvPr id="4" name="Slide Number Placeholder 3"/>
          <p:cNvSpPr>
            <a:spLocks noGrp="1"/>
          </p:cNvSpPr>
          <p:nvPr>
            <p:ph type="sldNum" sz="quarter" idx="4294967295"/>
          </p:nvPr>
        </p:nvSpPr>
        <p:spPr>
          <a:xfrm>
            <a:off x="11719984" y="6398684"/>
            <a:ext cx="472016" cy="364067"/>
          </a:xfrm>
          <a:prstGeom prst="rect">
            <a:avLst/>
          </a:prstGeom>
        </p:spPr>
        <p:txBody>
          <a:bodyPr/>
          <a:lstStyle/>
          <a:p>
            <a:pPr algn="ctr" defTabSz="457189"/>
            <a:fld id="{C0BADC3D-1509-2C4E-AB5E-AF0356668A88}" type="slidenum">
              <a:rPr lang="en-GB" smtClean="0"/>
              <a:pPr algn="ctr" defTabSz="457189"/>
              <a:t>15</a:t>
            </a:fld>
            <a:endParaRPr lang="en-GB" dirty="0"/>
          </a:p>
        </p:txBody>
      </p:sp>
      <p:pic>
        <p:nvPicPr>
          <p:cNvPr id="3" name="Picture 2" descr="week_number_of_tutors_relative_2_withoutL161.png"/>
          <p:cNvPicPr/>
          <p:nvPr/>
        </p:nvPicPr>
        <p:blipFill>
          <a:blip r:embed="rId3" cstate="print"/>
          <a:srcRect t="2358"/>
          <a:stretch>
            <a:fillRect/>
          </a:stretch>
        </p:blipFill>
        <p:spPr>
          <a:xfrm>
            <a:off x="0" y="1"/>
            <a:ext cx="12192000" cy="6398684"/>
          </a:xfrm>
          <a:prstGeom prst="rect">
            <a:avLst/>
          </a:prstGeom>
        </p:spPr>
      </p:pic>
      <p:sp>
        <p:nvSpPr>
          <p:cNvPr id="8" name="Rectangle 44"/>
          <p:cNvSpPr>
            <a:spLocks noChangeArrowheads="1"/>
          </p:cNvSpPr>
          <p:nvPr/>
        </p:nvSpPr>
        <p:spPr bwMode="auto">
          <a:xfrm>
            <a:off x="-2" y="6244220"/>
            <a:ext cx="12173100" cy="707694"/>
          </a:xfrm>
          <a:prstGeom prst="rect">
            <a:avLst/>
          </a:prstGeom>
          <a:solidFill>
            <a:schemeClr val="bg1"/>
          </a:solidFill>
          <a:ln w="9525">
            <a:solidFill>
              <a:schemeClr val="tx1"/>
            </a:solidFill>
            <a:miter lim="800000"/>
            <a:headEnd/>
            <a:tailEnd/>
          </a:ln>
        </p:spPr>
        <p:txBody>
          <a:bodyPr wrap="square">
            <a:spAutoFit/>
          </a:bodyPr>
          <a:lstStyle/>
          <a:p>
            <a:pPr algn="ctr"/>
            <a:r>
              <a:rPr lang="en-GB" sz="1333" dirty="0"/>
              <a:t>Herodotou, C., Rienties, B., </a:t>
            </a:r>
            <a:r>
              <a:rPr lang="en-GB" sz="1333" dirty="0" err="1"/>
              <a:t>Boroowa</a:t>
            </a:r>
            <a:r>
              <a:rPr lang="en-GB" sz="1333" dirty="0"/>
              <a:t>, A., </a:t>
            </a:r>
            <a:r>
              <a:rPr lang="en-GB" sz="1333" dirty="0" err="1"/>
              <a:t>Zdrahal</a:t>
            </a:r>
            <a:r>
              <a:rPr lang="en-GB" sz="1333" dirty="0"/>
              <a:t>, Z., Hlosta, M., &amp; </a:t>
            </a:r>
            <a:r>
              <a:rPr lang="en-GB" sz="1333" dirty="0" err="1"/>
              <a:t>Naydenova</a:t>
            </a:r>
            <a:r>
              <a:rPr lang="en-GB" sz="1333" dirty="0"/>
              <a:t>, G. (2017). Implementing predictive learning analytics on a large scale: the teacher's perspective. Paper presented at the </a:t>
            </a:r>
            <a:r>
              <a:rPr lang="en-GB" sz="1333" i="1" dirty="0"/>
              <a:t>Proceedings of the Seventh International Learning Analytics &amp; Knowledge Conference</a:t>
            </a:r>
            <a:r>
              <a:rPr lang="en-GB" sz="1333" dirty="0"/>
              <a:t>, Vancouver, British Columbia, Canada, pp. 267-271 </a:t>
            </a:r>
            <a:endParaRPr lang="en-GB" altLang="en-US" sz="1333" dirty="0"/>
          </a:p>
        </p:txBody>
      </p:sp>
    </p:spTree>
    <p:extLst>
      <p:ext uri="{BB962C8B-B14F-4D97-AF65-F5344CB8AC3E}">
        <p14:creationId xmlns:p14="http://schemas.microsoft.com/office/powerpoint/2010/main" val="3574812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0" y="116048"/>
            <a:ext cx="12192000" cy="6272669"/>
          </a:xfrm>
          <a:prstGeom prst="rect">
            <a:avLst/>
          </a:prstGeom>
        </p:spPr>
      </p:pic>
      <p:sp>
        <p:nvSpPr>
          <p:cNvPr id="6" name="Rectangle 44"/>
          <p:cNvSpPr>
            <a:spLocks noChangeArrowheads="1"/>
          </p:cNvSpPr>
          <p:nvPr/>
        </p:nvSpPr>
        <p:spPr bwMode="auto">
          <a:xfrm>
            <a:off x="-2" y="6244220"/>
            <a:ext cx="12173100" cy="502573"/>
          </a:xfrm>
          <a:prstGeom prst="rect">
            <a:avLst/>
          </a:prstGeom>
          <a:solidFill>
            <a:schemeClr val="bg1"/>
          </a:solidFill>
          <a:ln w="9525">
            <a:solidFill>
              <a:schemeClr val="tx1"/>
            </a:solidFill>
            <a:miter lim="800000"/>
            <a:headEnd/>
            <a:tailEnd/>
          </a:ln>
        </p:spPr>
        <p:txBody>
          <a:bodyPr wrap="square">
            <a:spAutoFit/>
          </a:bodyPr>
          <a:lstStyle/>
          <a:p>
            <a:pPr algn="ctr"/>
            <a:r>
              <a:rPr lang="en-GB" sz="1333" dirty="0"/>
              <a:t>Herodotou, C., Rienties, B., Hlosta, M., </a:t>
            </a:r>
            <a:r>
              <a:rPr lang="en-GB" sz="1333" dirty="0" err="1"/>
              <a:t>Boroowa</a:t>
            </a:r>
            <a:r>
              <a:rPr lang="en-GB" sz="1333" dirty="0"/>
              <a:t>, A., </a:t>
            </a:r>
            <a:r>
              <a:rPr lang="en-GB" sz="1333" dirty="0" err="1"/>
              <a:t>Mangafa</a:t>
            </a:r>
            <a:r>
              <a:rPr lang="en-GB" sz="1333" dirty="0"/>
              <a:t>, C., </a:t>
            </a:r>
            <a:r>
              <a:rPr lang="en-GB" sz="1333" dirty="0" err="1"/>
              <a:t>Zdrahal</a:t>
            </a:r>
            <a:r>
              <a:rPr lang="en-GB" sz="1333" dirty="0"/>
              <a:t>, Z. (Submitted: 31-03-2019). The scalable implementation of predictive learning analytics at a distance learning university: Insights from a longitudinal case study. </a:t>
            </a:r>
            <a:r>
              <a:rPr lang="en-GB" sz="1333" i="1" dirty="0"/>
              <a:t>Internet and Higher Education</a:t>
            </a:r>
            <a:r>
              <a:rPr lang="en-GB" sz="1333" dirty="0"/>
              <a:t>. </a:t>
            </a:r>
            <a:endParaRPr lang="en-GB" altLang="en-US" sz="1333" dirty="0"/>
          </a:p>
        </p:txBody>
      </p:sp>
    </p:spTree>
    <p:extLst>
      <p:ext uri="{BB962C8B-B14F-4D97-AF65-F5344CB8AC3E}">
        <p14:creationId xmlns:p14="http://schemas.microsoft.com/office/powerpoint/2010/main" val="2520764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7C03-2DC1-4258-AC22-D79D3C24532A}"/>
              </a:ext>
            </a:extLst>
          </p:cNvPr>
          <p:cNvPicPr>
            <a:picLocks noChangeAspect="1"/>
          </p:cNvPicPr>
          <p:nvPr/>
        </p:nvPicPr>
        <p:blipFill>
          <a:blip r:embed="rId2"/>
          <a:stretch>
            <a:fillRect/>
          </a:stretch>
        </p:blipFill>
        <p:spPr>
          <a:xfrm>
            <a:off x="1" y="0"/>
            <a:ext cx="7395119" cy="6199453"/>
          </a:xfrm>
          <a:prstGeom prst="rect">
            <a:avLst/>
          </a:prstGeom>
        </p:spPr>
      </p:pic>
      <p:sp>
        <p:nvSpPr>
          <p:cNvPr id="6" name="Rectangle 44">
            <a:extLst>
              <a:ext uri="{FF2B5EF4-FFF2-40B4-BE49-F238E27FC236}">
                <a16:creationId xmlns:a16="http://schemas.microsoft.com/office/drawing/2014/main" id="{EB26AA60-AAC0-4D12-BBB2-AFAF7A2B89A6}"/>
              </a:ext>
            </a:extLst>
          </p:cNvPr>
          <p:cNvSpPr>
            <a:spLocks noChangeArrowheads="1"/>
          </p:cNvSpPr>
          <p:nvPr/>
        </p:nvSpPr>
        <p:spPr bwMode="auto">
          <a:xfrm>
            <a:off x="0" y="6119336"/>
            <a:ext cx="12192000" cy="707694"/>
          </a:xfrm>
          <a:prstGeom prst="rect">
            <a:avLst/>
          </a:prstGeom>
          <a:solidFill>
            <a:schemeClr val="bg1"/>
          </a:solidFill>
          <a:ln w="9525">
            <a:solidFill>
              <a:schemeClr val="tx1"/>
            </a:solidFill>
            <a:miter lim="800000"/>
            <a:headEnd/>
            <a:tailEnd/>
          </a:ln>
        </p:spPr>
        <p:txBody>
          <a:bodyPr wrap="square">
            <a:spAutoFit/>
          </a:bodyPr>
          <a:lstStyle/>
          <a:p>
            <a:pPr algn="ctr"/>
            <a:r>
              <a:rPr lang="en-GB" sz="1333" dirty="0"/>
              <a:t>Ferguson, R., Coughlan, T., </a:t>
            </a:r>
            <a:r>
              <a:rPr lang="en-GB" sz="1333" dirty="0" err="1"/>
              <a:t>Egelandsdal</a:t>
            </a:r>
            <a:r>
              <a:rPr lang="en-GB" sz="1333" dirty="0"/>
              <a:t>, K., </a:t>
            </a:r>
            <a:r>
              <a:rPr lang="en-GB" sz="1333" dirty="0" err="1"/>
              <a:t>Gaved</a:t>
            </a:r>
            <a:r>
              <a:rPr lang="en-GB" sz="1333" dirty="0"/>
              <a:t>, M., </a:t>
            </a:r>
            <a:r>
              <a:rPr lang="en-GB" sz="1333" dirty="0" err="1"/>
              <a:t>Herodotou</a:t>
            </a:r>
            <a:r>
              <a:rPr lang="en-GB" sz="1333" dirty="0"/>
              <a:t>, C., </a:t>
            </a:r>
            <a:r>
              <a:rPr lang="en-GB" sz="1333" dirty="0" err="1"/>
              <a:t>Hillaire</a:t>
            </a:r>
            <a:r>
              <a:rPr lang="en-GB" sz="1333" dirty="0"/>
              <a:t>, G., Jones, D., </a:t>
            </a:r>
            <a:r>
              <a:rPr lang="en-GB" sz="1333" dirty="0" err="1"/>
              <a:t>Jowers</a:t>
            </a:r>
            <a:r>
              <a:rPr lang="en-GB" sz="1333" dirty="0"/>
              <a:t>, I., </a:t>
            </a:r>
            <a:r>
              <a:rPr lang="en-GB" sz="1333" dirty="0" err="1"/>
              <a:t>Kukulska</a:t>
            </a:r>
            <a:r>
              <a:rPr lang="en-GB" sz="1333" dirty="0"/>
              <a:t>-Hulme, A., McAndrew, P., </a:t>
            </a:r>
            <a:r>
              <a:rPr lang="en-GB" sz="1333" dirty="0" err="1"/>
              <a:t>Misiejuk</a:t>
            </a:r>
            <a:r>
              <a:rPr lang="en-GB" sz="1333" dirty="0"/>
              <a:t>, K., Ness, I. J., </a:t>
            </a:r>
            <a:r>
              <a:rPr lang="en-GB" sz="1333" dirty="0" err="1"/>
              <a:t>Rienties</a:t>
            </a:r>
            <a:r>
              <a:rPr lang="en-GB" sz="1333" dirty="0"/>
              <a:t>, B., Scanlon, E., Sharples, M., Wasson, B., Weller, M. and </a:t>
            </a:r>
            <a:r>
              <a:rPr lang="en-GB" sz="1333" dirty="0" err="1"/>
              <a:t>Whitelock</a:t>
            </a:r>
            <a:r>
              <a:rPr lang="en-GB" sz="1333" dirty="0"/>
              <a:t>, D. (2019). Innovating Pedagogy 2019: Open University Innovation Report 7. Milton Keynes: The Open University.</a:t>
            </a:r>
            <a:endParaRPr lang="en-GB" altLang="en-US" sz="1333" dirty="0"/>
          </a:p>
        </p:txBody>
      </p:sp>
      <p:pic>
        <p:nvPicPr>
          <p:cNvPr id="2" name="Picture 1"/>
          <p:cNvPicPr>
            <a:picLocks noChangeAspect="1"/>
          </p:cNvPicPr>
          <p:nvPr/>
        </p:nvPicPr>
        <p:blipFill>
          <a:blip r:embed="rId3"/>
          <a:stretch>
            <a:fillRect/>
          </a:stretch>
        </p:blipFill>
        <p:spPr>
          <a:xfrm>
            <a:off x="7485063" y="120649"/>
            <a:ext cx="5188995" cy="5937251"/>
          </a:xfrm>
          <a:prstGeom prst="rect">
            <a:avLst/>
          </a:prstGeom>
        </p:spPr>
      </p:pic>
    </p:spTree>
    <p:extLst>
      <p:ext uri="{BB962C8B-B14F-4D97-AF65-F5344CB8AC3E}">
        <p14:creationId xmlns:p14="http://schemas.microsoft.com/office/powerpoint/2010/main" val="275635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 and moving forwards</a:t>
            </a:r>
          </a:p>
        </p:txBody>
      </p:sp>
      <p:sp>
        <p:nvSpPr>
          <p:cNvPr id="3" name="Content Placeholder 2"/>
          <p:cNvSpPr>
            <a:spLocks noGrp="1"/>
          </p:cNvSpPr>
          <p:nvPr>
            <p:ph idx="1"/>
          </p:nvPr>
        </p:nvSpPr>
        <p:spPr/>
        <p:txBody>
          <a:bodyPr>
            <a:normAutofit/>
          </a:bodyPr>
          <a:lstStyle/>
          <a:p>
            <a:pPr marL="685783" lvl="1" indent="-685783">
              <a:buFont typeface="+mj-lt"/>
              <a:buAutoNum type="arabicPeriod"/>
            </a:pPr>
            <a:r>
              <a:rPr lang="en-GB" sz="2400" dirty="0"/>
              <a:t>Teachers and professional development key in world of learning analytics</a:t>
            </a:r>
          </a:p>
          <a:p>
            <a:pPr marL="685783" lvl="1" indent="-685783">
              <a:buFont typeface="+mj-lt"/>
              <a:buAutoNum type="arabicPeriod"/>
            </a:pPr>
            <a:r>
              <a:rPr lang="en-GB" sz="2400" dirty="0"/>
              <a:t>Learning design and teachers strongly influences student engagement, satisfaction and performance</a:t>
            </a:r>
          </a:p>
          <a:p>
            <a:pPr marL="685783" lvl="1" indent="-685783">
              <a:buFont typeface="+mj-lt"/>
              <a:buAutoNum type="arabicPeriod"/>
            </a:pPr>
            <a:r>
              <a:rPr lang="en-GB" sz="2400" dirty="0"/>
              <a:t>Learning analytics can be quite powerful to understand complexities of learning in- and outside class</a:t>
            </a:r>
          </a:p>
          <a:p>
            <a:pPr marL="685783" lvl="1" indent="-685783">
              <a:buFont typeface="+mj-lt"/>
              <a:buAutoNum type="arabicPeriod"/>
            </a:pPr>
            <a:r>
              <a:rPr lang="en-GB" sz="2400" dirty="0"/>
              <a:t>Learning analytics approaches can help researchers and practitioners to test and validate </a:t>
            </a:r>
            <a:r>
              <a:rPr lang="en-GB" sz="2400" b="1" u="sng" dirty="0"/>
              <a:t>big and small</a:t>
            </a:r>
            <a:r>
              <a:rPr lang="en-GB" sz="2400" dirty="0"/>
              <a:t> theoretical questions</a:t>
            </a:r>
          </a:p>
          <a:p>
            <a:pPr marL="685783" lvl="1" indent="-685783">
              <a:buFont typeface="+mj-lt"/>
              <a:buAutoNum type="arabicPeriod"/>
            </a:pPr>
            <a:r>
              <a:rPr lang="en-GB" sz="2400" dirty="0"/>
              <a:t>I am open for any collaborations or any wild ideas </a:t>
            </a:r>
            <a:r>
              <a:rPr lang="en-GB" sz="2400" dirty="0">
                <a:sym typeface="Wingdings" panose="05000000000000000000" pitchFamily="2" charset="2"/>
              </a:rPr>
              <a:t></a:t>
            </a:r>
            <a:endParaRPr lang="en-GB" sz="2400" dirty="0"/>
          </a:p>
          <a:p>
            <a:pPr marL="685783" lvl="1" indent="-685783">
              <a:buFont typeface="+mj-lt"/>
              <a:buAutoNum type="arabicPeriod"/>
            </a:pPr>
            <a:endParaRPr lang="en-GB" sz="3200" dirty="0"/>
          </a:p>
        </p:txBody>
      </p:sp>
    </p:spTree>
    <p:extLst>
      <p:ext uri="{BB962C8B-B14F-4D97-AF65-F5344CB8AC3E}">
        <p14:creationId xmlns:p14="http://schemas.microsoft.com/office/powerpoint/2010/main" val="193977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 or comments?</a:t>
            </a:r>
          </a:p>
        </p:txBody>
      </p:sp>
      <p:sp>
        <p:nvSpPr>
          <p:cNvPr id="3" name="Content Placeholder 2"/>
          <p:cNvSpPr>
            <a:spLocks noGrp="1"/>
          </p:cNvSpPr>
          <p:nvPr>
            <p:ph idx="1"/>
          </p:nvPr>
        </p:nvSpPr>
        <p:spPr/>
        <p:txBody>
          <a:bodyPr>
            <a:normAutofit/>
          </a:bodyPr>
          <a:lstStyle/>
          <a:p>
            <a:pPr marL="0" lvl="1" indent="0">
              <a:buNone/>
            </a:pPr>
            <a:endParaRPr lang="en-GB" sz="3200" dirty="0"/>
          </a:p>
        </p:txBody>
      </p:sp>
    </p:spTree>
    <p:extLst>
      <p:ext uri="{BB962C8B-B14F-4D97-AF65-F5344CB8AC3E}">
        <p14:creationId xmlns:p14="http://schemas.microsoft.com/office/powerpoint/2010/main" val="201677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we talk about today?</a:t>
            </a:r>
          </a:p>
        </p:txBody>
      </p:sp>
      <p:sp>
        <p:nvSpPr>
          <p:cNvPr id="3" name="Content Placeholder 2"/>
          <p:cNvSpPr>
            <a:spLocks noGrp="1"/>
          </p:cNvSpPr>
          <p:nvPr>
            <p:ph idx="1"/>
          </p:nvPr>
        </p:nvSpPr>
        <p:spPr/>
        <p:txBody>
          <a:bodyPr/>
          <a:lstStyle/>
          <a:p>
            <a:pPr marL="457200" indent="-457200">
              <a:buFont typeface="+mj-lt"/>
              <a:buAutoNum type="arabicPeriod"/>
            </a:pPr>
            <a:r>
              <a:rPr lang="en-GB" dirty="0"/>
              <a:t>What do you think and feel about learning analytics?</a:t>
            </a:r>
          </a:p>
          <a:p>
            <a:pPr marL="457200" indent="-457200">
              <a:buFont typeface="+mj-lt"/>
              <a:buAutoNum type="arabicPeriod"/>
            </a:pPr>
            <a:r>
              <a:rPr lang="en-GB" dirty="0"/>
              <a:t>What is learning analytics?</a:t>
            </a:r>
          </a:p>
          <a:p>
            <a:pPr marL="457200" indent="-457200">
              <a:buFont typeface="+mj-lt"/>
              <a:buAutoNum type="arabicPeriod"/>
            </a:pPr>
            <a:r>
              <a:rPr lang="en-GB" dirty="0"/>
              <a:t>What is the role of learning design in learning analytics?</a:t>
            </a:r>
          </a:p>
          <a:p>
            <a:pPr marL="457200" indent="-457200">
              <a:buFont typeface="+mj-lt"/>
              <a:buAutoNum type="arabicPeriod"/>
            </a:pPr>
            <a:r>
              <a:rPr lang="en-GB" dirty="0"/>
              <a:t>What is the role of teachers in learning analytics?</a:t>
            </a:r>
          </a:p>
        </p:txBody>
      </p:sp>
    </p:spTree>
    <p:extLst>
      <p:ext uri="{BB962C8B-B14F-4D97-AF65-F5344CB8AC3E}">
        <p14:creationId xmlns:p14="http://schemas.microsoft.com/office/powerpoint/2010/main" val="3780354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593" y="3053283"/>
            <a:ext cx="9780814" cy="784199"/>
          </a:xfrm>
        </p:spPr>
        <p:txBody>
          <a:bodyPr>
            <a:noAutofit/>
          </a:bodyPr>
          <a:lstStyle/>
          <a:p>
            <a:r>
              <a:rPr lang="en-GB" dirty="0"/>
              <a:t>The power of learning analytics to impact learning and teaching: a critical perspective</a:t>
            </a:r>
            <a:br>
              <a:rPr lang="en-GB" dirty="0"/>
            </a:br>
            <a:br>
              <a:rPr lang="en-GB" dirty="0"/>
            </a:br>
            <a:r>
              <a:rPr lang="en-GB" sz="2000" dirty="0"/>
              <a:t>@</a:t>
            </a:r>
            <a:r>
              <a:rPr lang="en-GB" sz="2000" dirty="0" err="1"/>
              <a:t>DrBartRienties</a:t>
            </a:r>
            <a:br>
              <a:rPr lang="en-GB" sz="2000" dirty="0"/>
            </a:br>
            <a:r>
              <a:rPr lang="en-GB" sz="2000" dirty="0">
                <a:hlinkClick r:id="rId2"/>
              </a:rPr>
              <a:t>bart.rienties@open.ac.uk</a:t>
            </a:r>
            <a:br>
              <a:rPr lang="en-GB" sz="2000" dirty="0"/>
            </a:br>
            <a:br>
              <a:rPr lang="en-GB" sz="2000" dirty="0"/>
            </a:br>
            <a:r>
              <a:rPr lang="en-GB" sz="2000" dirty="0"/>
              <a:t>Professor of Learning Analytics</a:t>
            </a:r>
            <a:br>
              <a:rPr lang="en-GB" sz="2000" dirty="0"/>
            </a:br>
            <a:r>
              <a:rPr lang="en-GB" sz="2000" dirty="0"/>
              <a:t>Open University UK</a:t>
            </a:r>
            <a:br>
              <a:rPr lang="en-GB" sz="3200" dirty="0">
                <a:solidFill>
                  <a:schemeClr val="bg2">
                    <a:lumMod val="60000"/>
                    <a:lumOff val="40000"/>
                  </a:schemeClr>
                </a:solidFill>
              </a:rPr>
            </a:br>
            <a:br>
              <a:rPr lang="en-GB" sz="3000" b="0" dirty="0">
                <a:latin typeface="Arial" panose="020B0604020202020204" pitchFamily="34" charset="0"/>
                <a:cs typeface="Arial" panose="020B0604020202020204" pitchFamily="34" charset="0"/>
              </a:rPr>
            </a:br>
            <a:br>
              <a:rPr lang="en-GB" sz="3000" b="0" dirty="0">
                <a:latin typeface="Arial" panose="020B0604020202020204" pitchFamily="34" charset="0"/>
                <a:cs typeface="Arial" panose="020B0604020202020204" pitchFamily="34" charset="0"/>
              </a:rPr>
            </a:br>
            <a:br>
              <a:rPr lang="en-GB" sz="3200" dirty="0"/>
            </a:br>
            <a:endParaRPr lang="en-US" sz="3000" b="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5843928"/>
            <a:ext cx="9144000" cy="569911"/>
          </a:xfrm>
        </p:spPr>
        <p:txBody>
          <a:bodyPr/>
          <a:lstStyle/>
          <a:p>
            <a:r>
              <a:rPr lang="en-GB" dirty="0"/>
              <a:t>Tuesday 16 April 2019</a:t>
            </a:r>
            <a:endParaRPr lang="en-US" dirty="0"/>
          </a:p>
        </p:txBody>
      </p:sp>
    </p:spTree>
    <p:extLst>
      <p:ext uri="{BB962C8B-B14F-4D97-AF65-F5344CB8AC3E}">
        <p14:creationId xmlns:p14="http://schemas.microsoft.com/office/powerpoint/2010/main" val="359718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 you hope learning analytics will do for you (and your organisation)? </a:t>
            </a:r>
          </a:p>
        </p:txBody>
      </p:sp>
      <p:sp>
        <p:nvSpPr>
          <p:cNvPr id="3" name="Content Placeholder 2"/>
          <p:cNvSpPr>
            <a:spLocks noGrp="1"/>
          </p:cNvSpPr>
          <p:nvPr>
            <p:ph idx="1"/>
          </p:nvPr>
        </p:nvSpPr>
        <p:spPr/>
        <p:txBody>
          <a:bodyPr/>
          <a:lstStyle/>
          <a:p>
            <a:r>
              <a:rPr lang="en-GB" dirty="0"/>
              <a:t>Just post your thoughts into the chat box</a:t>
            </a:r>
          </a:p>
        </p:txBody>
      </p:sp>
    </p:spTree>
    <p:extLst>
      <p:ext uri="{BB962C8B-B14F-4D97-AF65-F5344CB8AC3E}">
        <p14:creationId xmlns:p14="http://schemas.microsoft.com/office/powerpoint/2010/main" val="229899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are your potential concerns if your organisation would implement learning analytics </a:t>
            </a:r>
          </a:p>
        </p:txBody>
      </p:sp>
      <p:sp>
        <p:nvSpPr>
          <p:cNvPr id="3" name="Content Placeholder 2"/>
          <p:cNvSpPr>
            <a:spLocks noGrp="1"/>
          </p:cNvSpPr>
          <p:nvPr>
            <p:ph idx="1"/>
          </p:nvPr>
        </p:nvSpPr>
        <p:spPr/>
        <p:txBody>
          <a:bodyPr/>
          <a:lstStyle/>
          <a:p>
            <a:r>
              <a:rPr lang="en-GB" dirty="0"/>
              <a:t>Just post your thoughts into the chat box</a:t>
            </a:r>
          </a:p>
          <a:p>
            <a:pPr marL="0" indent="0">
              <a:buNone/>
            </a:pPr>
            <a:endParaRPr lang="en-GB" dirty="0"/>
          </a:p>
        </p:txBody>
      </p:sp>
    </p:spTree>
    <p:extLst>
      <p:ext uri="{BB962C8B-B14F-4D97-AF65-F5344CB8AC3E}">
        <p14:creationId xmlns:p14="http://schemas.microsoft.com/office/powerpoint/2010/main" val="118475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2" descr="Figure1-laprocess.jpg"/>
          <p:cNvPicPr>
            <a:picLocks noChangeAspect="1" noChangeArrowheads="1"/>
          </p:cNvPicPr>
          <p:nvPr/>
        </p:nvPicPr>
        <p:blipFill>
          <a:blip r:embed="rId2"/>
          <a:srcRect/>
          <a:stretch>
            <a:fillRect/>
          </a:stretch>
        </p:blipFill>
        <p:spPr bwMode="auto">
          <a:xfrm>
            <a:off x="174173" y="124073"/>
            <a:ext cx="12017828" cy="6653884"/>
          </a:xfrm>
          <a:prstGeom prst="rect">
            <a:avLst/>
          </a:prstGeom>
          <a:noFill/>
        </p:spPr>
      </p:pic>
      <p:sp>
        <p:nvSpPr>
          <p:cNvPr id="7" name="Oval 6"/>
          <p:cNvSpPr/>
          <p:nvPr/>
        </p:nvSpPr>
        <p:spPr>
          <a:xfrm>
            <a:off x="667372" y="4926553"/>
            <a:ext cx="2335661" cy="1851403"/>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Oval 7"/>
          <p:cNvSpPr/>
          <p:nvPr/>
        </p:nvSpPr>
        <p:spPr>
          <a:xfrm>
            <a:off x="4147320" y="4926553"/>
            <a:ext cx="4751256" cy="1851403"/>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Oval 8"/>
          <p:cNvSpPr/>
          <p:nvPr/>
        </p:nvSpPr>
        <p:spPr>
          <a:xfrm>
            <a:off x="10054158" y="3192449"/>
            <a:ext cx="2335661" cy="2270200"/>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Oval 9"/>
          <p:cNvSpPr/>
          <p:nvPr/>
        </p:nvSpPr>
        <p:spPr>
          <a:xfrm>
            <a:off x="3748832" y="0"/>
            <a:ext cx="4751256" cy="4211781"/>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Oval 10"/>
          <p:cNvSpPr/>
          <p:nvPr/>
        </p:nvSpPr>
        <p:spPr>
          <a:xfrm>
            <a:off x="559174" y="917248"/>
            <a:ext cx="2335661" cy="1851403"/>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44"/>
          <p:cNvSpPr>
            <a:spLocks noChangeArrowheads="1"/>
          </p:cNvSpPr>
          <p:nvPr/>
        </p:nvSpPr>
        <p:spPr bwMode="auto">
          <a:xfrm>
            <a:off x="0" y="6622357"/>
            <a:ext cx="12192000" cy="235898"/>
          </a:xfrm>
          <a:prstGeom prst="rect">
            <a:avLst/>
          </a:prstGeom>
          <a:solidFill>
            <a:schemeClr val="bg1"/>
          </a:solidFill>
          <a:ln w="9525">
            <a:solidFill>
              <a:schemeClr val="tx1"/>
            </a:solidFill>
            <a:miter lim="800000"/>
            <a:headEnd/>
            <a:tailEnd/>
          </a:ln>
        </p:spPr>
        <p:txBody>
          <a:bodyPr wrap="square">
            <a:spAutoFit/>
          </a:bodyPr>
          <a:lstStyle/>
          <a:p>
            <a:r>
              <a:rPr lang="en-US" sz="933" dirty="0" err="1"/>
              <a:t>Dyckhoff</a:t>
            </a:r>
            <a:r>
              <a:rPr lang="en-US" sz="933" dirty="0"/>
              <a:t>, A. L., </a:t>
            </a:r>
            <a:r>
              <a:rPr lang="en-US" sz="933" dirty="0" err="1"/>
              <a:t>Zielke</a:t>
            </a:r>
            <a:r>
              <a:rPr lang="en-US" sz="933" dirty="0"/>
              <a:t>, D., </a:t>
            </a:r>
            <a:r>
              <a:rPr lang="en-US" sz="933" dirty="0" err="1"/>
              <a:t>Bültmann</a:t>
            </a:r>
            <a:r>
              <a:rPr lang="en-US" sz="933" dirty="0"/>
              <a:t>, M., </a:t>
            </a:r>
            <a:r>
              <a:rPr lang="en-US" sz="933" dirty="0" err="1"/>
              <a:t>Chatti</a:t>
            </a:r>
            <a:r>
              <a:rPr lang="en-US" sz="933" dirty="0"/>
              <a:t>, M. A., &amp; Schroeder, U. (2012). Design and Implementation of a Learning Analytics Toolkit for Teachers. </a:t>
            </a:r>
            <a:r>
              <a:rPr lang="en-US" sz="933" i="1" dirty="0"/>
              <a:t>Journal of Educational Technology &amp; Society, 15</a:t>
            </a:r>
            <a:r>
              <a:rPr lang="en-US" sz="933" dirty="0"/>
              <a:t>(3), 58-76. </a:t>
            </a:r>
            <a:endParaRPr lang="en-GB" sz="933" dirty="0"/>
          </a:p>
        </p:txBody>
      </p:sp>
    </p:spTree>
    <p:extLst>
      <p:ext uri="{BB962C8B-B14F-4D97-AF65-F5344CB8AC3E}">
        <p14:creationId xmlns:p14="http://schemas.microsoft.com/office/powerpoint/2010/main" val="9523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2" descr="Figure1-laprocess.jpg"/>
          <p:cNvPicPr>
            <a:picLocks noChangeAspect="1" noChangeArrowheads="1"/>
          </p:cNvPicPr>
          <p:nvPr/>
        </p:nvPicPr>
        <p:blipFill>
          <a:blip r:embed="rId2"/>
          <a:srcRect/>
          <a:stretch>
            <a:fillRect/>
          </a:stretch>
        </p:blipFill>
        <p:spPr bwMode="auto">
          <a:xfrm>
            <a:off x="174173" y="124073"/>
            <a:ext cx="12017828" cy="6653884"/>
          </a:xfrm>
          <a:prstGeom prst="rect">
            <a:avLst/>
          </a:prstGeom>
          <a:noFill/>
        </p:spPr>
      </p:pic>
      <p:sp>
        <p:nvSpPr>
          <p:cNvPr id="5" name="Up-Down Arrow 4"/>
          <p:cNvSpPr/>
          <p:nvPr/>
        </p:nvSpPr>
        <p:spPr>
          <a:xfrm rot="2966624">
            <a:off x="2565070" y="2406733"/>
            <a:ext cx="649185" cy="275507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6" name="Up-Down Arrow 5"/>
          <p:cNvSpPr/>
          <p:nvPr/>
        </p:nvSpPr>
        <p:spPr>
          <a:xfrm>
            <a:off x="1510612" y="2641987"/>
            <a:ext cx="649185" cy="251982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Rectangle 44"/>
          <p:cNvSpPr>
            <a:spLocks noChangeArrowheads="1"/>
          </p:cNvSpPr>
          <p:nvPr/>
        </p:nvSpPr>
        <p:spPr bwMode="auto">
          <a:xfrm>
            <a:off x="0" y="6622357"/>
            <a:ext cx="12192000" cy="235898"/>
          </a:xfrm>
          <a:prstGeom prst="rect">
            <a:avLst/>
          </a:prstGeom>
          <a:solidFill>
            <a:schemeClr val="bg1"/>
          </a:solidFill>
          <a:ln w="9525">
            <a:solidFill>
              <a:schemeClr val="tx1"/>
            </a:solidFill>
            <a:miter lim="800000"/>
            <a:headEnd/>
            <a:tailEnd/>
          </a:ln>
        </p:spPr>
        <p:txBody>
          <a:bodyPr wrap="square">
            <a:spAutoFit/>
          </a:bodyPr>
          <a:lstStyle/>
          <a:p>
            <a:r>
              <a:rPr lang="en-US" sz="933" dirty="0" err="1"/>
              <a:t>Dyckhoff</a:t>
            </a:r>
            <a:r>
              <a:rPr lang="en-US" sz="933" dirty="0"/>
              <a:t>, A. L., </a:t>
            </a:r>
            <a:r>
              <a:rPr lang="en-US" sz="933" dirty="0" err="1"/>
              <a:t>Zielke</a:t>
            </a:r>
            <a:r>
              <a:rPr lang="en-US" sz="933" dirty="0"/>
              <a:t>, D., </a:t>
            </a:r>
            <a:r>
              <a:rPr lang="en-US" sz="933" dirty="0" err="1"/>
              <a:t>Bültmann</a:t>
            </a:r>
            <a:r>
              <a:rPr lang="en-US" sz="933" dirty="0"/>
              <a:t>, M., </a:t>
            </a:r>
            <a:r>
              <a:rPr lang="en-US" sz="933" dirty="0" err="1"/>
              <a:t>Chatti</a:t>
            </a:r>
            <a:r>
              <a:rPr lang="en-US" sz="933" dirty="0"/>
              <a:t>, M. A., &amp; Schroeder, U. (2012). Design and Implementation of a Learning Analytics Toolkit for Teachers. </a:t>
            </a:r>
            <a:r>
              <a:rPr lang="en-US" sz="933" i="1" dirty="0"/>
              <a:t>Journal of Educational Technology &amp; Society, 15</a:t>
            </a:r>
            <a:r>
              <a:rPr lang="en-US" sz="933" dirty="0"/>
              <a:t>(3), 58-76. </a:t>
            </a:r>
            <a:endParaRPr lang="en-GB" sz="933" dirty="0"/>
          </a:p>
        </p:txBody>
      </p:sp>
    </p:spTree>
    <p:extLst>
      <p:ext uri="{BB962C8B-B14F-4D97-AF65-F5344CB8AC3E}">
        <p14:creationId xmlns:p14="http://schemas.microsoft.com/office/powerpoint/2010/main" val="284691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clipse glasses car k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57" y="3716491"/>
            <a:ext cx="6291943" cy="31415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r key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7886093" cy="35487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56947" y="2245053"/>
            <a:ext cx="10333567" cy="910872"/>
          </a:xfrm>
        </p:spPr>
        <p:txBody>
          <a:bodyPr>
            <a:normAutofit fontScale="90000"/>
          </a:bodyPr>
          <a:lstStyle/>
          <a:p>
            <a:r>
              <a:rPr lang="en-GB" sz="2400" dirty="0"/>
              <a:t>Learning Design</a:t>
            </a:r>
            <a:r>
              <a:rPr lang="en-GB" sz="2400" i="1" dirty="0"/>
              <a:t> </a:t>
            </a:r>
            <a:r>
              <a:rPr lang="en-GB" sz="2400" dirty="0"/>
              <a:t>is described as “a methodology for enabling teachers/designers to make more informed decisions in how they go about designing learning activities and interventions, which is pedagogically informed and makes effective use of appropriate resources and technologies” (</a:t>
            </a:r>
            <a:r>
              <a:rPr lang="en-GB" sz="2400" dirty="0" err="1"/>
              <a:t>Conole</a:t>
            </a:r>
            <a:r>
              <a:rPr lang="en-GB" sz="2400" dirty="0"/>
              <a:t>, 2012). </a:t>
            </a:r>
          </a:p>
        </p:txBody>
      </p:sp>
    </p:spTree>
    <p:extLst>
      <p:ext uri="{BB962C8B-B14F-4D97-AF65-F5344CB8AC3E}">
        <p14:creationId xmlns:p14="http://schemas.microsoft.com/office/powerpoint/2010/main" val="4128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90914244"/>
              </p:ext>
            </p:extLst>
          </p:nvPr>
        </p:nvGraphicFramePr>
        <p:xfrm>
          <a:off x="0" y="1159098"/>
          <a:ext cx="12192000" cy="5262741"/>
        </p:xfrm>
        <a:graphic>
          <a:graphicData uri="http://schemas.openxmlformats.org/drawingml/2006/table">
            <a:tbl>
              <a:tblPr firstRow="1" firstCol="1" bandRow="1">
                <a:tableStyleId>{5C22544A-7EE6-4342-B048-85BDC9FD1C3A}</a:tableStyleId>
              </a:tblPr>
              <a:tblGrid>
                <a:gridCol w="1490457">
                  <a:extLst>
                    <a:ext uri="{9D8B030D-6E8A-4147-A177-3AD203B41FA5}">
                      <a16:colId xmlns:a16="http://schemas.microsoft.com/office/drawing/2014/main" val="20000"/>
                    </a:ext>
                  </a:extLst>
                </a:gridCol>
                <a:gridCol w="1502656">
                  <a:extLst>
                    <a:ext uri="{9D8B030D-6E8A-4147-A177-3AD203B41FA5}">
                      <a16:colId xmlns:a16="http://schemas.microsoft.com/office/drawing/2014/main" val="20001"/>
                    </a:ext>
                  </a:extLst>
                </a:gridCol>
                <a:gridCol w="1485580">
                  <a:extLst>
                    <a:ext uri="{9D8B030D-6E8A-4147-A177-3AD203B41FA5}">
                      <a16:colId xmlns:a16="http://schemas.microsoft.com/office/drawing/2014/main" val="20002"/>
                    </a:ext>
                  </a:extLst>
                </a:gridCol>
                <a:gridCol w="1592912">
                  <a:extLst>
                    <a:ext uri="{9D8B030D-6E8A-4147-A177-3AD203B41FA5}">
                      <a16:colId xmlns:a16="http://schemas.microsoft.com/office/drawing/2014/main" val="20003"/>
                    </a:ext>
                  </a:extLst>
                </a:gridCol>
                <a:gridCol w="1627061">
                  <a:extLst>
                    <a:ext uri="{9D8B030D-6E8A-4147-A177-3AD203B41FA5}">
                      <a16:colId xmlns:a16="http://schemas.microsoft.com/office/drawing/2014/main" val="20004"/>
                    </a:ext>
                  </a:extLst>
                </a:gridCol>
                <a:gridCol w="1495339">
                  <a:extLst>
                    <a:ext uri="{9D8B030D-6E8A-4147-A177-3AD203B41FA5}">
                      <a16:colId xmlns:a16="http://schemas.microsoft.com/office/drawing/2014/main" val="20005"/>
                    </a:ext>
                  </a:extLst>
                </a:gridCol>
                <a:gridCol w="1495339">
                  <a:extLst>
                    <a:ext uri="{9D8B030D-6E8A-4147-A177-3AD203B41FA5}">
                      <a16:colId xmlns:a16="http://schemas.microsoft.com/office/drawing/2014/main" val="20006"/>
                    </a:ext>
                  </a:extLst>
                </a:gridCol>
                <a:gridCol w="1502656">
                  <a:extLst>
                    <a:ext uri="{9D8B030D-6E8A-4147-A177-3AD203B41FA5}">
                      <a16:colId xmlns:a16="http://schemas.microsoft.com/office/drawing/2014/main" val="20007"/>
                    </a:ext>
                  </a:extLst>
                </a:gridCol>
              </a:tblGrid>
              <a:tr h="703013">
                <a:tc>
                  <a:txBody>
                    <a:bodyPr/>
                    <a:lstStyle/>
                    <a:p>
                      <a:pPr algn="ct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a:solidFill>
                            <a:schemeClr val="tx1"/>
                          </a:solidFill>
                          <a:effectLst/>
                        </a:rPr>
                        <a:t>Assimilative</a:t>
                      </a:r>
                      <a:endParaRPr lang="en-GB" sz="140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a:solidFill>
                            <a:schemeClr val="tx1"/>
                          </a:solidFill>
                          <a:effectLst/>
                        </a:rPr>
                        <a:t>Finding and handling information</a:t>
                      </a:r>
                      <a:endParaRPr lang="en-GB" sz="140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Communication</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a:solidFill>
                            <a:schemeClr val="tx1"/>
                          </a:solidFill>
                          <a:effectLst/>
                        </a:rPr>
                        <a:t>Productive</a:t>
                      </a:r>
                      <a:endParaRPr lang="en-GB" sz="140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a:solidFill>
                            <a:schemeClr val="tx1"/>
                          </a:solidFill>
                          <a:effectLst/>
                        </a:rPr>
                        <a:t>Experiential</a:t>
                      </a:r>
                      <a:endParaRPr lang="en-GB" sz="140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a:solidFill>
                            <a:schemeClr val="tx1"/>
                          </a:solidFill>
                          <a:effectLst/>
                        </a:rPr>
                        <a:t>Interactive/</a:t>
                      </a:r>
                    </a:p>
                    <a:p>
                      <a:pPr>
                        <a:lnSpc>
                          <a:spcPct val="115000"/>
                        </a:lnSpc>
                        <a:spcAft>
                          <a:spcPts val="1000"/>
                        </a:spcAft>
                      </a:pPr>
                      <a:r>
                        <a:rPr lang="en-GB" sz="1400">
                          <a:solidFill>
                            <a:schemeClr val="tx1"/>
                          </a:solidFill>
                          <a:effectLst/>
                        </a:rPr>
                        <a:t>Adaptive </a:t>
                      </a:r>
                      <a:endParaRPr lang="en-GB" sz="140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a:solidFill>
                            <a:schemeClr val="tx1"/>
                          </a:solidFill>
                          <a:effectLst/>
                        </a:rPr>
                        <a:t>Assessment</a:t>
                      </a:r>
                      <a:endParaRPr lang="en-GB" sz="1400">
                        <a:solidFill>
                          <a:schemeClr val="tx1"/>
                        </a:solidFill>
                        <a:effectLst/>
                        <a:latin typeface="Times New Roman"/>
                        <a:ea typeface="Calibri"/>
                      </a:endParaRPr>
                    </a:p>
                  </a:txBody>
                  <a:tcPr marT="0" marB="0"/>
                </a:tc>
                <a:extLst>
                  <a:ext uri="{0D108BD9-81ED-4DB2-BD59-A6C34878D82A}">
                    <a16:rowId xmlns:a16="http://schemas.microsoft.com/office/drawing/2014/main" val="10000"/>
                  </a:ext>
                </a:extLst>
              </a:tr>
              <a:tr h="2112759">
                <a:tc>
                  <a:txBody>
                    <a:bodyPr/>
                    <a:lstStyle/>
                    <a:p>
                      <a:pPr>
                        <a:lnSpc>
                          <a:spcPct val="115000"/>
                        </a:lnSpc>
                        <a:spcAft>
                          <a:spcPts val="1000"/>
                        </a:spcAft>
                      </a:pPr>
                      <a:r>
                        <a:rPr lang="en-GB" sz="1400" dirty="0">
                          <a:solidFill>
                            <a:schemeClr val="tx1"/>
                          </a:solidFill>
                          <a:effectLst/>
                        </a:rPr>
                        <a:t>Type of activity</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Attending to information</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Searching for and processing information</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Discussing module related content with at least one other person (student or tutor)</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Actively constructing an artefact</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Applying learning in a real-world setting </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Applying learning in a simulated setting </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All forms of assessment, whether continuous, end of module, or formative (assessment for learning)</a:t>
                      </a:r>
                      <a:endParaRPr lang="en-GB" sz="1400" dirty="0">
                        <a:solidFill>
                          <a:schemeClr val="tx1"/>
                        </a:solidFill>
                        <a:effectLst/>
                        <a:latin typeface="Times New Roman"/>
                        <a:ea typeface="Calibri"/>
                      </a:endParaRPr>
                    </a:p>
                  </a:txBody>
                  <a:tcPr marT="0" marB="0"/>
                </a:tc>
                <a:extLst>
                  <a:ext uri="{0D108BD9-81ED-4DB2-BD59-A6C34878D82A}">
                    <a16:rowId xmlns:a16="http://schemas.microsoft.com/office/drawing/2014/main" val="10001"/>
                  </a:ext>
                </a:extLst>
              </a:tr>
              <a:tr h="2349649">
                <a:tc>
                  <a:txBody>
                    <a:bodyPr/>
                    <a:lstStyle/>
                    <a:p>
                      <a:pPr>
                        <a:lnSpc>
                          <a:spcPct val="115000"/>
                        </a:lnSpc>
                        <a:spcAft>
                          <a:spcPts val="1000"/>
                        </a:spcAft>
                      </a:pPr>
                      <a:r>
                        <a:rPr lang="en-GB" sz="1400" dirty="0">
                          <a:solidFill>
                            <a:schemeClr val="tx1"/>
                          </a:solidFill>
                          <a:effectLst/>
                        </a:rPr>
                        <a:t>Examples of activity</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a:solidFill>
                            <a:schemeClr val="tx1"/>
                          </a:solidFill>
                          <a:effectLst/>
                        </a:rPr>
                        <a:t>Read, Watch, Listen, Think about, Access, Observe, Review, Study</a:t>
                      </a:r>
                      <a:endParaRPr lang="en-GB" sz="140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List, Analyse, Collate, Plot, Find, Discover, Access, Use, Gather, Order, Classify, Select, Assess, Manipulate</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Communicate, Debate, Discuss, Argue, Share, Report, Collaborate, Present, Describe, Question</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Create, Build, Make, Design, Construct, Contribute, Complete, Produce, Write, Draw, Refine, Compose, Synthesise, Remix</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Practice, Apply, Mimic, Experience, Explore, Investigate, Perform, Engage</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Explore, Experiment, Trial, Improve, Model, Simulate </a:t>
                      </a:r>
                    </a:p>
                    <a:p>
                      <a:pPr>
                        <a:lnSpc>
                          <a:spcPct val="115000"/>
                        </a:lnSpc>
                        <a:spcAft>
                          <a:spcPts val="1000"/>
                        </a:spcAft>
                      </a:pPr>
                      <a:r>
                        <a:rPr lang="en-GB" sz="1400" dirty="0">
                          <a:solidFill>
                            <a:schemeClr val="tx1"/>
                          </a:solidFill>
                          <a:effectLst/>
                        </a:rPr>
                        <a:t> </a:t>
                      </a:r>
                      <a:endParaRPr lang="en-GB" sz="1400" dirty="0">
                        <a:solidFill>
                          <a:schemeClr val="tx1"/>
                        </a:solidFill>
                        <a:effectLst/>
                        <a:latin typeface="Times New Roman"/>
                        <a:ea typeface="Calibri"/>
                      </a:endParaRPr>
                    </a:p>
                  </a:txBody>
                  <a:tcPr marT="0" marB="0"/>
                </a:tc>
                <a:tc>
                  <a:txBody>
                    <a:bodyPr/>
                    <a:lstStyle/>
                    <a:p>
                      <a:pPr>
                        <a:lnSpc>
                          <a:spcPct val="115000"/>
                        </a:lnSpc>
                        <a:spcAft>
                          <a:spcPts val="1000"/>
                        </a:spcAft>
                      </a:pPr>
                      <a:r>
                        <a:rPr lang="en-GB" sz="1400" dirty="0">
                          <a:solidFill>
                            <a:schemeClr val="tx1"/>
                          </a:solidFill>
                          <a:effectLst/>
                        </a:rPr>
                        <a:t>Write, Present, Report, Demonstrate, Critique</a:t>
                      </a:r>
                      <a:endParaRPr lang="en-GB" sz="1400" dirty="0">
                        <a:solidFill>
                          <a:schemeClr val="tx1"/>
                        </a:solidFill>
                        <a:effectLst/>
                        <a:latin typeface="Times New Roman"/>
                        <a:ea typeface="Calibri"/>
                      </a:endParaRPr>
                    </a:p>
                  </a:txBody>
                  <a:tcPr marT="0" marB="0"/>
                </a:tc>
                <a:extLst>
                  <a:ext uri="{0D108BD9-81ED-4DB2-BD59-A6C34878D82A}">
                    <a16:rowId xmlns:a16="http://schemas.microsoft.com/office/drawing/2014/main" val="10002"/>
                  </a:ext>
                </a:extLst>
              </a:tr>
            </a:tbl>
          </a:graphicData>
        </a:graphic>
      </p:graphicFrame>
      <p:sp>
        <p:nvSpPr>
          <p:cNvPr id="4" name="Rectangle 44"/>
          <p:cNvSpPr>
            <a:spLocks noChangeArrowheads="1"/>
          </p:cNvSpPr>
          <p:nvPr/>
        </p:nvSpPr>
        <p:spPr bwMode="auto">
          <a:xfrm>
            <a:off x="0" y="6108605"/>
            <a:ext cx="12192000" cy="707694"/>
          </a:xfrm>
          <a:prstGeom prst="rect">
            <a:avLst/>
          </a:prstGeom>
          <a:solidFill>
            <a:schemeClr val="bg1"/>
          </a:solidFill>
          <a:ln w="9525">
            <a:solidFill>
              <a:schemeClr val="tx1"/>
            </a:solidFill>
            <a:miter lim="800000"/>
            <a:headEnd/>
            <a:tailEnd/>
          </a:ln>
        </p:spPr>
        <p:txBody>
          <a:bodyPr wrap="square">
            <a:spAutoFit/>
          </a:bodyPr>
          <a:lstStyle/>
          <a:p>
            <a:pPr algn="ctr"/>
            <a:r>
              <a:rPr lang="en-US" sz="1333" dirty="0" err="1"/>
              <a:t>Conole</a:t>
            </a:r>
            <a:r>
              <a:rPr lang="en-US" sz="1333" dirty="0"/>
              <a:t>, G. (2012). </a:t>
            </a:r>
            <a:r>
              <a:rPr lang="en-US" sz="1333" i="1" dirty="0"/>
              <a:t>Designing for Learning in an Open World</a:t>
            </a:r>
            <a:r>
              <a:rPr lang="en-US" sz="1333" dirty="0"/>
              <a:t>. Dordrecht: Springer.</a:t>
            </a:r>
            <a:endParaRPr lang="en-GB" sz="1333" dirty="0"/>
          </a:p>
          <a:p>
            <a:pPr algn="ctr"/>
            <a:r>
              <a:rPr lang="en-US" altLang="en-US" sz="1333" dirty="0"/>
              <a:t>Rienties, B., Toetenel, L., (2016). </a:t>
            </a:r>
            <a:r>
              <a:rPr lang="en-GB" altLang="en-US" sz="1333" dirty="0"/>
              <a:t>The impact of learning design on student behaviour, satisfaction and performance: a cross-institutional comparison across 151 modules. </a:t>
            </a:r>
            <a:r>
              <a:rPr lang="en-US" altLang="en-US" sz="1333" i="1" dirty="0"/>
              <a:t>Computers in Human Behavior</a:t>
            </a:r>
            <a:r>
              <a:rPr lang="en-US" altLang="en-US" sz="1333" dirty="0"/>
              <a:t>, 60 (2016), 333-341 </a:t>
            </a:r>
          </a:p>
        </p:txBody>
      </p:sp>
      <p:sp>
        <p:nvSpPr>
          <p:cNvPr id="5" name="Title 3"/>
          <p:cNvSpPr txBox="1">
            <a:spLocks/>
          </p:cNvSpPr>
          <p:nvPr/>
        </p:nvSpPr>
        <p:spPr>
          <a:xfrm>
            <a:off x="1858433" y="605149"/>
            <a:ext cx="10333567" cy="910872"/>
          </a:xfrm>
          <a:prstGeom prst="rect">
            <a:avLst/>
          </a:prstGeom>
        </p:spPr>
        <p:txBody>
          <a:bodyPr/>
          <a:lstStyle>
            <a:lvl1pPr algn="l" defTabSz="457200" rtl="0" eaLnBrk="1" latinLnBrk="0" hangingPunct="1">
              <a:spcBef>
                <a:spcPct val="0"/>
              </a:spcBef>
              <a:buNone/>
              <a:defRPr sz="3600" kern="1200" baseline="0">
                <a:solidFill>
                  <a:schemeClr val="tx1"/>
                </a:solidFill>
                <a:latin typeface="+mj-lt"/>
                <a:ea typeface="+mj-ea"/>
                <a:cs typeface="+mj-cs"/>
              </a:defRPr>
            </a:lvl1pPr>
          </a:lstStyle>
          <a:p>
            <a:r>
              <a:rPr lang="en-GB" sz="2667" b="1" dirty="0"/>
              <a:t>Open University Learning Design Initiative (OULDI)</a:t>
            </a:r>
            <a:br>
              <a:rPr lang="en-GB" sz="2667" b="1" dirty="0"/>
            </a:br>
            <a:endParaRPr lang="en-GB" sz="2667" dirty="0"/>
          </a:p>
        </p:txBody>
      </p:sp>
    </p:spTree>
    <p:extLst>
      <p:ext uri="{BB962C8B-B14F-4D97-AF65-F5344CB8AC3E}">
        <p14:creationId xmlns:p14="http://schemas.microsoft.com/office/powerpoint/2010/main" val="425009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45" y="0"/>
            <a:ext cx="120893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2646" y="3082247"/>
            <a:ext cx="637093" cy="3287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043800073"/>
      </p:ext>
    </p:extLst>
  </p:cSld>
  <p:clrMapOvr>
    <a:masterClrMapping/>
  </p:clrMapOvr>
</p:sld>
</file>

<file path=ppt/theme/theme1.xml><?xml version="1.0" encoding="utf-8"?>
<a:theme xmlns:a="http://schemas.openxmlformats.org/drawingml/2006/main" name="Office Theme">
  <a:themeElements>
    <a:clrScheme name="ET 2017 1">
      <a:dk1>
        <a:srgbClr val="000000"/>
      </a:dk1>
      <a:lt1>
        <a:srgbClr val="FFFFFF"/>
      </a:lt1>
      <a:dk2>
        <a:srgbClr val="44546A"/>
      </a:dk2>
      <a:lt2>
        <a:srgbClr val="E7E6E6"/>
      </a:lt2>
      <a:accent1>
        <a:srgbClr val="0075AA"/>
      </a:accent1>
      <a:accent2>
        <a:srgbClr val="9F1C63"/>
      </a:accent2>
      <a:accent3>
        <a:srgbClr val="1194A4"/>
      </a:accent3>
      <a:accent4>
        <a:srgbClr val="DADADA"/>
      </a:accent4>
      <a:accent5>
        <a:srgbClr val="57575B"/>
      </a:accent5>
      <a:accent6>
        <a:srgbClr val="70AD47"/>
      </a:accent6>
      <a:hlink>
        <a:srgbClr val="0563C1"/>
      </a:hlink>
      <a:folHlink>
        <a:srgbClr val="6F1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7457B3E-CA29-A043-96FE-FC4D558B512C}" vid="{7EA045D7-D39B-2A46-9E9D-042702A814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EBAE72CA8AF4B949A6E65B23B791E" ma:contentTypeVersion="8" ma:contentTypeDescription="Create a new document." ma:contentTypeScope="" ma:versionID="70a51c697a46432b33f5d89256317110">
  <xsd:schema xmlns:xsd="http://www.w3.org/2001/XMLSchema" xmlns:xs="http://www.w3.org/2001/XMLSchema" xmlns:p="http://schemas.microsoft.com/office/2006/metadata/properties" xmlns:ns2="c588baf4-6400-40de-9abf-7aeb1a842dc2" xmlns:ns3="58b357d8-2c77-4987-8ced-055a45f54fe6" targetNamespace="http://schemas.microsoft.com/office/2006/metadata/properties" ma:root="true" ma:fieldsID="41edb99072bd606c034de5641384bf73" ns2:_="" ns3:_="">
    <xsd:import namespace="c588baf4-6400-40de-9abf-7aeb1a842dc2"/>
    <xsd:import namespace="58b357d8-2c77-4987-8ced-055a45f54f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8baf4-6400-40de-9abf-7aeb1a842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b357d8-2c77-4987-8ced-055a45f54fe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194E67-4129-430F-B371-B43F3B854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8baf4-6400-40de-9abf-7aeb1a842dc2"/>
    <ds:schemaRef ds:uri="58b357d8-2c77-4987-8ced-055a45f54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BD4AAB-34D3-4455-9E14-43DFA963B109}">
  <ds:schemaRefs>
    <ds:schemaRef ds:uri="http://schemas.microsoft.com/sharepoint/v3/contenttype/forms"/>
  </ds:schemaRefs>
</ds:datastoreItem>
</file>

<file path=customXml/itemProps3.xml><?xml version="1.0" encoding="utf-8"?>
<ds:datastoreItem xmlns:ds="http://schemas.openxmlformats.org/officeDocument/2006/customXml" ds:itemID="{5F90A127-6D06-49FB-8619-B7B36D1DE159}">
  <ds:schemaRefs>
    <ds:schemaRef ds:uri="http://www.w3.org/XML/1998/namespace"/>
    <ds:schemaRef ds:uri="http://purl.org/dc/dcmitype/"/>
    <ds:schemaRef ds:uri="58b357d8-2c77-4987-8ced-055a45f54fe6"/>
    <ds:schemaRef ds:uri="http://purl.org/dc/terms/"/>
    <ds:schemaRef ds:uri="http://schemas.microsoft.com/office/2006/documentManagement/types"/>
    <ds:schemaRef ds:uri="c588baf4-6400-40de-9abf-7aeb1a842dc2"/>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1334</TotalTime>
  <Words>1172</Words>
  <Application>Microsoft Office PowerPoint</Application>
  <PresentationFormat>Widescreen</PresentationFormat>
  <Paragraphs>89</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Open Sans</vt:lpstr>
      <vt:lpstr>Times New Roman</vt:lpstr>
      <vt:lpstr>Wingdings</vt:lpstr>
      <vt:lpstr>Office Theme</vt:lpstr>
      <vt:lpstr>The power of learning analytics to impact learning and teaching: a critical perspective  @DrBartRienties Professor of Learning Analytics Open University UK   </vt:lpstr>
      <vt:lpstr>What will we talk about today?</vt:lpstr>
      <vt:lpstr>What do you hope learning analytics will do for you (and your organisation)? </vt:lpstr>
      <vt:lpstr>What are your potential concerns if your organisation would implement learning analytics </vt:lpstr>
      <vt:lpstr>PowerPoint Presentation</vt:lpstr>
      <vt:lpstr>PowerPoint Presentation</vt:lpstr>
      <vt:lpstr>Learning Design is described as “a methodology for enabling teachers/designers to make more informed decisions in how they go about designing learning activities and interventions, which is pedagogically informed and makes effective use of appropriate resources and technologies” (Conole, 2012). </vt:lpstr>
      <vt:lpstr>PowerPoint Presentation</vt:lpstr>
      <vt:lpstr>PowerPoint Presentation</vt:lpstr>
      <vt:lpstr>PowerPoint Presentation</vt:lpstr>
      <vt:lpstr>PowerPoint Presentation</vt:lpstr>
      <vt:lpstr>                           </vt:lpstr>
      <vt:lpstr>PowerPoint Presentation</vt:lpstr>
      <vt:lpstr>PowerPoint Presentation</vt:lpstr>
      <vt:lpstr>Usage of OUA dashboard by participating teachers</vt:lpstr>
      <vt:lpstr>PowerPoint Presentation</vt:lpstr>
      <vt:lpstr>PowerPoint Presentation</vt:lpstr>
      <vt:lpstr>Conclusions and moving forwards</vt:lpstr>
      <vt:lpstr>Any questions or comments?</vt:lpstr>
      <vt:lpstr>The power of learning analytics to impact learning and teaching: a critical perspective  @DrBartRienties bart.rienties@open.ac.uk  Professor of Learning Analytics Open University 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for Enhancement: Improving the  Student Experience</dc:title>
  <dc:creator>Craig Harford</dc:creator>
  <cp:lastModifiedBy>Alison Eales</cp:lastModifiedBy>
  <cp:revision>17</cp:revision>
  <dcterms:created xsi:type="dcterms:W3CDTF">2018-07-25T13:23:08Z</dcterms:created>
  <dcterms:modified xsi:type="dcterms:W3CDTF">2019-04-18T09:42:53Z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0x010100654EBAE72CA8AF4B949A6E65B23B791E</vt:lpwstr>
  </property>
</Properties>
</file>