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sldIdLst>
    <p:sldId id="256" r:id="rId5"/>
    <p:sldId id="259" r:id="rId6"/>
    <p:sldId id="261" r:id="rId7"/>
    <p:sldId id="262" r:id="rId8"/>
    <p:sldId id="258" r:id="rId9"/>
    <p:sldId id="264" r:id="rId10"/>
    <p:sldId id="263" r:id="rId11"/>
    <p:sldId id="266" r:id="rId12"/>
    <p:sldId id="268" r:id="rId13"/>
    <p:sldId id="269"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9F1C64"/>
    <a:srgbClr val="0377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2"/>
    <p:restoredTop sz="77190" autoAdjust="0"/>
  </p:normalViewPr>
  <p:slideViewPr>
    <p:cSldViewPr snapToGrid="0" snapToObjects="1" showGuides="1">
      <p:cViewPr varScale="1">
        <p:scale>
          <a:sx n="81" d="100"/>
          <a:sy n="81" d="100"/>
        </p:scale>
        <p:origin x="3490"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EE54E4-03E0-CE4E-AB67-920F3E6FB466}" type="datetimeFigureOut">
              <a:rPr lang="en-US" smtClean="0"/>
              <a:t>6/19/2019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DB3265-314D-384A-885B-28F3792A7A40}" type="slidenum">
              <a:rPr lang="en-US" smtClean="0"/>
              <a:t>‹#›</a:t>
            </a:fld>
            <a:endParaRPr lang="en-US"/>
          </a:p>
        </p:txBody>
      </p:sp>
    </p:spTree>
    <p:extLst>
      <p:ext uri="{BB962C8B-B14F-4D97-AF65-F5344CB8AC3E}">
        <p14:creationId xmlns:p14="http://schemas.microsoft.com/office/powerpoint/2010/main" val="347078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William to introduce the overall topic, Sorcha</a:t>
            </a:r>
            <a:r>
              <a:rPr lang="en-GB" baseline="0" dirty="0"/>
              <a:t> to pick up?</a:t>
            </a:r>
            <a:endParaRPr lang="en-GB" dirty="0"/>
          </a:p>
        </p:txBody>
      </p:sp>
      <p:sp>
        <p:nvSpPr>
          <p:cNvPr id="4" name="Slide Number Placeholder 3"/>
          <p:cNvSpPr>
            <a:spLocks noGrp="1"/>
          </p:cNvSpPr>
          <p:nvPr>
            <p:ph type="sldNum" sz="quarter" idx="10"/>
          </p:nvPr>
        </p:nvSpPr>
        <p:spPr/>
        <p:txBody>
          <a:bodyPr/>
          <a:lstStyle/>
          <a:p>
            <a:fld id="{81DB3265-314D-384A-885B-28F3792A7A40}" type="slidenum">
              <a:rPr lang="en-US" smtClean="0"/>
              <a:t>2</a:t>
            </a:fld>
            <a:endParaRPr lang="en-US"/>
          </a:p>
        </p:txBody>
      </p:sp>
    </p:spTree>
    <p:extLst>
      <p:ext uri="{BB962C8B-B14F-4D97-AF65-F5344CB8AC3E}">
        <p14:creationId xmlns:p14="http://schemas.microsoft.com/office/powerpoint/2010/main" val="2622276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Just a snapshot of some of the data sources</a:t>
            </a:r>
            <a:r>
              <a:rPr lang="en-GB" baseline="0" dirty="0"/>
              <a:t> that SA Officers in particular interact with</a:t>
            </a:r>
          </a:p>
          <a:p>
            <a:pPr marL="171450" indent="-171450">
              <a:buFontTx/>
              <a:buChar char="-"/>
            </a:pPr>
            <a:endParaRPr lang="en-GB" dirty="0"/>
          </a:p>
          <a:p>
            <a:pPr marL="171450" indent="-171450">
              <a:buFontTx/>
              <a:buChar char="-"/>
            </a:pPr>
            <a:r>
              <a:rPr lang="en-GB" dirty="0"/>
              <a:t>Flag welfare data and internal review data</a:t>
            </a:r>
          </a:p>
          <a:p>
            <a:pPr marL="171450" indent="-171450">
              <a:buFontTx/>
              <a:buChar char="-"/>
            </a:pPr>
            <a:endParaRPr lang="en-GB" dirty="0"/>
          </a:p>
          <a:p>
            <a:pPr marL="171450" indent="-171450">
              <a:buFontTx/>
              <a:buChar char="-"/>
            </a:pPr>
            <a:r>
              <a:rPr lang="en-GB" dirty="0"/>
              <a:t>Ask if there are other</a:t>
            </a:r>
            <a:r>
              <a:rPr lang="en-GB" baseline="0" dirty="0"/>
              <a:t> types that they can think of</a:t>
            </a:r>
            <a:endParaRPr lang="en-GB" dirty="0"/>
          </a:p>
          <a:p>
            <a:pPr marL="171450" indent="-171450">
              <a:buFontTx/>
              <a:buChar char="-"/>
            </a:pPr>
            <a:endParaRPr lang="en-GB" dirty="0"/>
          </a:p>
        </p:txBody>
      </p:sp>
      <p:sp>
        <p:nvSpPr>
          <p:cNvPr id="4" name="Slide Number Placeholder 3"/>
          <p:cNvSpPr>
            <a:spLocks noGrp="1"/>
          </p:cNvSpPr>
          <p:nvPr>
            <p:ph type="sldNum" sz="quarter" idx="10"/>
          </p:nvPr>
        </p:nvSpPr>
        <p:spPr/>
        <p:txBody>
          <a:bodyPr/>
          <a:lstStyle/>
          <a:p>
            <a:fld id="{81DB3265-314D-384A-885B-28F3792A7A40}" type="slidenum">
              <a:rPr lang="en-US" smtClean="0"/>
              <a:t>3</a:t>
            </a:fld>
            <a:endParaRPr lang="en-US"/>
          </a:p>
        </p:txBody>
      </p:sp>
    </p:spTree>
    <p:extLst>
      <p:ext uri="{BB962C8B-B14F-4D97-AF65-F5344CB8AC3E}">
        <p14:creationId xmlns:p14="http://schemas.microsoft.com/office/powerpoint/2010/main" val="347789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Can use UHI as an example when mentioning skewed results</a:t>
            </a:r>
          </a:p>
          <a:p>
            <a:pPr marL="171450" indent="-171450">
              <a:buFontTx/>
              <a:buChar char="-"/>
            </a:pPr>
            <a:endParaRPr lang="en-GB" dirty="0"/>
          </a:p>
          <a:p>
            <a:pPr marL="171450" indent="-171450">
              <a:buFontTx/>
              <a:buChar char="-"/>
            </a:pPr>
            <a:r>
              <a:rPr lang="en-GB" dirty="0"/>
              <a:t>Tick-box effect</a:t>
            </a:r>
            <a:r>
              <a:rPr lang="en-GB" baseline="0" dirty="0"/>
              <a:t> –data can loose it’s meaningfulness </a:t>
            </a:r>
          </a:p>
          <a:p>
            <a:pPr marL="171450" indent="-171450">
              <a:buFontTx/>
              <a:buChar char="-"/>
            </a:pPr>
            <a:endParaRPr lang="en-GB" baseline="0" dirty="0"/>
          </a:p>
          <a:p>
            <a:pPr marL="171450" indent="-171450">
              <a:buFontTx/>
              <a:buChar char="-"/>
            </a:pPr>
            <a:r>
              <a:rPr lang="en-GB" baseline="0" dirty="0"/>
              <a:t>KPIs:</a:t>
            </a:r>
          </a:p>
          <a:p>
            <a:pPr marL="628650" lvl="1" indent="-171450">
              <a:buFontTx/>
              <a:buChar char="-"/>
            </a:pPr>
            <a:r>
              <a:rPr lang="en-GB" dirty="0"/>
              <a:t>Are we measuring the right areas?</a:t>
            </a:r>
          </a:p>
          <a:p>
            <a:pPr marL="628650" lvl="1" indent="-171450">
              <a:buFontTx/>
              <a:buChar char="-"/>
            </a:pPr>
            <a:r>
              <a:rPr lang="en-GB" dirty="0"/>
              <a:t>Do students care/know about KPIs?</a:t>
            </a:r>
          </a:p>
          <a:p>
            <a:pPr marL="628650" lvl="1" indent="-171450">
              <a:buFontTx/>
              <a:buChar char="-"/>
            </a:pPr>
            <a:r>
              <a:rPr lang="en-GB" dirty="0"/>
              <a:t>Are we measuring areas students care about?</a:t>
            </a:r>
          </a:p>
          <a:p>
            <a:pPr marL="628650" lvl="1" indent="-171450">
              <a:buFontTx/>
              <a:buChar char="-"/>
            </a:pPr>
            <a:r>
              <a:rPr lang="en-GB" dirty="0"/>
              <a:t>Should we be measuring ourselves based on students perspectives and standards?</a:t>
            </a:r>
          </a:p>
          <a:p>
            <a:pPr marL="628650" lvl="1" indent="-171450">
              <a:buFontTx/>
              <a:buChar char="-"/>
            </a:pPr>
            <a:r>
              <a:rPr lang="en-GB" dirty="0"/>
              <a:t>Our focus could be misdirected to areas that engage students the least?</a:t>
            </a:r>
          </a:p>
          <a:p>
            <a:pPr marL="628650" lvl="1" indent="-171450">
              <a:buFontTx/>
              <a:buChar char="-"/>
            </a:pPr>
            <a:r>
              <a:rPr lang="en-GB" dirty="0"/>
              <a:t>Hitting KPIs can get us more funding/resources – these should go to the areas students care about the most?</a:t>
            </a:r>
          </a:p>
          <a:p>
            <a:pPr marL="628650" lvl="1" indent="-171450">
              <a:buFontTx/>
              <a:buChar char="-"/>
            </a:pPr>
            <a:endParaRPr lang="en-GB"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Competitiveness – data can sometimes cause us as a sector to compete with one another, rather than to work collectively for the good of the student experience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‘Inside the box data’ – What else could we look at that could be beneficial? (discussion point?)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Quantitative vs qualitative – Quantitative is too easily manipulated, and you don’t get the full picture without the information to back the statistics up. Qualitative on it’s own can lack impact (e.g. those snappy statistics). We can focus too much on one or the other, but we need both. </a:t>
            </a:r>
          </a:p>
          <a:p>
            <a:pPr marL="628650" lvl="1" indent="-171450">
              <a:buFontTx/>
              <a:buChar char="-"/>
            </a:pPr>
            <a:endParaRPr lang="en-GB" dirty="0"/>
          </a:p>
          <a:p>
            <a:pPr marL="628650" lvl="1" indent="-171450">
              <a:buFontTx/>
              <a:buChar char="-"/>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DB3265-314D-384A-885B-28F3792A7A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7218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Tx/>
              <a:buChar char="-"/>
            </a:pPr>
            <a:r>
              <a:rPr lang="en-GB" dirty="0"/>
              <a:t>Students can feel over-surveyed</a:t>
            </a:r>
            <a:r>
              <a:rPr lang="en-GB" baseline="0" dirty="0"/>
              <a:t> which can lead to them disengaging from surveys</a:t>
            </a:r>
          </a:p>
          <a:p>
            <a:pPr marL="457200" lvl="1" indent="0">
              <a:buFontTx/>
              <a:buNone/>
            </a:pPr>
            <a:endParaRPr lang="en-GB" baseline="0" dirty="0"/>
          </a:p>
          <a:p>
            <a:pPr marL="628650" lvl="1" indent="-171450">
              <a:buFontTx/>
              <a:buChar char="-"/>
            </a:pPr>
            <a:r>
              <a:rPr lang="en-GB" baseline="0" dirty="0"/>
              <a:t>Are we really explaining to students how important the data collected is, and how it can help to shape change?</a:t>
            </a:r>
          </a:p>
          <a:p>
            <a:pPr marL="628650" lvl="1" indent="-171450">
              <a:buFontTx/>
              <a:buChar char="-"/>
            </a:pPr>
            <a:endParaRPr lang="en-GB" baseline="0" dirty="0"/>
          </a:p>
          <a:p>
            <a:pPr marL="628650" lvl="1" indent="-171450">
              <a:buFontTx/>
              <a:buChar char="-"/>
            </a:pPr>
            <a:r>
              <a:rPr lang="en-GB" baseline="0" dirty="0"/>
              <a:t>The less involved the students are, the less they will care about the outcome</a:t>
            </a:r>
          </a:p>
          <a:p>
            <a:pPr marL="457200" lvl="1" indent="0">
              <a:buFontTx/>
              <a:buNone/>
            </a:pPr>
            <a:endParaRPr lang="en-GB" baseline="0" dirty="0"/>
          </a:p>
          <a:p>
            <a:pPr marL="628650" lvl="1" indent="-171450">
              <a:buFontTx/>
              <a:buChar char="-"/>
            </a:pPr>
            <a:r>
              <a:rPr lang="en-GB" baseline="0" dirty="0"/>
              <a:t>Ethics can be a very tricky barrier, particularly if we are dealing with welfare data</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DB3265-314D-384A-885B-28F3792A7A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30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Tx/>
              <a:buNone/>
            </a:pPr>
            <a:endParaRPr lang="en-GB" dirty="0"/>
          </a:p>
          <a:p>
            <a:pPr marL="628650" lvl="1" indent="-171450">
              <a:buFontTx/>
              <a:buChar char="-"/>
            </a:pPr>
            <a:r>
              <a:rPr lang="en-GB" dirty="0"/>
              <a:t>If they understand what we are doing and why we are doing it,</a:t>
            </a:r>
            <a:r>
              <a:rPr lang="en-GB" baseline="0" dirty="0"/>
              <a:t> then they are more likely to meaningfully engage</a:t>
            </a:r>
          </a:p>
          <a:p>
            <a:pPr marL="628650" lvl="1" indent="-171450">
              <a:buFontTx/>
              <a:buChar char="-"/>
            </a:pPr>
            <a:endParaRPr lang="en-GB" baseline="0" dirty="0"/>
          </a:p>
          <a:p>
            <a:pPr marL="628650" lvl="1" indent="-171450">
              <a:buFontTx/>
              <a:buChar char="-"/>
            </a:pPr>
            <a:r>
              <a:rPr lang="en-GB" baseline="0" dirty="0"/>
              <a:t>The more that students understand data processes, the more ownership they will have which will increase buy-in (i.e. the more students understand the importance, the more  they will engage)</a:t>
            </a:r>
          </a:p>
          <a:p>
            <a:pPr marL="628650" lvl="1" indent="-171450">
              <a:buFontTx/>
              <a:buChar char="-"/>
            </a:pPr>
            <a:endParaRPr lang="en-GB" baseline="0" dirty="0"/>
          </a:p>
          <a:p>
            <a:pPr marL="628650" lvl="1" indent="-171450">
              <a:buFontTx/>
              <a:buChar char="-"/>
            </a:pPr>
            <a:r>
              <a:rPr lang="en-GB" baseline="0" dirty="0"/>
              <a:t>Students are the experts on the student experience (learning or otherwise), and so they can help us to understand which bits are the most important to measure</a:t>
            </a:r>
          </a:p>
          <a:p>
            <a:pPr marL="628650" lvl="1" indent="-171450">
              <a:buFontTx/>
              <a:buChar char="-"/>
            </a:pPr>
            <a:endParaRPr lang="en-GB" baseline="0" dirty="0"/>
          </a:p>
          <a:p>
            <a:pPr marL="628650" lvl="1" indent="-171450">
              <a:buFontTx/>
              <a:buChar char="-"/>
            </a:pPr>
            <a:r>
              <a:rPr lang="en-GB" baseline="0" dirty="0"/>
              <a:t>Often students help us to identify the issues, but they can also help us to identify potential solutions</a:t>
            </a:r>
          </a:p>
          <a:p>
            <a:pPr marL="628650" lvl="1" indent="-171450">
              <a:buFontTx/>
              <a:buChar char="-"/>
            </a:pPr>
            <a:endParaRPr lang="en-GB" baseline="0" dirty="0"/>
          </a:p>
          <a:p>
            <a:pPr marL="628650" lvl="1" indent="-171450">
              <a:buFontTx/>
              <a:buChar char="-"/>
            </a:pPr>
            <a:r>
              <a:rPr lang="en-GB" baseline="0" dirty="0"/>
              <a:t>With better support for students in our data processes, we can have more meaningful dialogues with our institutions</a:t>
            </a:r>
          </a:p>
          <a:p>
            <a:pPr marL="628650" lvl="1" indent="-171450">
              <a:buFontTx/>
              <a:buChar char="-"/>
            </a:pPr>
            <a:endParaRPr lang="en-GB" baseline="0" dirty="0"/>
          </a:p>
          <a:p>
            <a:pPr marL="628650" lvl="1" indent="-171450">
              <a:buFontTx/>
              <a:buChar char="-"/>
            </a:pPr>
            <a:r>
              <a:rPr lang="en-GB" baseline="0" dirty="0"/>
              <a:t>We can gather more meaningful statistics, which can be bolstered by more in-depth qualitative data</a:t>
            </a:r>
          </a:p>
          <a:p>
            <a:pPr marL="628650" lvl="1" indent="-171450">
              <a:buFontTx/>
              <a:buChar char="-"/>
            </a:pPr>
            <a:endParaRPr lang="en-GB" baseline="0" dirty="0"/>
          </a:p>
          <a:p>
            <a:pPr marL="628650" lvl="1" indent="-171450">
              <a:buFontTx/>
              <a:buChar char="-"/>
            </a:pPr>
            <a:r>
              <a:rPr lang="en-GB" baseline="0" dirty="0"/>
              <a:t>If we embed student support in our data processes, student reps can support other students to meaningfully engage</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Students should have more ownership over KPIs – if we are measuring how good we are at improving the student experience, students should help us to shape what this looks like</a:t>
            </a:r>
          </a:p>
          <a:p>
            <a:pPr marL="628650" marR="0" lvl="1" indent="-171450" algn="l" defTabSz="914400" rtl="0" eaLnBrk="1" fontAlgn="auto" latinLnBrk="0" hangingPunct="1">
              <a:lnSpc>
                <a:spcPct val="100000"/>
              </a:lnSpc>
              <a:spcBef>
                <a:spcPts val="0"/>
              </a:spcBef>
              <a:spcAft>
                <a:spcPts val="0"/>
              </a:spcAft>
              <a:buClrTx/>
              <a:buSzTx/>
              <a:buFontTx/>
              <a:buChar char="-"/>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628650" lvl="1" indent="-171450">
              <a:buFontTx/>
              <a:buChar char="-"/>
            </a:pPr>
            <a:endParaRPr lang="en-GB" baseline="0" dirty="0"/>
          </a:p>
          <a:p>
            <a:pPr marL="628650" lvl="1" indent="-171450">
              <a:buFontTx/>
              <a:buChar char="-"/>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DB3265-314D-384A-885B-28F3792A7A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06454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Tx/>
              <a:buChar char="-"/>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DB3265-314D-384A-885B-28F3792A7A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55199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Tx/>
              <a:buChar char="-"/>
            </a:pPr>
            <a:r>
              <a:rPr lang="en-GB" dirty="0"/>
              <a:t>Briefly explain the aims</a:t>
            </a:r>
            <a:r>
              <a:rPr lang="en-GB" baseline="0" dirty="0"/>
              <a:t> of each session</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DB3265-314D-384A-885B-28F3792A7A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512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Tx/>
              <a:buChar char="-"/>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DB3265-314D-384A-885B-28F3792A7A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47878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17789" y="2745839"/>
            <a:ext cx="10556422" cy="573400"/>
          </a:xfrm>
          <a:prstGeom prst="rect">
            <a:avLst/>
          </a:prstGeom>
        </p:spPr>
        <p:txBody>
          <a:bodyPr anchor="ctr">
            <a:normAutofit/>
          </a:bodyPr>
          <a:lstStyle>
            <a:lvl1pPr algn="ctr">
              <a:defRPr sz="3600" b="1" i="0">
                <a:solidFill>
                  <a:schemeClr val="accent1"/>
                </a:solidFill>
                <a:latin typeface="Arial Black" charset="0"/>
                <a:ea typeface="Arial Black" charset="0"/>
                <a:cs typeface="Arial Black" charset="0"/>
              </a:defRPr>
            </a:lvl1pPr>
          </a:lstStyle>
          <a:p>
            <a:r>
              <a:rPr lang="en-US" dirty="0"/>
              <a:t>Click to edit Master title style</a:t>
            </a:r>
          </a:p>
        </p:txBody>
      </p:sp>
      <p:sp>
        <p:nvSpPr>
          <p:cNvPr id="3" name="Subtitle 2"/>
          <p:cNvSpPr>
            <a:spLocks noGrp="1"/>
          </p:cNvSpPr>
          <p:nvPr>
            <p:ph type="subTitle" idx="1"/>
          </p:nvPr>
        </p:nvSpPr>
        <p:spPr>
          <a:xfrm>
            <a:off x="1524000" y="3782188"/>
            <a:ext cx="9144000" cy="569911"/>
          </a:xfrm>
          <a:prstGeom prst="rect">
            <a:avLst/>
          </a:prstGeom>
        </p:spPr>
        <p:txBody>
          <a:bodyPr/>
          <a:lstStyle>
            <a:lvl1pPr marL="0" indent="0" algn="ctr">
              <a:buNone/>
              <a:defRPr sz="240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a16="http://schemas.microsoft.com/office/drawing/2014/main" id="{61633194-CADE-0447-9D20-F33C386C8F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83757" y="0"/>
            <a:ext cx="4408244" cy="2547257"/>
          </a:xfrm>
          <a:prstGeom prst="rect">
            <a:avLst/>
          </a:prstGeom>
        </p:spPr>
      </p:pic>
      <p:pic>
        <p:nvPicPr>
          <p:cNvPr id="6" name="Picture 5">
            <a:extLst>
              <a:ext uri="{FF2B5EF4-FFF2-40B4-BE49-F238E27FC236}">
                <a16:creationId xmlns:a16="http://schemas.microsoft.com/office/drawing/2014/main" id="{5B877DC2-A81C-5346-A43F-19DEB77D254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9486" y="284171"/>
            <a:ext cx="1926593" cy="656826"/>
          </a:xfrm>
          <a:prstGeom prst="rect">
            <a:avLst/>
          </a:prstGeom>
        </p:spPr>
      </p:pic>
    </p:spTree>
    <p:extLst>
      <p:ext uri="{BB962C8B-B14F-4D97-AF65-F5344CB8AC3E}">
        <p14:creationId xmlns:p14="http://schemas.microsoft.com/office/powerpoint/2010/main" val="1050522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9486" y="6325207"/>
            <a:ext cx="1148443" cy="391534"/>
          </a:xfrm>
          <a:prstGeom prst="rect">
            <a:avLst/>
          </a:prstGeom>
        </p:spPr>
      </p:pic>
    </p:spTree>
    <p:extLst>
      <p:ext uri="{BB962C8B-B14F-4D97-AF65-F5344CB8AC3E}">
        <p14:creationId xmlns:p14="http://schemas.microsoft.com/office/powerpoint/2010/main" val="692989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83757" y="0"/>
            <a:ext cx="4408244" cy="2547257"/>
          </a:xfrm>
          <a:prstGeom prst="rect">
            <a:avLst/>
          </a:prstGeom>
        </p:spPr>
      </p:pic>
      <p:sp>
        <p:nvSpPr>
          <p:cNvPr id="2" name="Title 1"/>
          <p:cNvSpPr>
            <a:spLocks noGrp="1"/>
          </p:cNvSpPr>
          <p:nvPr>
            <p:ph type="title"/>
          </p:nvPr>
        </p:nvSpPr>
        <p:spPr>
          <a:xfrm>
            <a:off x="644978" y="901399"/>
            <a:ext cx="10515600" cy="635093"/>
          </a:xfrm>
          <a:prstGeom prst="rect">
            <a:avLst/>
          </a:prstGeom>
        </p:spPr>
        <p:txBody>
          <a:bodyPr>
            <a:normAutofit/>
          </a:bodyPr>
          <a:lstStyle>
            <a:lvl1pPr>
              <a:defRPr sz="3200" b="1" i="0">
                <a:solidFill>
                  <a:schemeClr val="accent1"/>
                </a:solidFill>
                <a:latin typeface="Arial Black" charset="0"/>
                <a:ea typeface="Arial Black" charset="0"/>
                <a:cs typeface="Arial Black" charset="0"/>
              </a:defRPr>
            </a:lvl1pPr>
          </a:lstStyle>
          <a:p>
            <a:r>
              <a:rPr lang="en-US" dirty="0"/>
              <a:t>Click to edit Master title style</a:t>
            </a:r>
          </a:p>
        </p:txBody>
      </p:sp>
      <p:sp>
        <p:nvSpPr>
          <p:cNvPr id="3" name="Content Placeholder 2"/>
          <p:cNvSpPr>
            <a:spLocks noGrp="1"/>
          </p:cNvSpPr>
          <p:nvPr>
            <p:ph idx="1"/>
          </p:nvPr>
        </p:nvSpPr>
        <p:spPr>
          <a:xfrm>
            <a:off x="644978" y="1712239"/>
            <a:ext cx="10515600" cy="3472834"/>
          </a:xfrm>
          <a:prstGeom prst="rect">
            <a:avLst/>
          </a:prstGeom>
        </p:spPr>
        <p:txBody>
          <a:bodyPr/>
          <a:lstStyle>
            <a:lvl1pPr>
              <a:defRPr sz="2400">
                <a:solidFill>
                  <a:schemeClr val="accent5"/>
                </a:solidFill>
              </a:defRPr>
            </a:lvl1pPr>
            <a:lvl2pPr>
              <a:defRPr sz="2000">
                <a:solidFill>
                  <a:schemeClr val="accent5"/>
                </a:solidFill>
              </a:defRPr>
            </a:lvl2pPr>
            <a:lvl3pPr marL="914400" indent="0">
              <a:buNone/>
              <a:defRPr sz="1800">
                <a:solidFill>
                  <a:schemeClr val="accent5"/>
                </a:solidFill>
              </a:defRPr>
            </a:lvl3pPr>
            <a:lvl4pPr>
              <a:defRPr>
                <a:solidFill>
                  <a:schemeClr val="accent5"/>
                </a:solidFill>
              </a:defRPr>
            </a:lvl4pPr>
            <a:lvl5pPr>
              <a:defRPr>
                <a:solidFill>
                  <a:schemeClr val="accent5"/>
                </a:solidFill>
              </a:defRPr>
            </a:lvl5pPr>
          </a:lstStyle>
          <a:p>
            <a:pPr lvl="0"/>
            <a:r>
              <a:rPr lang="en-US" dirty="0"/>
              <a:t>Edit Master text styles</a:t>
            </a:r>
          </a:p>
          <a:p>
            <a:pPr lvl="1"/>
            <a:r>
              <a:rPr lang="en-US" dirty="0"/>
              <a:t>Second level</a:t>
            </a:r>
          </a:p>
          <a:p>
            <a:pPr lvl="2"/>
            <a:endParaRPr lang="en-US" dirty="0"/>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9486" y="6325207"/>
            <a:ext cx="1148443" cy="391534"/>
          </a:xfrm>
          <a:prstGeom prst="rect">
            <a:avLst/>
          </a:prstGeom>
        </p:spPr>
      </p:pic>
    </p:spTree>
    <p:extLst>
      <p:ext uri="{BB962C8B-B14F-4D97-AF65-F5344CB8AC3E}">
        <p14:creationId xmlns:p14="http://schemas.microsoft.com/office/powerpoint/2010/main" val="1668864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7743" y="3162925"/>
            <a:ext cx="10515600" cy="592111"/>
          </a:xfrm>
          <a:prstGeom prst="rect">
            <a:avLst/>
          </a:prstGeom>
        </p:spPr>
        <p:txBody>
          <a:bodyPr anchor="t">
            <a:normAutofit/>
          </a:bodyPr>
          <a:lstStyle>
            <a:lvl1pPr>
              <a:defRPr sz="3600" b="1" i="0">
                <a:solidFill>
                  <a:schemeClr val="accent1"/>
                </a:solidFill>
                <a:latin typeface="Arial Black" charset="0"/>
                <a:ea typeface="Arial Black" charset="0"/>
                <a:cs typeface="Arial Black" charset="0"/>
              </a:defRPr>
            </a:lvl1pPr>
          </a:lstStyle>
          <a:p>
            <a:r>
              <a:rPr lang="en-US" dirty="0"/>
              <a:t>Click to edit Master title style</a:t>
            </a:r>
          </a:p>
        </p:txBody>
      </p:sp>
      <p:sp>
        <p:nvSpPr>
          <p:cNvPr id="3" name="Text Placeholder 2"/>
          <p:cNvSpPr>
            <a:spLocks noGrp="1"/>
          </p:cNvSpPr>
          <p:nvPr>
            <p:ph type="body" idx="1"/>
          </p:nvPr>
        </p:nvSpPr>
        <p:spPr>
          <a:xfrm>
            <a:off x="627743" y="3755036"/>
            <a:ext cx="10515600" cy="1500187"/>
          </a:xfrm>
          <a:prstGeom prst="rect">
            <a:avLst/>
          </a:prstGeom>
        </p:spPr>
        <p:txBody>
          <a:bodyPr/>
          <a:lstStyle>
            <a:lvl1pPr marL="0" indent="0">
              <a:buNone/>
              <a:defRPr sz="2400">
                <a:solidFill>
                  <a:schemeClr val="accent5"/>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83757" y="0"/>
            <a:ext cx="4408244" cy="2547257"/>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9486" y="6325207"/>
            <a:ext cx="1148443" cy="391534"/>
          </a:xfrm>
          <a:prstGeom prst="rect">
            <a:avLst/>
          </a:prstGeom>
        </p:spPr>
      </p:pic>
    </p:spTree>
    <p:extLst>
      <p:ext uri="{BB962C8B-B14F-4D97-AF65-F5344CB8AC3E}">
        <p14:creationId xmlns:p14="http://schemas.microsoft.com/office/powerpoint/2010/main" val="320477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ank you/End">
    <p:spTree>
      <p:nvGrpSpPr>
        <p:cNvPr id="1" name=""/>
        <p:cNvGrpSpPr/>
        <p:nvPr/>
      </p:nvGrpSpPr>
      <p:grpSpPr>
        <a:xfrm>
          <a:off x="0" y="0"/>
          <a:ext cx="0" cy="0"/>
          <a:chOff x="0" y="0"/>
          <a:chExt cx="0" cy="0"/>
        </a:xfrm>
      </p:grpSpPr>
      <p:sp>
        <p:nvSpPr>
          <p:cNvPr id="4" name="Title 1"/>
          <p:cNvSpPr>
            <a:spLocks noGrp="1"/>
          </p:cNvSpPr>
          <p:nvPr>
            <p:ph type="title"/>
          </p:nvPr>
        </p:nvSpPr>
        <p:spPr>
          <a:xfrm>
            <a:off x="747775" y="2834755"/>
            <a:ext cx="10515600" cy="1325563"/>
          </a:xfrm>
          <a:prstGeom prst="rect">
            <a:avLst/>
          </a:prstGeom>
        </p:spPr>
        <p:txBody>
          <a:bodyPr/>
          <a:lstStyle>
            <a:lvl1pPr algn="ctr">
              <a:defRPr sz="3600" b="1" i="0">
                <a:solidFill>
                  <a:schemeClr val="accent1"/>
                </a:solidFill>
                <a:latin typeface="Arial Black" charset="0"/>
                <a:ea typeface="Arial Black" charset="0"/>
                <a:cs typeface="Arial Black" charset="0"/>
              </a:defRPr>
            </a:lvl1pPr>
          </a:lstStyle>
          <a:p>
            <a:r>
              <a:rPr lang="en-US" dirty="0"/>
              <a:t>Click to edit Master title style</a:t>
            </a:r>
          </a:p>
        </p:txBody>
      </p:sp>
      <p:sp>
        <p:nvSpPr>
          <p:cNvPr id="5" name="Rectangle 2"/>
          <p:cNvSpPr>
            <a:spLocks noChangeArrowheads="1"/>
          </p:cNvSpPr>
          <p:nvPr userDrawn="1"/>
        </p:nvSpPr>
        <p:spPr bwMode="auto">
          <a:xfrm>
            <a:off x="328675" y="5915771"/>
            <a:ext cx="121387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[Insert institution logo]</a:t>
            </a:r>
            <a:endParaRPr kumimoji="0" lang="en-GB"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1025"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425175" y="6054922"/>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userDrawn="1"/>
        </p:nvSpPr>
        <p:spPr>
          <a:xfrm>
            <a:off x="1916264" y="5963477"/>
            <a:ext cx="8348870" cy="43088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This document has been produced and published by [institution name] based on content provided by the Quality Assurance Agency for Higher Education (QAA). As such, this document may contain content that is not wholly endorsed by QAA.</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9214484"/>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0" r:id="rId3"/>
    <p:sldLayoutId id="2147483651" r:id="rId4"/>
    <p:sldLayoutId id="2147483656"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5593" y="3053283"/>
            <a:ext cx="9780814" cy="784199"/>
          </a:xfrm>
        </p:spPr>
        <p:txBody>
          <a:bodyPr>
            <a:noAutofit/>
          </a:bodyPr>
          <a:lstStyle/>
          <a:p>
            <a:r>
              <a:rPr lang="en-GB" dirty="0"/>
              <a:t>Evidence for Enhancement:</a:t>
            </a:r>
            <a:br>
              <a:rPr lang="en-GB" dirty="0"/>
            </a:br>
            <a:r>
              <a:rPr lang="en-GB" sz="3000" b="0" dirty="0">
                <a:latin typeface="Arial" panose="020B0604020202020204" pitchFamily="34" charset="0"/>
                <a:cs typeface="Arial" panose="020B0604020202020204" pitchFamily="34" charset="0"/>
              </a:rPr>
              <a:t>Students Using Students’ Data</a:t>
            </a:r>
            <a:endParaRPr lang="en-US" sz="3000" b="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524000" y="4529169"/>
            <a:ext cx="9144000" cy="1910820"/>
          </a:xfrm>
        </p:spPr>
        <p:txBody>
          <a:bodyPr/>
          <a:lstStyle/>
          <a:p>
            <a:r>
              <a:rPr lang="en-GB" dirty="0"/>
              <a:t>Sorcha Kirker</a:t>
            </a:r>
          </a:p>
          <a:p>
            <a:r>
              <a:rPr lang="en-GB" dirty="0"/>
              <a:t>Vice President Higher Education </a:t>
            </a:r>
          </a:p>
          <a:p>
            <a:r>
              <a:rPr lang="en-GB" dirty="0"/>
              <a:t>Highlands and Islands Students’ Association</a:t>
            </a:r>
          </a:p>
          <a:p>
            <a:r>
              <a:rPr lang="en-GB" dirty="0"/>
              <a:t>18</a:t>
            </a:r>
            <a:r>
              <a:rPr lang="en-GB" baseline="30000" dirty="0"/>
              <a:t>th</a:t>
            </a:r>
            <a:r>
              <a:rPr lang="en-GB" dirty="0"/>
              <a:t> June 2019</a:t>
            </a:r>
            <a:endParaRPr lang="en-US" dirty="0"/>
          </a:p>
        </p:txBody>
      </p:sp>
    </p:spTree>
    <p:extLst>
      <p:ext uri="{BB962C8B-B14F-4D97-AF65-F5344CB8AC3E}">
        <p14:creationId xmlns:p14="http://schemas.microsoft.com/office/powerpoint/2010/main" val="721284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AC2E2-2F6A-AE40-BDEE-EDE9E499F65B}"/>
              </a:ext>
            </a:extLst>
          </p:cNvPr>
          <p:cNvSpPr>
            <a:spLocks noGrp="1"/>
          </p:cNvSpPr>
          <p:nvPr>
            <p:ph type="title"/>
          </p:nvPr>
        </p:nvSpPr>
        <p:spPr/>
        <p:txBody>
          <a:bodyPr/>
          <a:lstStyle/>
          <a:p>
            <a:r>
              <a:rPr lang="en-US" dirty="0"/>
              <a:t>Some things to consider</a:t>
            </a:r>
          </a:p>
        </p:txBody>
      </p:sp>
      <p:sp>
        <p:nvSpPr>
          <p:cNvPr id="3" name="Content Placeholder 2">
            <a:extLst>
              <a:ext uri="{FF2B5EF4-FFF2-40B4-BE49-F238E27FC236}">
                <a16:creationId xmlns:a16="http://schemas.microsoft.com/office/drawing/2014/main" id="{6CC6388F-E1A4-8D4D-9DF0-399581B58DF1}"/>
              </a:ext>
            </a:extLst>
          </p:cNvPr>
          <p:cNvSpPr>
            <a:spLocks noGrp="1"/>
          </p:cNvSpPr>
          <p:nvPr>
            <p:ph idx="1"/>
          </p:nvPr>
        </p:nvSpPr>
        <p:spPr>
          <a:xfrm>
            <a:off x="644977" y="1536492"/>
            <a:ext cx="11074271" cy="4772868"/>
          </a:xfrm>
        </p:spPr>
        <p:txBody>
          <a:bodyPr/>
          <a:lstStyle/>
          <a:p>
            <a:pPr>
              <a:buClr>
                <a:srgbClr val="9F1C64"/>
              </a:buClr>
            </a:pPr>
            <a:r>
              <a:rPr lang="en-US" dirty="0"/>
              <a:t>Are we meaningfully engaging students in our data processes?</a:t>
            </a:r>
          </a:p>
          <a:p>
            <a:pPr>
              <a:buClr>
                <a:srgbClr val="9F1C64"/>
              </a:buClr>
            </a:pPr>
            <a:endParaRPr lang="en-US" dirty="0"/>
          </a:p>
          <a:p>
            <a:pPr>
              <a:buClr>
                <a:srgbClr val="9F1C64"/>
              </a:buClr>
            </a:pPr>
            <a:r>
              <a:rPr lang="en-US" dirty="0"/>
              <a:t>Should we be considering other data sets?</a:t>
            </a:r>
          </a:p>
          <a:p>
            <a:pPr>
              <a:buClr>
                <a:srgbClr val="9F1C64"/>
              </a:buClr>
            </a:pPr>
            <a:endParaRPr lang="en-US" dirty="0"/>
          </a:p>
          <a:p>
            <a:pPr>
              <a:buClr>
                <a:srgbClr val="9F1C64"/>
              </a:buClr>
            </a:pPr>
            <a:r>
              <a:rPr lang="en-US" dirty="0"/>
              <a:t>Should we be thinking about other data collection methods, and moving away from the more traditional processes and data sets?</a:t>
            </a:r>
          </a:p>
          <a:p>
            <a:pPr lvl="1">
              <a:buClr>
                <a:srgbClr val="9F1C64"/>
              </a:buClr>
            </a:pPr>
            <a:endParaRPr lang="en-US" dirty="0"/>
          </a:p>
        </p:txBody>
      </p:sp>
    </p:spTree>
    <p:extLst>
      <p:ext uri="{BB962C8B-B14F-4D97-AF65-F5344CB8AC3E}">
        <p14:creationId xmlns:p14="http://schemas.microsoft.com/office/powerpoint/2010/main" val="1735982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2618" y="5283497"/>
            <a:ext cx="7361462" cy="1501351"/>
          </a:xfrm>
          <a:prstGeom prst="rect">
            <a:avLst/>
          </a:prstGeom>
        </p:spPr>
      </p:pic>
      <p:sp>
        <p:nvSpPr>
          <p:cNvPr id="5" name="Title 1"/>
          <p:cNvSpPr txBox="1">
            <a:spLocks/>
          </p:cNvSpPr>
          <p:nvPr/>
        </p:nvSpPr>
        <p:spPr>
          <a:xfrm>
            <a:off x="1205593" y="2578609"/>
            <a:ext cx="9780814" cy="125887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accent1"/>
                </a:solidFill>
                <a:latin typeface="Arial Black" panose="020B0A04020102020204" pitchFamily="34" charset="0"/>
              </a:rPr>
              <a:t>Thank you for listening</a:t>
            </a:r>
          </a:p>
          <a:p>
            <a:pPr algn="ctr"/>
            <a:r>
              <a:rPr lang="en-GB" sz="3000" dirty="0">
                <a:solidFill>
                  <a:schemeClr val="accent1"/>
                </a:solidFill>
                <a:latin typeface="Arial" panose="020B0604020202020204" pitchFamily="34" charset="0"/>
                <a:cs typeface="Arial" panose="020B0604020202020204" pitchFamily="34" charset="0"/>
              </a:rPr>
              <a:t>Any questions?</a:t>
            </a:r>
            <a:endParaRPr lang="en-US" sz="3000"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9815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AC2E2-2F6A-AE40-BDEE-EDE9E499F65B}"/>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CC6388F-E1A4-8D4D-9DF0-399581B58DF1}"/>
              </a:ext>
            </a:extLst>
          </p:cNvPr>
          <p:cNvSpPr>
            <a:spLocks noGrp="1"/>
          </p:cNvSpPr>
          <p:nvPr>
            <p:ph idx="1"/>
          </p:nvPr>
        </p:nvSpPr>
        <p:spPr/>
        <p:txBody>
          <a:bodyPr/>
          <a:lstStyle/>
          <a:p>
            <a:pPr>
              <a:buClr>
                <a:srgbClr val="9F1C64"/>
              </a:buClr>
            </a:pPr>
            <a:r>
              <a:rPr lang="en-US" dirty="0"/>
              <a:t>This presentation will look at student interaction with, engagement with, and use of data, covering:</a:t>
            </a:r>
          </a:p>
          <a:p>
            <a:pPr lvl="1">
              <a:buClr>
                <a:srgbClr val="9F1C64"/>
              </a:buClr>
            </a:pPr>
            <a:r>
              <a:rPr lang="en-US" dirty="0"/>
              <a:t>The types of data we interact with, and why</a:t>
            </a:r>
          </a:p>
          <a:p>
            <a:pPr lvl="1">
              <a:buClr>
                <a:srgbClr val="9F1C64"/>
              </a:buClr>
            </a:pPr>
            <a:r>
              <a:rPr lang="en-US" dirty="0"/>
              <a:t>What problems we face with these data sets</a:t>
            </a:r>
          </a:p>
          <a:p>
            <a:pPr lvl="1">
              <a:buClr>
                <a:srgbClr val="9F1C64"/>
              </a:buClr>
            </a:pPr>
            <a:r>
              <a:rPr lang="en-US" dirty="0"/>
              <a:t>What barriers we face in relation to student interaction with data</a:t>
            </a:r>
          </a:p>
          <a:p>
            <a:pPr lvl="1">
              <a:buClr>
                <a:srgbClr val="9F1C64"/>
              </a:buClr>
            </a:pPr>
            <a:r>
              <a:rPr lang="en-US" dirty="0"/>
              <a:t>What the benefits are of student involvement in data processes</a:t>
            </a:r>
          </a:p>
          <a:p>
            <a:pPr lvl="1">
              <a:buClr>
                <a:srgbClr val="9F1C64"/>
              </a:buClr>
            </a:pPr>
            <a:r>
              <a:rPr lang="en-US" dirty="0"/>
              <a:t>Case study – The HISA Student Rep Summit</a:t>
            </a:r>
          </a:p>
        </p:txBody>
      </p:sp>
    </p:spTree>
    <p:extLst>
      <p:ext uri="{BB962C8B-B14F-4D97-AF65-F5344CB8AC3E}">
        <p14:creationId xmlns:p14="http://schemas.microsoft.com/office/powerpoint/2010/main" val="4137937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420781" y="2526463"/>
            <a:ext cx="4963994" cy="1702778"/>
            <a:chOff x="3657492" y="2143508"/>
            <a:chExt cx="4963994" cy="1702778"/>
          </a:xfrm>
        </p:grpSpPr>
        <p:sp>
          <p:nvSpPr>
            <p:cNvPr id="5" name="TextBox 4"/>
            <p:cNvSpPr txBox="1"/>
            <p:nvPr/>
          </p:nvSpPr>
          <p:spPr>
            <a:xfrm>
              <a:off x="3867948" y="2526463"/>
              <a:ext cx="4541265" cy="76944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4400" b="0" i="0" u="none" strike="noStrike" kern="0" cap="none" spc="0" normalizeH="0" baseline="0" noProof="0" dirty="0">
                  <a:ln>
                    <a:noFill/>
                  </a:ln>
                  <a:solidFill>
                    <a:schemeClr val="accent1"/>
                  </a:solidFill>
                  <a:effectLst/>
                  <a:uLnTx/>
                  <a:uFillTx/>
                  <a:latin typeface="Arial Black" panose="020B0A04020102020204" pitchFamily="34" charset="0"/>
                  <a:cs typeface="Segoe UI" panose="020B0502040204020203" pitchFamily="34" charset="0"/>
                </a:rPr>
                <a:t>WHAT DATA?</a:t>
              </a:r>
            </a:p>
          </p:txBody>
        </p:sp>
        <p:sp>
          <p:nvSpPr>
            <p:cNvPr id="6" name="Rectangle 5"/>
            <p:cNvSpPr/>
            <p:nvPr/>
          </p:nvSpPr>
          <p:spPr>
            <a:xfrm>
              <a:off x="3867949" y="2334986"/>
              <a:ext cx="4541265" cy="1306285"/>
            </a:xfrm>
            <a:prstGeom prst="rect">
              <a:avLst/>
            </a:prstGeom>
            <a:noFill/>
            <a:ln w="57150" cap="flat" cmpd="sng" algn="ctr">
              <a:solidFill>
                <a:srgbClr val="9F1C6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 name="Rectangle 6"/>
            <p:cNvSpPr/>
            <p:nvPr/>
          </p:nvSpPr>
          <p:spPr>
            <a:xfrm>
              <a:off x="3657492" y="2143508"/>
              <a:ext cx="4963994" cy="1702778"/>
            </a:xfrm>
            <a:prstGeom prst="rect">
              <a:avLst/>
            </a:prstGeom>
            <a:noFill/>
            <a:ln w="57150" cap="flat" cmpd="sng" algn="ctr">
              <a:solidFill>
                <a:schemeClr val="accent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9" name="Group 8"/>
          <p:cNvGrpSpPr/>
          <p:nvPr/>
        </p:nvGrpSpPr>
        <p:grpSpPr>
          <a:xfrm>
            <a:off x="791027" y="784478"/>
            <a:ext cx="9732948" cy="4929139"/>
            <a:chOff x="791027" y="615665"/>
            <a:chExt cx="9732948" cy="4929139"/>
          </a:xfrm>
        </p:grpSpPr>
        <p:sp>
          <p:nvSpPr>
            <p:cNvPr id="10" name="TextBox 9"/>
            <p:cNvSpPr txBox="1"/>
            <p:nvPr/>
          </p:nvSpPr>
          <p:spPr>
            <a:xfrm>
              <a:off x="8651631" y="615665"/>
              <a:ext cx="1872344" cy="1077218"/>
            </a:xfrm>
            <a:prstGeom prst="rect">
              <a:avLst/>
            </a:prstGeom>
            <a:noFill/>
          </p:spPr>
          <p:txBody>
            <a:bodyPr wrap="square" rtlCol="0">
              <a:spAutoFit/>
            </a:bodyPr>
            <a:lstStyle/>
            <a:p>
              <a:pPr algn="ctr">
                <a:defRPr/>
              </a:pPr>
              <a:r>
                <a:rPr lang="en-GB" sz="3200" dirty="0">
                  <a:solidFill>
                    <a:srgbClr val="9F1C64"/>
                  </a:solidFill>
                  <a:cs typeface="Segoe UI" panose="020B0502040204020203" pitchFamily="34" charset="0"/>
                </a:rPr>
                <a:t>Survey </a:t>
              </a:r>
            </a:p>
            <a:p>
              <a:pPr algn="ctr">
                <a:defRPr/>
              </a:pPr>
              <a:r>
                <a:rPr lang="en-GB" sz="3200" dirty="0">
                  <a:solidFill>
                    <a:srgbClr val="9F1C64"/>
                  </a:solidFill>
                  <a:cs typeface="Segoe UI" panose="020B0502040204020203" pitchFamily="34" charset="0"/>
                </a:rPr>
                <a:t>Results</a:t>
              </a:r>
            </a:p>
          </p:txBody>
        </p:sp>
        <p:sp>
          <p:nvSpPr>
            <p:cNvPr id="11" name="TextBox 10"/>
            <p:cNvSpPr txBox="1"/>
            <p:nvPr/>
          </p:nvSpPr>
          <p:spPr>
            <a:xfrm>
              <a:off x="791027" y="615665"/>
              <a:ext cx="3387077" cy="1077218"/>
            </a:xfrm>
            <a:prstGeom prst="rect">
              <a:avLst/>
            </a:prstGeom>
            <a:noFill/>
          </p:spPr>
          <p:txBody>
            <a:bodyPr wrap="square" rtlCol="0">
              <a:spAutoFit/>
            </a:bodyPr>
            <a:lstStyle/>
            <a:p>
              <a:pPr algn="ctr">
                <a:defRPr/>
              </a:pPr>
              <a:r>
                <a:rPr lang="en-GB" sz="3200" dirty="0">
                  <a:solidFill>
                    <a:srgbClr val="9F1C64"/>
                  </a:solidFill>
                  <a:cs typeface="Arial" panose="020B0604020202020204" pitchFamily="34" charset="0"/>
                </a:rPr>
                <a:t>Key Performance Indicators</a:t>
              </a:r>
            </a:p>
          </p:txBody>
        </p:sp>
        <p:sp>
          <p:nvSpPr>
            <p:cNvPr id="12" name="TextBox 11"/>
            <p:cNvSpPr txBox="1"/>
            <p:nvPr/>
          </p:nvSpPr>
          <p:spPr>
            <a:xfrm>
              <a:off x="5138427" y="4467586"/>
              <a:ext cx="2486261" cy="1077218"/>
            </a:xfrm>
            <a:prstGeom prst="rect">
              <a:avLst/>
            </a:prstGeom>
            <a:noFill/>
          </p:spPr>
          <p:txBody>
            <a:bodyPr wrap="square" rtlCol="0">
              <a:spAutoFit/>
            </a:bodyPr>
            <a:lstStyle/>
            <a:p>
              <a:pPr algn="ctr">
                <a:defRPr/>
              </a:pPr>
              <a:r>
                <a:rPr lang="en-GB" sz="3200" dirty="0">
                  <a:solidFill>
                    <a:srgbClr val="9F1C64"/>
                  </a:solidFill>
                  <a:cs typeface="Segoe UI" panose="020B0502040204020203" pitchFamily="34" charset="0"/>
                </a:rPr>
                <a:t>Student Rep Data</a:t>
              </a:r>
            </a:p>
          </p:txBody>
        </p:sp>
      </p:grpSp>
      <p:sp>
        <p:nvSpPr>
          <p:cNvPr id="13" name="TextBox 12"/>
          <p:cNvSpPr txBox="1"/>
          <p:nvPr/>
        </p:nvSpPr>
        <p:spPr>
          <a:xfrm>
            <a:off x="8710544" y="4636399"/>
            <a:ext cx="2000305" cy="1077218"/>
          </a:xfrm>
          <a:prstGeom prst="rect">
            <a:avLst/>
          </a:prstGeom>
          <a:noFill/>
        </p:spPr>
        <p:txBody>
          <a:bodyPr wrap="square" rtlCol="0">
            <a:spAutoFit/>
          </a:bodyPr>
          <a:lstStyle/>
          <a:p>
            <a:pPr algn="ctr">
              <a:defRPr/>
            </a:pPr>
            <a:r>
              <a:rPr lang="en-GB" sz="3200" dirty="0">
                <a:solidFill>
                  <a:srgbClr val="006666"/>
                </a:solidFill>
                <a:cs typeface="Segoe UI" panose="020B0502040204020203" pitchFamily="34" charset="0"/>
              </a:rPr>
              <a:t>Feedback Data</a:t>
            </a:r>
          </a:p>
        </p:txBody>
      </p:sp>
      <p:sp>
        <p:nvSpPr>
          <p:cNvPr id="14" name="TextBox 13"/>
          <p:cNvSpPr txBox="1"/>
          <p:nvPr/>
        </p:nvSpPr>
        <p:spPr>
          <a:xfrm>
            <a:off x="4881381" y="784478"/>
            <a:ext cx="2514398" cy="1077218"/>
          </a:xfrm>
          <a:prstGeom prst="rect">
            <a:avLst/>
          </a:prstGeom>
          <a:noFill/>
        </p:spPr>
        <p:txBody>
          <a:bodyPr wrap="square" rtlCol="0">
            <a:spAutoFit/>
          </a:bodyPr>
          <a:lstStyle/>
          <a:p>
            <a:pPr algn="ctr">
              <a:defRPr/>
            </a:pPr>
            <a:r>
              <a:rPr lang="en-GB" sz="3200" dirty="0">
                <a:solidFill>
                  <a:srgbClr val="006666"/>
                </a:solidFill>
                <a:cs typeface="Segoe UI" panose="020B0502040204020203" pitchFamily="34" charset="0"/>
              </a:rPr>
              <a:t>Social Media Data</a:t>
            </a:r>
          </a:p>
        </p:txBody>
      </p:sp>
      <p:sp>
        <p:nvSpPr>
          <p:cNvPr id="15" name="TextBox 14"/>
          <p:cNvSpPr txBox="1"/>
          <p:nvPr/>
        </p:nvSpPr>
        <p:spPr>
          <a:xfrm>
            <a:off x="730822" y="4636399"/>
            <a:ext cx="3321749" cy="1077218"/>
          </a:xfrm>
          <a:prstGeom prst="rect">
            <a:avLst/>
          </a:prstGeom>
          <a:noFill/>
        </p:spPr>
        <p:txBody>
          <a:bodyPr wrap="square" rtlCol="0">
            <a:spAutoFit/>
          </a:bodyPr>
          <a:lstStyle/>
          <a:p>
            <a:pPr algn="ctr">
              <a:defRPr/>
            </a:pPr>
            <a:r>
              <a:rPr lang="en-GB" sz="3200" dirty="0">
                <a:solidFill>
                  <a:srgbClr val="006666"/>
                </a:solidFill>
                <a:cs typeface="Segoe UI" panose="020B0502040204020203" pitchFamily="34" charset="0"/>
              </a:rPr>
              <a:t>Student-led Teaching Awards</a:t>
            </a:r>
          </a:p>
        </p:txBody>
      </p:sp>
    </p:spTree>
    <p:extLst>
      <p:ext uri="{BB962C8B-B14F-4D97-AF65-F5344CB8AC3E}">
        <p14:creationId xmlns:p14="http://schemas.microsoft.com/office/powerpoint/2010/main" val="4066306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AC2E2-2F6A-AE40-BDEE-EDE9E499F65B}"/>
              </a:ext>
            </a:extLst>
          </p:cNvPr>
          <p:cNvSpPr>
            <a:spLocks noGrp="1"/>
          </p:cNvSpPr>
          <p:nvPr>
            <p:ph type="title"/>
          </p:nvPr>
        </p:nvSpPr>
        <p:spPr/>
        <p:txBody>
          <a:bodyPr/>
          <a:lstStyle/>
          <a:p>
            <a:r>
              <a:rPr lang="en-US" dirty="0"/>
              <a:t>Challenges with the data</a:t>
            </a:r>
          </a:p>
        </p:txBody>
      </p:sp>
      <p:sp>
        <p:nvSpPr>
          <p:cNvPr id="3" name="Content Placeholder 2">
            <a:extLst>
              <a:ext uri="{FF2B5EF4-FFF2-40B4-BE49-F238E27FC236}">
                <a16:creationId xmlns:a16="http://schemas.microsoft.com/office/drawing/2014/main" id="{6CC6388F-E1A4-8D4D-9DF0-399581B58DF1}"/>
              </a:ext>
            </a:extLst>
          </p:cNvPr>
          <p:cNvSpPr>
            <a:spLocks noGrp="1"/>
          </p:cNvSpPr>
          <p:nvPr>
            <p:ph idx="1"/>
          </p:nvPr>
        </p:nvSpPr>
        <p:spPr>
          <a:xfrm>
            <a:off x="644978" y="1536492"/>
            <a:ext cx="10515600" cy="4484480"/>
          </a:xfrm>
        </p:spPr>
        <p:txBody>
          <a:bodyPr/>
          <a:lstStyle/>
          <a:p>
            <a:pPr>
              <a:buClr>
                <a:srgbClr val="9F1C64"/>
              </a:buClr>
            </a:pPr>
            <a:r>
              <a:rPr lang="en-US" dirty="0"/>
              <a:t>Issues with accuracy and skewed results</a:t>
            </a:r>
          </a:p>
          <a:p>
            <a:pPr>
              <a:buClr>
                <a:srgbClr val="9F1C64"/>
              </a:buClr>
            </a:pPr>
            <a:r>
              <a:rPr lang="en-US" dirty="0"/>
              <a:t>Survey fatigue – low response rates and the ‘tick-box effect’</a:t>
            </a:r>
          </a:p>
          <a:p>
            <a:pPr>
              <a:buClr>
                <a:srgbClr val="9F1C64"/>
              </a:buClr>
            </a:pPr>
            <a:r>
              <a:rPr lang="en-US" dirty="0"/>
              <a:t>Are we measuring the right areas in relation to the student experience?</a:t>
            </a:r>
          </a:p>
          <a:p>
            <a:pPr>
              <a:buClr>
                <a:srgbClr val="9F1C64"/>
              </a:buClr>
            </a:pPr>
            <a:r>
              <a:rPr lang="en-US" dirty="0"/>
              <a:t>KPIs – very important, but next to no student involvement</a:t>
            </a:r>
          </a:p>
          <a:p>
            <a:pPr>
              <a:buClr>
                <a:srgbClr val="9F1C64"/>
              </a:buClr>
            </a:pPr>
            <a:r>
              <a:rPr lang="en-US" dirty="0"/>
              <a:t>Competitiveness</a:t>
            </a:r>
          </a:p>
          <a:p>
            <a:pPr>
              <a:buClr>
                <a:srgbClr val="9F1C64"/>
              </a:buClr>
            </a:pPr>
            <a:r>
              <a:rPr lang="en-US" dirty="0"/>
              <a:t>‘Inside the box’ data – are we looking at the right kinds of data?</a:t>
            </a:r>
          </a:p>
          <a:p>
            <a:pPr>
              <a:buClr>
                <a:srgbClr val="9F1C64"/>
              </a:buClr>
            </a:pPr>
            <a:r>
              <a:rPr lang="en-US" dirty="0"/>
              <a:t>Quantitative vs qualitative?</a:t>
            </a:r>
          </a:p>
          <a:p>
            <a:pPr>
              <a:buClr>
                <a:srgbClr val="9F1C64"/>
              </a:buClr>
            </a:pPr>
            <a:endParaRPr lang="en-US" dirty="0"/>
          </a:p>
        </p:txBody>
      </p:sp>
    </p:spTree>
    <p:extLst>
      <p:ext uri="{BB962C8B-B14F-4D97-AF65-F5344CB8AC3E}">
        <p14:creationId xmlns:p14="http://schemas.microsoft.com/office/powerpoint/2010/main" val="769094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8634" y="551362"/>
            <a:ext cx="8267510" cy="562415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713089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AC2E2-2F6A-AE40-BDEE-EDE9E499F65B}"/>
              </a:ext>
            </a:extLst>
          </p:cNvPr>
          <p:cNvSpPr>
            <a:spLocks noGrp="1"/>
          </p:cNvSpPr>
          <p:nvPr>
            <p:ph type="title"/>
          </p:nvPr>
        </p:nvSpPr>
        <p:spPr/>
        <p:txBody>
          <a:bodyPr/>
          <a:lstStyle/>
          <a:p>
            <a:r>
              <a:rPr lang="en-US" dirty="0"/>
              <a:t>What are the barriers for students?</a:t>
            </a:r>
          </a:p>
        </p:txBody>
      </p:sp>
      <p:sp>
        <p:nvSpPr>
          <p:cNvPr id="3" name="Content Placeholder 2">
            <a:extLst>
              <a:ext uri="{FF2B5EF4-FFF2-40B4-BE49-F238E27FC236}">
                <a16:creationId xmlns:a16="http://schemas.microsoft.com/office/drawing/2014/main" id="{6CC6388F-E1A4-8D4D-9DF0-399581B58DF1}"/>
              </a:ext>
            </a:extLst>
          </p:cNvPr>
          <p:cNvSpPr>
            <a:spLocks noGrp="1"/>
          </p:cNvSpPr>
          <p:nvPr>
            <p:ph idx="1"/>
          </p:nvPr>
        </p:nvSpPr>
        <p:spPr>
          <a:xfrm>
            <a:off x="644978" y="1536492"/>
            <a:ext cx="10515600" cy="4772868"/>
          </a:xfrm>
        </p:spPr>
        <p:txBody>
          <a:bodyPr/>
          <a:lstStyle/>
          <a:p>
            <a:pPr>
              <a:buClr>
                <a:srgbClr val="9F1C64"/>
              </a:buClr>
            </a:pPr>
            <a:r>
              <a:rPr lang="en-US" dirty="0"/>
              <a:t>Survey Fatigue</a:t>
            </a:r>
          </a:p>
          <a:p>
            <a:pPr>
              <a:buClr>
                <a:srgbClr val="9F1C64"/>
              </a:buClr>
            </a:pPr>
            <a:r>
              <a:rPr lang="en-US" dirty="0"/>
              <a:t>Lack of understanding/awareness</a:t>
            </a:r>
          </a:p>
          <a:p>
            <a:pPr>
              <a:buClr>
                <a:srgbClr val="9F1C64"/>
              </a:buClr>
            </a:pPr>
            <a:r>
              <a:rPr lang="en-US" dirty="0"/>
              <a:t>Apathy</a:t>
            </a:r>
          </a:p>
          <a:p>
            <a:pPr>
              <a:buClr>
                <a:srgbClr val="9F1C64"/>
              </a:buClr>
            </a:pPr>
            <a:r>
              <a:rPr lang="en-US" dirty="0"/>
              <a:t>Skill level</a:t>
            </a:r>
          </a:p>
          <a:p>
            <a:pPr>
              <a:buClr>
                <a:srgbClr val="9F1C64"/>
              </a:buClr>
            </a:pPr>
            <a:r>
              <a:rPr lang="en-US" dirty="0"/>
              <a:t>Lack of support available</a:t>
            </a:r>
          </a:p>
          <a:p>
            <a:pPr>
              <a:buClr>
                <a:srgbClr val="9F1C64"/>
              </a:buClr>
            </a:pPr>
            <a:r>
              <a:rPr lang="en-US" dirty="0"/>
              <a:t>Lack of involvement</a:t>
            </a:r>
          </a:p>
          <a:p>
            <a:pPr>
              <a:buClr>
                <a:srgbClr val="9F1C64"/>
              </a:buClr>
            </a:pPr>
            <a:r>
              <a:rPr lang="en-US" dirty="0"/>
              <a:t>Ethics</a:t>
            </a:r>
          </a:p>
          <a:p>
            <a:pPr lvl="1">
              <a:buClr>
                <a:srgbClr val="9F1C64"/>
              </a:buClr>
            </a:pPr>
            <a:endParaRPr lang="en-US" dirty="0"/>
          </a:p>
          <a:p>
            <a:pPr lvl="1">
              <a:buClr>
                <a:srgbClr val="9F1C64"/>
              </a:buClr>
            </a:pPr>
            <a:endParaRPr lang="en-US" dirty="0"/>
          </a:p>
        </p:txBody>
      </p:sp>
    </p:spTree>
    <p:extLst>
      <p:ext uri="{BB962C8B-B14F-4D97-AF65-F5344CB8AC3E}">
        <p14:creationId xmlns:p14="http://schemas.microsoft.com/office/powerpoint/2010/main" val="1645554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AC2E2-2F6A-AE40-BDEE-EDE9E499F65B}"/>
              </a:ext>
            </a:extLst>
          </p:cNvPr>
          <p:cNvSpPr>
            <a:spLocks noGrp="1"/>
          </p:cNvSpPr>
          <p:nvPr>
            <p:ph type="title"/>
          </p:nvPr>
        </p:nvSpPr>
        <p:spPr/>
        <p:txBody>
          <a:bodyPr/>
          <a:lstStyle/>
          <a:p>
            <a:r>
              <a:rPr lang="en-US" dirty="0"/>
              <a:t>Opportunities </a:t>
            </a:r>
          </a:p>
        </p:txBody>
      </p:sp>
      <p:sp>
        <p:nvSpPr>
          <p:cNvPr id="3" name="Content Placeholder 2">
            <a:extLst>
              <a:ext uri="{FF2B5EF4-FFF2-40B4-BE49-F238E27FC236}">
                <a16:creationId xmlns:a16="http://schemas.microsoft.com/office/drawing/2014/main" id="{6CC6388F-E1A4-8D4D-9DF0-399581B58DF1}"/>
              </a:ext>
            </a:extLst>
          </p:cNvPr>
          <p:cNvSpPr>
            <a:spLocks noGrp="1"/>
          </p:cNvSpPr>
          <p:nvPr>
            <p:ph idx="1"/>
          </p:nvPr>
        </p:nvSpPr>
        <p:spPr>
          <a:xfrm>
            <a:off x="644978" y="1536492"/>
            <a:ext cx="11008306" cy="4772868"/>
          </a:xfrm>
        </p:spPr>
        <p:txBody>
          <a:bodyPr/>
          <a:lstStyle/>
          <a:p>
            <a:pPr>
              <a:buClr>
                <a:srgbClr val="9F1C64"/>
              </a:buClr>
            </a:pPr>
            <a:r>
              <a:rPr lang="en-US" dirty="0"/>
              <a:t>With better support, there are so many opportunities for students engaging with data:</a:t>
            </a:r>
          </a:p>
          <a:p>
            <a:pPr lvl="1">
              <a:lnSpc>
                <a:spcPct val="100000"/>
              </a:lnSpc>
              <a:spcBef>
                <a:spcPts val="600"/>
              </a:spcBef>
              <a:buClr>
                <a:srgbClr val="9F1C64"/>
              </a:buClr>
            </a:pPr>
            <a:r>
              <a:rPr lang="en-US" dirty="0"/>
              <a:t>Increased student engagement &amp; more meaningful data</a:t>
            </a:r>
          </a:p>
          <a:p>
            <a:pPr lvl="1">
              <a:lnSpc>
                <a:spcPct val="100000"/>
              </a:lnSpc>
              <a:spcBef>
                <a:spcPts val="600"/>
              </a:spcBef>
              <a:buClr>
                <a:srgbClr val="9F1C64"/>
              </a:buClr>
            </a:pPr>
            <a:r>
              <a:rPr lang="en-US" dirty="0"/>
              <a:t>Student buy-in and ownership of surveys</a:t>
            </a:r>
          </a:p>
          <a:p>
            <a:pPr lvl="1">
              <a:lnSpc>
                <a:spcPct val="100000"/>
              </a:lnSpc>
              <a:spcBef>
                <a:spcPts val="600"/>
              </a:spcBef>
              <a:buClr>
                <a:srgbClr val="9F1C64"/>
              </a:buClr>
            </a:pPr>
            <a:r>
              <a:rPr lang="en-US" dirty="0"/>
              <a:t>Better knowledge of what is meaningful to the students </a:t>
            </a:r>
          </a:p>
          <a:p>
            <a:pPr lvl="1">
              <a:lnSpc>
                <a:spcPct val="100000"/>
              </a:lnSpc>
              <a:spcBef>
                <a:spcPts val="600"/>
              </a:spcBef>
              <a:buClr>
                <a:srgbClr val="9F1C64"/>
              </a:buClr>
            </a:pPr>
            <a:r>
              <a:rPr lang="en-US" dirty="0"/>
              <a:t>Students involved in action-planning processes</a:t>
            </a:r>
          </a:p>
          <a:p>
            <a:pPr lvl="1">
              <a:lnSpc>
                <a:spcPct val="100000"/>
              </a:lnSpc>
              <a:spcBef>
                <a:spcPts val="600"/>
              </a:spcBef>
              <a:buClr>
                <a:srgbClr val="9F1C64"/>
              </a:buClr>
            </a:pPr>
            <a:r>
              <a:rPr lang="en-US" dirty="0"/>
              <a:t>More meaningful institutional dialogues</a:t>
            </a:r>
          </a:p>
          <a:p>
            <a:pPr lvl="1">
              <a:lnSpc>
                <a:spcPct val="100000"/>
              </a:lnSpc>
              <a:spcBef>
                <a:spcPts val="600"/>
              </a:spcBef>
              <a:buClr>
                <a:srgbClr val="9F1C64"/>
              </a:buClr>
            </a:pPr>
            <a:r>
              <a:rPr lang="en-US" dirty="0">
                <a:solidFill>
                  <a:srgbClr val="57575B"/>
                </a:solidFill>
              </a:rPr>
              <a:t>They can help us to think about other meaningful types of data, and to ‘get out of the box’</a:t>
            </a:r>
          </a:p>
          <a:p>
            <a:pPr lvl="1">
              <a:lnSpc>
                <a:spcPct val="100000"/>
              </a:lnSpc>
              <a:spcBef>
                <a:spcPts val="600"/>
              </a:spcBef>
              <a:buClr>
                <a:srgbClr val="9F1C64"/>
              </a:buClr>
            </a:pPr>
            <a:r>
              <a:rPr lang="en-US" dirty="0"/>
              <a:t>Impactful campaigns and advocacy</a:t>
            </a:r>
          </a:p>
          <a:p>
            <a:pPr lvl="1">
              <a:lnSpc>
                <a:spcPct val="100000"/>
              </a:lnSpc>
              <a:spcBef>
                <a:spcPts val="600"/>
              </a:spcBef>
              <a:buClr>
                <a:srgbClr val="9F1C64"/>
              </a:buClr>
            </a:pPr>
            <a:r>
              <a:rPr lang="en-US" dirty="0"/>
              <a:t>Quantitative AND qualitative</a:t>
            </a:r>
          </a:p>
          <a:p>
            <a:pPr lvl="1">
              <a:lnSpc>
                <a:spcPct val="100000"/>
              </a:lnSpc>
              <a:spcBef>
                <a:spcPts val="600"/>
              </a:spcBef>
              <a:buClr>
                <a:srgbClr val="9F1C64"/>
              </a:buClr>
            </a:pPr>
            <a:r>
              <a:rPr lang="en-US" dirty="0"/>
              <a:t>Student reps can then support other students in their interaction with data</a:t>
            </a:r>
          </a:p>
          <a:p>
            <a:pPr lvl="1">
              <a:lnSpc>
                <a:spcPct val="100000"/>
              </a:lnSpc>
              <a:spcBef>
                <a:spcPts val="600"/>
              </a:spcBef>
              <a:buClr>
                <a:srgbClr val="9F1C64"/>
              </a:buClr>
            </a:pPr>
            <a:r>
              <a:rPr lang="en-US" dirty="0"/>
              <a:t>Students helping to shape KPIS </a:t>
            </a:r>
          </a:p>
          <a:p>
            <a:pPr lvl="1">
              <a:buClr>
                <a:srgbClr val="9F1C64"/>
              </a:buClr>
            </a:pPr>
            <a:endParaRPr lang="en-US" dirty="0"/>
          </a:p>
          <a:p>
            <a:pPr lvl="1">
              <a:buClr>
                <a:srgbClr val="9F1C64"/>
              </a:buClr>
            </a:pPr>
            <a:endParaRPr lang="en-US" dirty="0"/>
          </a:p>
          <a:p>
            <a:pPr lvl="1">
              <a:buClr>
                <a:srgbClr val="9F1C64"/>
              </a:buClr>
            </a:pPr>
            <a:endParaRPr lang="en-US" dirty="0"/>
          </a:p>
        </p:txBody>
      </p:sp>
    </p:spTree>
    <p:extLst>
      <p:ext uri="{BB962C8B-B14F-4D97-AF65-F5344CB8AC3E}">
        <p14:creationId xmlns:p14="http://schemas.microsoft.com/office/powerpoint/2010/main" val="2835142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AC2E2-2F6A-AE40-BDEE-EDE9E499F65B}"/>
              </a:ext>
            </a:extLst>
          </p:cNvPr>
          <p:cNvSpPr>
            <a:spLocks noGrp="1"/>
          </p:cNvSpPr>
          <p:nvPr>
            <p:ph type="title"/>
          </p:nvPr>
        </p:nvSpPr>
        <p:spPr/>
        <p:txBody>
          <a:bodyPr/>
          <a:lstStyle/>
          <a:p>
            <a:r>
              <a:rPr lang="en-US" dirty="0"/>
              <a:t>Case study: HISA Student Rep Summit</a:t>
            </a:r>
          </a:p>
        </p:txBody>
      </p:sp>
      <p:sp>
        <p:nvSpPr>
          <p:cNvPr id="3" name="Content Placeholder 2">
            <a:extLst>
              <a:ext uri="{FF2B5EF4-FFF2-40B4-BE49-F238E27FC236}">
                <a16:creationId xmlns:a16="http://schemas.microsoft.com/office/drawing/2014/main" id="{6CC6388F-E1A4-8D4D-9DF0-399581B58DF1}"/>
              </a:ext>
            </a:extLst>
          </p:cNvPr>
          <p:cNvSpPr>
            <a:spLocks noGrp="1"/>
          </p:cNvSpPr>
          <p:nvPr>
            <p:ph idx="1"/>
          </p:nvPr>
        </p:nvSpPr>
        <p:spPr>
          <a:xfrm>
            <a:off x="644978" y="1536492"/>
            <a:ext cx="10515600" cy="4772868"/>
          </a:xfrm>
        </p:spPr>
        <p:txBody>
          <a:bodyPr/>
          <a:lstStyle/>
          <a:p>
            <a:pPr>
              <a:buClr>
                <a:srgbClr val="9F1C64"/>
              </a:buClr>
            </a:pPr>
            <a:r>
              <a:rPr lang="en-US" dirty="0"/>
              <a:t>Tied into our Enhancement Themes Project</a:t>
            </a:r>
          </a:p>
          <a:p>
            <a:pPr marL="0" indent="0">
              <a:buClr>
                <a:srgbClr val="9F1C64"/>
              </a:buClr>
              <a:buNone/>
            </a:pPr>
            <a:endParaRPr lang="en-US" dirty="0"/>
          </a:p>
          <a:p>
            <a:pPr>
              <a:buClr>
                <a:srgbClr val="9F1C64"/>
              </a:buClr>
            </a:pPr>
            <a:r>
              <a:rPr lang="en-US" dirty="0"/>
              <a:t>First event of its type</a:t>
            </a:r>
          </a:p>
          <a:p>
            <a:pPr>
              <a:buClr>
                <a:srgbClr val="9F1C64"/>
              </a:buClr>
            </a:pPr>
            <a:endParaRPr lang="en-US" dirty="0"/>
          </a:p>
          <a:p>
            <a:pPr>
              <a:buClr>
                <a:srgbClr val="9F1C64"/>
              </a:buClr>
            </a:pPr>
            <a:r>
              <a:rPr lang="en-US" dirty="0"/>
              <a:t>Jointly organised between HISA and the UHI Learning and Teaching Academy</a:t>
            </a:r>
          </a:p>
          <a:p>
            <a:pPr>
              <a:buClr>
                <a:srgbClr val="9F1C64"/>
              </a:buClr>
            </a:pPr>
            <a:endParaRPr lang="en-US" dirty="0"/>
          </a:p>
          <a:p>
            <a:pPr>
              <a:buClr>
                <a:srgbClr val="9F1C64"/>
              </a:buClr>
            </a:pPr>
            <a:r>
              <a:rPr lang="en-US" dirty="0"/>
              <a:t>Completely focused on the Student Reps</a:t>
            </a:r>
          </a:p>
          <a:p>
            <a:pPr>
              <a:buClr>
                <a:srgbClr val="9F1C64"/>
              </a:buClr>
            </a:pPr>
            <a:endParaRPr lang="en-US" dirty="0"/>
          </a:p>
          <a:p>
            <a:pPr>
              <a:buClr>
                <a:srgbClr val="9F1C64"/>
              </a:buClr>
            </a:pPr>
            <a:r>
              <a:rPr lang="en-US" dirty="0"/>
              <a:t>Staff invited as well</a:t>
            </a:r>
          </a:p>
          <a:p>
            <a:pPr lvl="1">
              <a:buClr>
                <a:srgbClr val="9F1C64"/>
              </a:buClr>
            </a:pPr>
            <a:endParaRPr lang="en-US" dirty="0"/>
          </a:p>
        </p:txBody>
      </p:sp>
    </p:spTree>
    <p:extLst>
      <p:ext uri="{BB962C8B-B14F-4D97-AF65-F5344CB8AC3E}">
        <p14:creationId xmlns:p14="http://schemas.microsoft.com/office/powerpoint/2010/main" val="3187269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AC2E2-2F6A-AE40-BDEE-EDE9E499F65B}"/>
              </a:ext>
            </a:extLst>
          </p:cNvPr>
          <p:cNvSpPr>
            <a:spLocks noGrp="1"/>
          </p:cNvSpPr>
          <p:nvPr>
            <p:ph type="title"/>
          </p:nvPr>
        </p:nvSpPr>
        <p:spPr/>
        <p:txBody>
          <a:bodyPr/>
          <a:lstStyle/>
          <a:p>
            <a:r>
              <a:rPr lang="en-US" dirty="0"/>
              <a:t>Case study: HISA Student Rep Summit</a:t>
            </a:r>
          </a:p>
        </p:txBody>
      </p:sp>
      <p:sp>
        <p:nvSpPr>
          <p:cNvPr id="3" name="Content Placeholder 2">
            <a:extLst>
              <a:ext uri="{FF2B5EF4-FFF2-40B4-BE49-F238E27FC236}">
                <a16:creationId xmlns:a16="http://schemas.microsoft.com/office/drawing/2014/main" id="{6CC6388F-E1A4-8D4D-9DF0-399581B58DF1}"/>
              </a:ext>
            </a:extLst>
          </p:cNvPr>
          <p:cNvSpPr>
            <a:spLocks noGrp="1"/>
          </p:cNvSpPr>
          <p:nvPr>
            <p:ph idx="1"/>
          </p:nvPr>
        </p:nvSpPr>
        <p:spPr>
          <a:xfrm>
            <a:off x="644977" y="1536492"/>
            <a:ext cx="11074271" cy="4772868"/>
          </a:xfrm>
        </p:spPr>
        <p:txBody>
          <a:bodyPr/>
          <a:lstStyle/>
          <a:p>
            <a:pPr>
              <a:buClr>
                <a:srgbClr val="9F1C64"/>
              </a:buClr>
            </a:pPr>
            <a:r>
              <a:rPr lang="en-US" dirty="0"/>
              <a:t>Sessions focused on:</a:t>
            </a:r>
          </a:p>
          <a:p>
            <a:pPr lvl="1">
              <a:buClr>
                <a:srgbClr val="9F1C64"/>
              </a:buClr>
            </a:pPr>
            <a:r>
              <a:rPr lang="en-US" dirty="0"/>
              <a:t>promoting value around the Student Rep role</a:t>
            </a:r>
          </a:p>
          <a:p>
            <a:pPr lvl="1">
              <a:buClr>
                <a:srgbClr val="9F1C64"/>
              </a:buClr>
            </a:pPr>
            <a:r>
              <a:rPr lang="en-US" dirty="0"/>
              <a:t>increasing communication between staff and Student Reps  </a:t>
            </a:r>
          </a:p>
          <a:p>
            <a:pPr lvl="1">
              <a:buClr>
                <a:srgbClr val="9F1C64"/>
              </a:buClr>
            </a:pPr>
            <a:r>
              <a:rPr lang="en-US" dirty="0"/>
              <a:t>getting Student Reps more involved in our data processes</a:t>
            </a:r>
          </a:p>
          <a:p>
            <a:pPr lvl="1">
              <a:buClr>
                <a:srgbClr val="9F1C64"/>
              </a:buClr>
            </a:pPr>
            <a:endParaRPr lang="en-US" dirty="0"/>
          </a:p>
          <a:p>
            <a:pPr>
              <a:buClr>
                <a:srgbClr val="9F1C64"/>
              </a:buClr>
            </a:pPr>
            <a:r>
              <a:rPr lang="en-US" dirty="0"/>
              <a:t>KPIs Who Gives A Fork?!</a:t>
            </a:r>
          </a:p>
          <a:p>
            <a:pPr>
              <a:buClr>
                <a:srgbClr val="9F1C64"/>
              </a:buClr>
            </a:pPr>
            <a:r>
              <a:rPr lang="en-US" dirty="0"/>
              <a:t>Engagement Indicators - World Café</a:t>
            </a:r>
          </a:p>
          <a:p>
            <a:pPr>
              <a:buClr>
                <a:srgbClr val="9F1C64"/>
              </a:buClr>
            </a:pPr>
            <a:r>
              <a:rPr lang="en-US" dirty="0"/>
              <a:t>Student Representation – Perception Posters</a:t>
            </a:r>
          </a:p>
          <a:p>
            <a:pPr>
              <a:buClr>
                <a:srgbClr val="9F1C64"/>
              </a:buClr>
            </a:pPr>
            <a:r>
              <a:rPr lang="en-US" dirty="0"/>
              <a:t>Student Surveys – Who Cares? (We Do!)</a:t>
            </a:r>
          </a:p>
          <a:p>
            <a:pPr>
              <a:buClr>
                <a:srgbClr val="9F1C64"/>
              </a:buClr>
            </a:pPr>
            <a:r>
              <a:rPr lang="en-US" dirty="0"/>
              <a:t>You Said, We Did – But Are We Really Doing What You Said?</a:t>
            </a:r>
          </a:p>
          <a:p>
            <a:pPr>
              <a:buClr>
                <a:srgbClr val="9F1C64"/>
              </a:buClr>
            </a:pPr>
            <a:r>
              <a:rPr lang="en-US" dirty="0"/>
              <a:t>Student Representation – Getting it Right for Online and Networked Students</a:t>
            </a:r>
          </a:p>
          <a:p>
            <a:pPr lvl="1">
              <a:buClr>
                <a:srgbClr val="9F1C64"/>
              </a:buClr>
            </a:pPr>
            <a:endParaRPr lang="en-US" dirty="0"/>
          </a:p>
        </p:txBody>
      </p:sp>
    </p:spTree>
    <p:extLst>
      <p:ext uri="{BB962C8B-B14F-4D97-AF65-F5344CB8AC3E}">
        <p14:creationId xmlns:p14="http://schemas.microsoft.com/office/powerpoint/2010/main" val="282406221"/>
      </p:ext>
    </p:extLst>
  </p:cSld>
  <p:clrMapOvr>
    <a:masterClrMapping/>
  </p:clrMapOvr>
</p:sld>
</file>

<file path=ppt/theme/theme1.xml><?xml version="1.0" encoding="utf-8"?>
<a:theme xmlns:a="http://schemas.openxmlformats.org/drawingml/2006/main" name="Office Theme">
  <a:themeElements>
    <a:clrScheme name="ET 2017 1">
      <a:dk1>
        <a:srgbClr val="000000"/>
      </a:dk1>
      <a:lt1>
        <a:srgbClr val="FFFFFF"/>
      </a:lt1>
      <a:dk2>
        <a:srgbClr val="44546A"/>
      </a:dk2>
      <a:lt2>
        <a:srgbClr val="E7E6E6"/>
      </a:lt2>
      <a:accent1>
        <a:srgbClr val="0075AA"/>
      </a:accent1>
      <a:accent2>
        <a:srgbClr val="9F1C63"/>
      </a:accent2>
      <a:accent3>
        <a:srgbClr val="1194A4"/>
      </a:accent3>
      <a:accent4>
        <a:srgbClr val="DADADA"/>
      </a:accent4>
      <a:accent5>
        <a:srgbClr val="57575B"/>
      </a:accent5>
      <a:accent6>
        <a:srgbClr val="70AD47"/>
      </a:accent6>
      <a:hlink>
        <a:srgbClr val="0563C1"/>
      </a:hlink>
      <a:folHlink>
        <a:srgbClr val="6F195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97457B3E-CA29-A043-96FE-FC4D558B512C}" vid="{7EA045D7-D39B-2A46-9E9D-042702A814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54EBAE72CA8AF4B949A6E65B23B791E" ma:contentTypeVersion="10" ma:contentTypeDescription="Create a new document." ma:contentTypeScope="" ma:versionID="367997199eac7fb6d84c6b7794b7a747">
  <xsd:schema xmlns:xsd="http://www.w3.org/2001/XMLSchema" xmlns:xs="http://www.w3.org/2001/XMLSchema" xmlns:p="http://schemas.microsoft.com/office/2006/metadata/properties" xmlns:ns2="c588baf4-6400-40de-9abf-7aeb1a842dc2" xmlns:ns3="58b357d8-2c77-4987-8ced-055a45f54fe6" targetNamespace="http://schemas.microsoft.com/office/2006/metadata/properties" ma:root="true" ma:fieldsID="f04f684bc29d744272f3eb3ff0071deb" ns2:_="" ns3:_="">
    <xsd:import namespace="c588baf4-6400-40de-9abf-7aeb1a842dc2"/>
    <xsd:import namespace="58b357d8-2c77-4987-8ced-055a45f54fe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Locatio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88baf4-6400-40de-9abf-7aeb1a842d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8b357d8-2c77-4987-8ced-055a45f54fe6"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EBD4AAB-34D3-4455-9E14-43DFA963B109}">
  <ds:schemaRefs>
    <ds:schemaRef ds:uri="http://schemas.microsoft.com/sharepoint/v3/contenttype/forms"/>
  </ds:schemaRefs>
</ds:datastoreItem>
</file>

<file path=customXml/itemProps2.xml><?xml version="1.0" encoding="utf-8"?>
<ds:datastoreItem xmlns:ds="http://schemas.openxmlformats.org/officeDocument/2006/customXml" ds:itemID="{56CF39C2-E565-446C-A7C7-C741E4456F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88baf4-6400-40de-9abf-7aeb1a842dc2"/>
    <ds:schemaRef ds:uri="58b357d8-2c77-4987-8ced-055a45f54f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F90A127-6D06-49FB-8619-B7B36D1DE159}">
  <ds:schemaRefs>
    <ds:schemaRef ds:uri="http://purl.org/dc/elements/1.1/"/>
    <ds:schemaRef ds:uri="http://schemas.microsoft.com/office/2006/metadata/properties"/>
    <ds:schemaRef ds:uri="http://purl.org/dc/terms/"/>
    <ds:schemaRef ds:uri="58b357d8-2c77-4987-8ced-055a45f54fe6"/>
    <ds:schemaRef ds:uri="http://schemas.microsoft.com/office/infopath/2007/PartnerControls"/>
    <ds:schemaRef ds:uri="http://schemas.microsoft.com/office/2006/documentManagement/types"/>
    <ds:schemaRef ds:uri="c588baf4-6400-40de-9abf-7aeb1a842dc2"/>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8603</TotalTime>
  <Words>983</Words>
  <Application>Microsoft Office PowerPoint</Application>
  <PresentationFormat>Widescreen</PresentationFormat>
  <Paragraphs>135</Paragraphs>
  <Slides>11</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Black</vt:lpstr>
      <vt:lpstr>Calibri</vt:lpstr>
      <vt:lpstr>Segoe UI</vt:lpstr>
      <vt:lpstr>Times New Roman</vt:lpstr>
      <vt:lpstr>Office Theme</vt:lpstr>
      <vt:lpstr>Evidence for Enhancement: Students Using Students’ Data</vt:lpstr>
      <vt:lpstr>Introduction</vt:lpstr>
      <vt:lpstr>PowerPoint Presentation</vt:lpstr>
      <vt:lpstr>Challenges with the data</vt:lpstr>
      <vt:lpstr>PowerPoint Presentation</vt:lpstr>
      <vt:lpstr>What are the barriers for students?</vt:lpstr>
      <vt:lpstr>Opportunities </vt:lpstr>
      <vt:lpstr>Case study: HISA Student Rep Summit</vt:lpstr>
      <vt:lpstr>Case study: HISA Student Rep Summit</vt:lpstr>
      <vt:lpstr>Some things to consider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 for Enhancement: Improving the  Student Experience</dc:title>
  <dc:creator>QAA Scotland</dc:creator>
  <cp:lastModifiedBy>Oonagh Holland</cp:lastModifiedBy>
  <cp:revision>39</cp:revision>
  <dcterms:created xsi:type="dcterms:W3CDTF">2018-07-25T13:23:08Z</dcterms:created>
  <dcterms:modified xsi:type="dcterms:W3CDTF">2019-06-19T12:44:25Z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0x010100654EBAE72CA8AF4B949A6E65B23B791E</vt:lpwstr>
  </property>
</Properties>
</file>