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58" r:id="rId2"/>
  </p:sldMasterIdLst>
  <p:notesMasterIdLst>
    <p:notesMasterId r:id="rId27"/>
  </p:notesMasterIdLst>
  <p:sldIdLst>
    <p:sldId id="270" r:id="rId3"/>
    <p:sldId id="365" r:id="rId4"/>
    <p:sldId id="374" r:id="rId5"/>
    <p:sldId id="330" r:id="rId6"/>
    <p:sldId id="334" r:id="rId7"/>
    <p:sldId id="337" r:id="rId8"/>
    <p:sldId id="356" r:id="rId9"/>
    <p:sldId id="338" r:id="rId10"/>
    <p:sldId id="357" r:id="rId11"/>
    <p:sldId id="339" r:id="rId12"/>
    <p:sldId id="358" r:id="rId13"/>
    <p:sldId id="340" r:id="rId14"/>
    <p:sldId id="359" r:id="rId15"/>
    <p:sldId id="341" r:id="rId16"/>
    <p:sldId id="360" r:id="rId17"/>
    <p:sldId id="342" r:id="rId18"/>
    <p:sldId id="361" r:id="rId19"/>
    <p:sldId id="343" r:id="rId20"/>
    <p:sldId id="362" r:id="rId21"/>
    <p:sldId id="369" r:id="rId22"/>
    <p:sldId id="372" r:id="rId23"/>
    <p:sldId id="367" r:id="rId24"/>
    <p:sldId id="368" r:id="rId25"/>
    <p:sldId id="271" r:id="rId2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9F1C63"/>
    <a:srgbClr val="0075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F8241-2799-BABF-A024-D584003E9239}" v="19" dt="2023-02-17T09:14:56.478"/>
    <p1510:client id="{61B30F12-2D7B-419E-8440-E365807C9BCF}" v="78" dt="2023-02-17T09:15:49.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p:restoredTop sz="94705"/>
  </p:normalViewPr>
  <p:slideViewPr>
    <p:cSldViewPr snapToGrid="0" snapToObjects="1" showGuides="1">
      <p:cViewPr varScale="1">
        <p:scale>
          <a:sx n="96" d="100"/>
          <a:sy n="96" d="100"/>
        </p:scale>
        <p:origin x="108" y="2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1157D-15B1-4CEB-B86D-443670C00304}"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12885FA9-03DF-4B5D-A5CE-B1A4E00090BE}">
      <dgm:prSet phldrT="[Text]"/>
      <dgm:spPr/>
      <dgm:t>
        <a:bodyPr/>
        <a:lstStyle/>
        <a:p>
          <a:r>
            <a:rPr lang="en-US" dirty="0"/>
            <a:t>WORK IN </a:t>
          </a:r>
          <a:r>
            <a:rPr lang="en-US" b="1" dirty="0"/>
            <a:t>PARTNERSHIP</a:t>
          </a:r>
        </a:p>
      </dgm:t>
    </dgm:pt>
    <dgm:pt modelId="{1BB3F8A2-2388-47B5-8FA3-DAA2B00CC3F9}" type="parTrans" cxnId="{7D36A65D-6EEF-437F-A658-94D84910C321}">
      <dgm:prSet/>
      <dgm:spPr/>
      <dgm:t>
        <a:bodyPr/>
        <a:lstStyle/>
        <a:p>
          <a:endParaRPr lang="en-US"/>
        </a:p>
      </dgm:t>
    </dgm:pt>
    <dgm:pt modelId="{1ACD4C89-180B-475A-98DE-265FB68A122C}" type="sibTrans" cxnId="{7D36A65D-6EEF-437F-A658-94D84910C321}">
      <dgm:prSet/>
      <dgm:spPr/>
      <dgm:t>
        <a:bodyPr/>
        <a:lstStyle/>
        <a:p>
          <a:endParaRPr lang="en-US"/>
        </a:p>
      </dgm:t>
    </dgm:pt>
    <dgm:pt modelId="{57EE166D-4B32-4E05-B628-1AD7D8FC0B90}">
      <dgm:prSet phldrT="[Text]"/>
      <dgm:spPr>
        <a:solidFill>
          <a:srgbClr val="9F1C63"/>
        </a:solidFill>
      </dgm:spPr>
      <dgm:t>
        <a:bodyPr/>
        <a:lstStyle/>
        <a:p>
          <a:r>
            <a:rPr lang="en-US" dirty="0"/>
            <a:t>SUPPORT </a:t>
          </a:r>
          <a:r>
            <a:rPr lang="en-US" b="1" dirty="0"/>
            <a:t>ENHANCEMENT-LED </a:t>
          </a:r>
          <a:r>
            <a:rPr lang="en-US" b="0" dirty="0"/>
            <a:t>APPROACHES</a:t>
          </a:r>
        </a:p>
      </dgm:t>
    </dgm:pt>
    <dgm:pt modelId="{0D67462A-A9D8-47C4-ACEC-1C0904360391}" type="parTrans" cxnId="{F40A3FA3-BD36-4E4B-8C59-866E8E1AEDE1}">
      <dgm:prSet/>
      <dgm:spPr/>
      <dgm:t>
        <a:bodyPr/>
        <a:lstStyle/>
        <a:p>
          <a:endParaRPr lang="en-US"/>
        </a:p>
      </dgm:t>
    </dgm:pt>
    <dgm:pt modelId="{D6AA9FAF-69E8-48C0-97DA-182051EA5645}" type="sibTrans" cxnId="{F40A3FA3-BD36-4E4B-8C59-866E8E1AEDE1}">
      <dgm:prSet/>
      <dgm:spPr/>
      <dgm:t>
        <a:bodyPr/>
        <a:lstStyle/>
        <a:p>
          <a:endParaRPr lang="en-US"/>
        </a:p>
      </dgm:t>
    </dgm:pt>
    <dgm:pt modelId="{809BDCE1-35A1-4953-A6C2-2E6E7B26F5E1}">
      <dgm:prSet/>
      <dgm:spPr>
        <a:solidFill>
          <a:srgbClr val="9F1C63"/>
        </a:solidFill>
      </dgm:spPr>
      <dgm:t>
        <a:bodyPr/>
        <a:lstStyle/>
        <a:p>
          <a:r>
            <a:rPr lang="en-US" dirty="0"/>
            <a:t>ENCOURAGE </a:t>
          </a:r>
          <a:r>
            <a:rPr lang="en-US" b="1" dirty="0"/>
            <a:t>DIALOGUE</a:t>
          </a:r>
        </a:p>
      </dgm:t>
    </dgm:pt>
    <dgm:pt modelId="{98CDDE2A-6A13-4ADE-BD9F-D370F7ADC459}" type="parTrans" cxnId="{4FC2D917-9D0B-4E3D-A8D2-DFDF9ABDCA77}">
      <dgm:prSet/>
      <dgm:spPr/>
      <dgm:t>
        <a:bodyPr/>
        <a:lstStyle/>
        <a:p>
          <a:endParaRPr lang="en-US"/>
        </a:p>
      </dgm:t>
    </dgm:pt>
    <dgm:pt modelId="{D4DA0DA0-A365-44AF-8BDE-9557F5875E3A}" type="sibTrans" cxnId="{4FC2D917-9D0B-4E3D-A8D2-DFDF9ABDCA77}">
      <dgm:prSet/>
      <dgm:spPr/>
      <dgm:t>
        <a:bodyPr/>
        <a:lstStyle/>
        <a:p>
          <a:endParaRPr lang="en-US"/>
        </a:p>
      </dgm:t>
    </dgm:pt>
    <dgm:pt modelId="{74841C61-C4FE-48D8-B7A1-045E5DC3D45E}">
      <dgm:prSet/>
      <dgm:spPr/>
      <dgm:t>
        <a:bodyPr/>
        <a:lstStyle/>
        <a:p>
          <a:r>
            <a:rPr lang="en-US" dirty="0"/>
            <a:t>ENSURE </a:t>
          </a:r>
          <a:r>
            <a:rPr lang="en-US" b="1" dirty="0"/>
            <a:t>TRANSPARENCY</a:t>
          </a:r>
          <a:endParaRPr lang="en-US" dirty="0"/>
        </a:p>
      </dgm:t>
    </dgm:pt>
    <dgm:pt modelId="{8292C267-5B61-4953-8D5F-40B1D757F765}" type="parTrans" cxnId="{478D301E-E90E-4A33-80AA-D22E9C6C1221}">
      <dgm:prSet/>
      <dgm:spPr/>
      <dgm:t>
        <a:bodyPr/>
        <a:lstStyle/>
        <a:p>
          <a:endParaRPr lang="en-US"/>
        </a:p>
      </dgm:t>
    </dgm:pt>
    <dgm:pt modelId="{1744622E-8D26-4476-A359-A7ABC7AE9E53}" type="sibTrans" cxnId="{478D301E-E90E-4A33-80AA-D22E9C6C1221}">
      <dgm:prSet/>
      <dgm:spPr/>
      <dgm:t>
        <a:bodyPr/>
        <a:lstStyle/>
        <a:p>
          <a:endParaRPr lang="en-US"/>
        </a:p>
      </dgm:t>
    </dgm:pt>
    <dgm:pt modelId="{334F5FC7-20F2-44A3-B115-2799F755FC49}" type="pres">
      <dgm:prSet presAssocID="{7231157D-15B1-4CEB-B86D-443670C00304}" presName="linearFlow" presStyleCnt="0">
        <dgm:presLayoutVars>
          <dgm:dir/>
          <dgm:resizeHandles val="exact"/>
        </dgm:presLayoutVars>
      </dgm:prSet>
      <dgm:spPr/>
    </dgm:pt>
    <dgm:pt modelId="{6CE211F4-3D39-4CBA-86C6-1B60279A349D}" type="pres">
      <dgm:prSet presAssocID="{12885FA9-03DF-4B5D-A5CE-B1A4E00090BE}" presName="comp" presStyleCnt="0"/>
      <dgm:spPr/>
    </dgm:pt>
    <dgm:pt modelId="{7F8368A4-68A0-4E22-91F6-86505A5436CE}" type="pres">
      <dgm:prSet presAssocID="{12885FA9-03DF-4B5D-A5CE-B1A4E00090BE}" presName="rect2" presStyleLbl="node1" presStyleIdx="0" presStyleCnt="4">
        <dgm:presLayoutVars>
          <dgm:bulletEnabled val="1"/>
        </dgm:presLayoutVars>
      </dgm:prSet>
      <dgm:spPr/>
    </dgm:pt>
    <dgm:pt modelId="{5A536C72-65A1-4C0C-8F35-BB9534281E6B}" type="pres">
      <dgm:prSet presAssocID="{12885FA9-03DF-4B5D-A5CE-B1A4E00090BE}" presName="rect1" presStyleLbl="lnNode1" presStyleIdx="0" presStyleCnt="4"/>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pt>
    <dgm:pt modelId="{19F2DC72-97FB-4C51-BDAD-558B02BF00C5}" type="pres">
      <dgm:prSet presAssocID="{1ACD4C89-180B-475A-98DE-265FB68A122C}" presName="sibTrans" presStyleCnt="0"/>
      <dgm:spPr/>
    </dgm:pt>
    <dgm:pt modelId="{10A6CBE0-A7E9-4896-B4B1-CE4513AD0E2C}" type="pres">
      <dgm:prSet presAssocID="{809BDCE1-35A1-4953-A6C2-2E6E7B26F5E1}" presName="comp" presStyleCnt="0"/>
      <dgm:spPr/>
    </dgm:pt>
    <dgm:pt modelId="{FC760AEB-C53D-4F38-A5CE-A116ED0B56FA}" type="pres">
      <dgm:prSet presAssocID="{809BDCE1-35A1-4953-A6C2-2E6E7B26F5E1}" presName="rect2" presStyleLbl="node1" presStyleIdx="1" presStyleCnt="4">
        <dgm:presLayoutVars>
          <dgm:bulletEnabled val="1"/>
        </dgm:presLayoutVars>
      </dgm:prSet>
      <dgm:spPr/>
    </dgm:pt>
    <dgm:pt modelId="{D19695E8-0276-49E0-B067-65142E1A563A}" type="pres">
      <dgm:prSet presAssocID="{809BDCE1-35A1-4953-A6C2-2E6E7B26F5E1}" presName="rect1" presStyleLbl="ln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Chat"/>
        </a:ext>
      </dgm:extLst>
    </dgm:pt>
    <dgm:pt modelId="{2DF86C8E-4999-405D-9BDD-38B0E14052F2}" type="pres">
      <dgm:prSet presAssocID="{D4DA0DA0-A365-44AF-8BDE-9557F5875E3A}" presName="sibTrans" presStyleCnt="0"/>
      <dgm:spPr/>
    </dgm:pt>
    <dgm:pt modelId="{8CCEBD69-1685-40E2-9160-835B8E89172E}" type="pres">
      <dgm:prSet presAssocID="{74841C61-C4FE-48D8-B7A1-045E5DC3D45E}" presName="comp" presStyleCnt="0"/>
      <dgm:spPr/>
    </dgm:pt>
    <dgm:pt modelId="{8A278B1E-7A04-4DA3-AB3D-3C6E37AA6C76}" type="pres">
      <dgm:prSet presAssocID="{74841C61-C4FE-48D8-B7A1-045E5DC3D45E}" presName="rect2" presStyleLbl="node1" presStyleIdx="2" presStyleCnt="4">
        <dgm:presLayoutVars>
          <dgm:bulletEnabled val="1"/>
        </dgm:presLayoutVars>
      </dgm:prSet>
      <dgm:spPr/>
    </dgm:pt>
    <dgm:pt modelId="{9864BCC6-E210-4979-A6F0-F4F93DD69382}" type="pres">
      <dgm:prSet presAssocID="{74841C61-C4FE-48D8-B7A1-045E5DC3D45E}" presName="rect1" presStyleLbl="lnNode1" presStyleIdx="2" presStyleCnt="4"/>
      <dgm:spPr>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Streetlight"/>
        </a:ext>
      </dgm:extLst>
    </dgm:pt>
    <dgm:pt modelId="{745E65E2-4B81-40E3-9428-7BC402FE1518}" type="pres">
      <dgm:prSet presAssocID="{1744622E-8D26-4476-A359-A7ABC7AE9E53}" presName="sibTrans" presStyleCnt="0"/>
      <dgm:spPr/>
    </dgm:pt>
    <dgm:pt modelId="{99F695E0-0992-40A5-A98C-FC639817C49A}" type="pres">
      <dgm:prSet presAssocID="{57EE166D-4B32-4E05-B628-1AD7D8FC0B90}" presName="comp" presStyleCnt="0"/>
      <dgm:spPr/>
    </dgm:pt>
    <dgm:pt modelId="{61B4578F-361B-4F3E-A785-8D91F6BDBA9C}" type="pres">
      <dgm:prSet presAssocID="{57EE166D-4B32-4E05-B628-1AD7D8FC0B90}" presName="rect2" presStyleLbl="node1" presStyleIdx="3" presStyleCnt="4">
        <dgm:presLayoutVars>
          <dgm:bulletEnabled val="1"/>
        </dgm:presLayoutVars>
      </dgm:prSet>
      <dgm:spPr/>
    </dgm:pt>
    <dgm:pt modelId="{348C2F81-44E0-48F6-A5AE-0C208AAF3838}" type="pres">
      <dgm:prSet presAssocID="{57EE166D-4B32-4E05-B628-1AD7D8FC0B90}" presName="rect1" presStyleLbl="ln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Plant"/>
        </a:ext>
      </dgm:extLst>
    </dgm:pt>
  </dgm:ptLst>
  <dgm:cxnLst>
    <dgm:cxn modelId="{4FC2D917-9D0B-4E3D-A8D2-DFDF9ABDCA77}" srcId="{7231157D-15B1-4CEB-B86D-443670C00304}" destId="{809BDCE1-35A1-4953-A6C2-2E6E7B26F5E1}" srcOrd="1" destOrd="0" parTransId="{98CDDE2A-6A13-4ADE-BD9F-D370F7ADC459}" sibTransId="{D4DA0DA0-A365-44AF-8BDE-9557F5875E3A}"/>
    <dgm:cxn modelId="{478D301E-E90E-4A33-80AA-D22E9C6C1221}" srcId="{7231157D-15B1-4CEB-B86D-443670C00304}" destId="{74841C61-C4FE-48D8-B7A1-045E5DC3D45E}" srcOrd="2" destOrd="0" parTransId="{8292C267-5B61-4953-8D5F-40B1D757F765}" sibTransId="{1744622E-8D26-4476-A359-A7ABC7AE9E53}"/>
    <dgm:cxn modelId="{7D36A65D-6EEF-437F-A658-94D84910C321}" srcId="{7231157D-15B1-4CEB-B86D-443670C00304}" destId="{12885FA9-03DF-4B5D-A5CE-B1A4E00090BE}" srcOrd="0" destOrd="0" parTransId="{1BB3F8A2-2388-47B5-8FA3-DAA2B00CC3F9}" sibTransId="{1ACD4C89-180B-475A-98DE-265FB68A122C}"/>
    <dgm:cxn modelId="{A0496D4A-604A-436F-8C80-0D9CDABB7780}" type="presOf" srcId="{809BDCE1-35A1-4953-A6C2-2E6E7B26F5E1}" destId="{FC760AEB-C53D-4F38-A5CE-A116ED0B56FA}" srcOrd="0" destOrd="0" presId="urn:microsoft.com/office/officeart/2008/layout/AlternatingPictureBlocks"/>
    <dgm:cxn modelId="{61865D75-3BBE-48DE-964C-51954AAC6A08}" type="presOf" srcId="{57EE166D-4B32-4E05-B628-1AD7D8FC0B90}" destId="{61B4578F-361B-4F3E-A785-8D91F6BDBA9C}" srcOrd="0" destOrd="0" presId="urn:microsoft.com/office/officeart/2008/layout/AlternatingPictureBlocks"/>
    <dgm:cxn modelId="{F40A3FA3-BD36-4E4B-8C59-866E8E1AEDE1}" srcId="{7231157D-15B1-4CEB-B86D-443670C00304}" destId="{57EE166D-4B32-4E05-B628-1AD7D8FC0B90}" srcOrd="3" destOrd="0" parTransId="{0D67462A-A9D8-47C4-ACEC-1C0904360391}" sibTransId="{D6AA9FAF-69E8-48C0-97DA-182051EA5645}"/>
    <dgm:cxn modelId="{CC2715C5-85E6-45B3-B539-D25A317680D8}" type="presOf" srcId="{74841C61-C4FE-48D8-B7A1-045E5DC3D45E}" destId="{8A278B1E-7A04-4DA3-AB3D-3C6E37AA6C76}" srcOrd="0" destOrd="0" presId="urn:microsoft.com/office/officeart/2008/layout/AlternatingPictureBlocks"/>
    <dgm:cxn modelId="{AEE020CD-EDBC-4697-A697-35E988AEF7F8}" type="presOf" srcId="{12885FA9-03DF-4B5D-A5CE-B1A4E00090BE}" destId="{7F8368A4-68A0-4E22-91F6-86505A5436CE}" srcOrd="0" destOrd="0" presId="urn:microsoft.com/office/officeart/2008/layout/AlternatingPictureBlocks"/>
    <dgm:cxn modelId="{DAB660D7-9FAC-49F8-9559-34B3AEDEFDFA}" type="presOf" srcId="{7231157D-15B1-4CEB-B86D-443670C00304}" destId="{334F5FC7-20F2-44A3-B115-2799F755FC49}" srcOrd="0" destOrd="0" presId="urn:microsoft.com/office/officeart/2008/layout/AlternatingPictureBlocks"/>
    <dgm:cxn modelId="{23B402D4-7025-4909-96EB-607364081BCB}" type="presParOf" srcId="{334F5FC7-20F2-44A3-B115-2799F755FC49}" destId="{6CE211F4-3D39-4CBA-86C6-1B60279A349D}" srcOrd="0" destOrd="0" presId="urn:microsoft.com/office/officeart/2008/layout/AlternatingPictureBlocks"/>
    <dgm:cxn modelId="{FE618F5C-5AAA-41E6-89B6-98285533E755}" type="presParOf" srcId="{6CE211F4-3D39-4CBA-86C6-1B60279A349D}" destId="{7F8368A4-68A0-4E22-91F6-86505A5436CE}" srcOrd="0" destOrd="0" presId="urn:microsoft.com/office/officeart/2008/layout/AlternatingPictureBlocks"/>
    <dgm:cxn modelId="{7FBF8FA8-EAE6-407B-972C-C0F5E31A7F13}" type="presParOf" srcId="{6CE211F4-3D39-4CBA-86C6-1B60279A349D}" destId="{5A536C72-65A1-4C0C-8F35-BB9534281E6B}" srcOrd="1" destOrd="0" presId="urn:microsoft.com/office/officeart/2008/layout/AlternatingPictureBlocks"/>
    <dgm:cxn modelId="{CEE73A26-3BD0-477B-81C4-08A7D90AC40B}" type="presParOf" srcId="{334F5FC7-20F2-44A3-B115-2799F755FC49}" destId="{19F2DC72-97FB-4C51-BDAD-558B02BF00C5}" srcOrd="1" destOrd="0" presId="urn:microsoft.com/office/officeart/2008/layout/AlternatingPictureBlocks"/>
    <dgm:cxn modelId="{AB3DED88-2A68-4421-8511-E817EE28EDCC}" type="presParOf" srcId="{334F5FC7-20F2-44A3-B115-2799F755FC49}" destId="{10A6CBE0-A7E9-4896-B4B1-CE4513AD0E2C}" srcOrd="2" destOrd="0" presId="urn:microsoft.com/office/officeart/2008/layout/AlternatingPictureBlocks"/>
    <dgm:cxn modelId="{C6A6F234-8BC2-4A6B-A0F4-C2A07727091E}" type="presParOf" srcId="{10A6CBE0-A7E9-4896-B4B1-CE4513AD0E2C}" destId="{FC760AEB-C53D-4F38-A5CE-A116ED0B56FA}" srcOrd="0" destOrd="0" presId="urn:microsoft.com/office/officeart/2008/layout/AlternatingPictureBlocks"/>
    <dgm:cxn modelId="{E1322D9A-EDE1-4FF2-B4CD-328851C81A52}" type="presParOf" srcId="{10A6CBE0-A7E9-4896-B4B1-CE4513AD0E2C}" destId="{D19695E8-0276-49E0-B067-65142E1A563A}" srcOrd="1" destOrd="0" presId="urn:microsoft.com/office/officeart/2008/layout/AlternatingPictureBlocks"/>
    <dgm:cxn modelId="{86DFBCE2-C9AF-4005-BB4C-E3B1DCC42630}" type="presParOf" srcId="{334F5FC7-20F2-44A3-B115-2799F755FC49}" destId="{2DF86C8E-4999-405D-9BDD-38B0E14052F2}" srcOrd="3" destOrd="0" presId="urn:microsoft.com/office/officeart/2008/layout/AlternatingPictureBlocks"/>
    <dgm:cxn modelId="{3C6C5C06-B259-4746-BDBA-43674900C469}" type="presParOf" srcId="{334F5FC7-20F2-44A3-B115-2799F755FC49}" destId="{8CCEBD69-1685-40E2-9160-835B8E89172E}" srcOrd="4" destOrd="0" presId="urn:microsoft.com/office/officeart/2008/layout/AlternatingPictureBlocks"/>
    <dgm:cxn modelId="{EB9F1CEF-DAEA-4FAE-8A3E-FBA28E7834FB}" type="presParOf" srcId="{8CCEBD69-1685-40E2-9160-835B8E89172E}" destId="{8A278B1E-7A04-4DA3-AB3D-3C6E37AA6C76}" srcOrd="0" destOrd="0" presId="urn:microsoft.com/office/officeart/2008/layout/AlternatingPictureBlocks"/>
    <dgm:cxn modelId="{12109F41-CF95-4D60-8DEF-BB99155827F6}" type="presParOf" srcId="{8CCEBD69-1685-40E2-9160-835B8E89172E}" destId="{9864BCC6-E210-4979-A6F0-F4F93DD69382}" srcOrd="1" destOrd="0" presId="urn:microsoft.com/office/officeart/2008/layout/AlternatingPictureBlocks"/>
    <dgm:cxn modelId="{1410168D-2B11-4DE0-88E8-0BC58C19257B}" type="presParOf" srcId="{334F5FC7-20F2-44A3-B115-2799F755FC49}" destId="{745E65E2-4B81-40E3-9428-7BC402FE1518}" srcOrd="5" destOrd="0" presId="urn:microsoft.com/office/officeart/2008/layout/AlternatingPictureBlocks"/>
    <dgm:cxn modelId="{6B670147-5DA1-4D0F-830F-7E5DC0EDFA98}" type="presParOf" srcId="{334F5FC7-20F2-44A3-B115-2799F755FC49}" destId="{99F695E0-0992-40A5-A98C-FC639817C49A}" srcOrd="6" destOrd="0" presId="urn:microsoft.com/office/officeart/2008/layout/AlternatingPictureBlocks"/>
    <dgm:cxn modelId="{408B6C7C-A6B3-4584-AD3A-77C57904504F}" type="presParOf" srcId="{99F695E0-0992-40A5-A98C-FC639817C49A}" destId="{61B4578F-361B-4F3E-A785-8D91F6BDBA9C}" srcOrd="0" destOrd="0" presId="urn:microsoft.com/office/officeart/2008/layout/AlternatingPictureBlocks"/>
    <dgm:cxn modelId="{3FFEB9B9-DB9E-4840-A898-74786C1CC7D5}" type="presParOf" srcId="{99F695E0-0992-40A5-A98C-FC639817C49A}" destId="{348C2F81-44E0-48F6-A5AE-0C208AAF3838}"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1157D-15B1-4CEB-B86D-443670C00304}"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12885FA9-03DF-4B5D-A5CE-B1A4E00090BE}">
      <dgm:prSet phldrT="[Text]"/>
      <dgm:spPr>
        <a:solidFill>
          <a:srgbClr val="9F1C63"/>
        </a:solidFill>
      </dgm:spPr>
      <dgm:t>
        <a:bodyPr/>
        <a:lstStyle/>
        <a:p>
          <a:r>
            <a:rPr lang="en-US" dirty="0"/>
            <a:t>UTILISE </a:t>
          </a:r>
          <a:r>
            <a:rPr lang="en-US" b="1" dirty="0"/>
            <a:t>REPRESENTATIVE </a:t>
          </a:r>
          <a:r>
            <a:rPr lang="en-US" dirty="0"/>
            <a:t>SYSTEMS</a:t>
          </a:r>
        </a:p>
      </dgm:t>
    </dgm:pt>
    <dgm:pt modelId="{1BB3F8A2-2388-47B5-8FA3-DAA2B00CC3F9}" type="parTrans" cxnId="{7D36A65D-6EEF-437F-A658-94D84910C321}">
      <dgm:prSet/>
      <dgm:spPr/>
      <dgm:t>
        <a:bodyPr/>
        <a:lstStyle/>
        <a:p>
          <a:endParaRPr lang="en-US"/>
        </a:p>
      </dgm:t>
    </dgm:pt>
    <dgm:pt modelId="{1ACD4C89-180B-475A-98DE-265FB68A122C}" type="sibTrans" cxnId="{7D36A65D-6EEF-437F-A658-94D84910C321}">
      <dgm:prSet/>
      <dgm:spPr/>
      <dgm:t>
        <a:bodyPr/>
        <a:lstStyle/>
        <a:p>
          <a:endParaRPr lang="en-US"/>
        </a:p>
      </dgm:t>
    </dgm:pt>
    <dgm:pt modelId="{57EE166D-4B32-4E05-B628-1AD7D8FC0B90}">
      <dgm:prSet phldrT="[Text]"/>
      <dgm:spPr/>
      <dgm:t>
        <a:bodyPr/>
        <a:lstStyle/>
        <a:p>
          <a:r>
            <a:rPr lang="en-US" dirty="0"/>
            <a:t>CELEBRATE </a:t>
          </a:r>
          <a:r>
            <a:rPr lang="en-US" b="1" dirty="0"/>
            <a:t>ACHIEVEMENT</a:t>
          </a:r>
          <a:endParaRPr lang="en-US" dirty="0"/>
        </a:p>
      </dgm:t>
    </dgm:pt>
    <dgm:pt modelId="{0D67462A-A9D8-47C4-ACEC-1C0904360391}" type="parTrans" cxnId="{F40A3FA3-BD36-4E4B-8C59-866E8E1AEDE1}">
      <dgm:prSet/>
      <dgm:spPr/>
      <dgm:t>
        <a:bodyPr/>
        <a:lstStyle/>
        <a:p>
          <a:endParaRPr lang="en-US"/>
        </a:p>
      </dgm:t>
    </dgm:pt>
    <dgm:pt modelId="{D6AA9FAF-69E8-48C0-97DA-182051EA5645}" type="sibTrans" cxnId="{F40A3FA3-BD36-4E4B-8C59-866E8E1AEDE1}">
      <dgm:prSet/>
      <dgm:spPr/>
      <dgm:t>
        <a:bodyPr/>
        <a:lstStyle/>
        <a:p>
          <a:endParaRPr lang="en-US"/>
        </a:p>
      </dgm:t>
    </dgm:pt>
    <dgm:pt modelId="{809BDCE1-35A1-4953-A6C2-2E6E7B26F5E1}">
      <dgm:prSet/>
      <dgm:spPr>
        <a:solidFill>
          <a:srgbClr val="0075AA"/>
        </a:solidFill>
      </dgm:spPr>
      <dgm:t>
        <a:bodyPr/>
        <a:lstStyle/>
        <a:p>
          <a:r>
            <a:rPr lang="en-US" dirty="0"/>
            <a:t>BE </a:t>
          </a:r>
          <a:r>
            <a:rPr lang="en-US" b="1" dirty="0"/>
            <a:t>TIMELY</a:t>
          </a:r>
        </a:p>
      </dgm:t>
    </dgm:pt>
    <dgm:pt modelId="{98CDDE2A-6A13-4ADE-BD9F-D370F7ADC459}" type="parTrans" cxnId="{4FC2D917-9D0B-4E3D-A8D2-DFDF9ABDCA77}">
      <dgm:prSet/>
      <dgm:spPr/>
      <dgm:t>
        <a:bodyPr/>
        <a:lstStyle/>
        <a:p>
          <a:endParaRPr lang="en-US"/>
        </a:p>
      </dgm:t>
    </dgm:pt>
    <dgm:pt modelId="{D4DA0DA0-A365-44AF-8BDE-9557F5875E3A}" type="sibTrans" cxnId="{4FC2D917-9D0B-4E3D-A8D2-DFDF9ABDCA77}">
      <dgm:prSet/>
      <dgm:spPr/>
      <dgm:t>
        <a:bodyPr/>
        <a:lstStyle/>
        <a:p>
          <a:endParaRPr lang="en-US"/>
        </a:p>
      </dgm:t>
    </dgm:pt>
    <dgm:pt modelId="{74841C61-C4FE-48D8-B7A1-045E5DC3D45E}">
      <dgm:prSet/>
      <dgm:spPr>
        <a:solidFill>
          <a:srgbClr val="9F1C63"/>
        </a:solidFill>
      </dgm:spPr>
      <dgm:t>
        <a:bodyPr/>
        <a:lstStyle/>
        <a:p>
          <a:r>
            <a:rPr lang="en-US" dirty="0"/>
            <a:t>EMBED </a:t>
          </a:r>
          <a:r>
            <a:rPr lang="en-US" b="1" dirty="0"/>
            <a:t>ETHICS</a:t>
          </a:r>
          <a:endParaRPr lang="en-US" dirty="0"/>
        </a:p>
      </dgm:t>
    </dgm:pt>
    <dgm:pt modelId="{8292C267-5B61-4953-8D5F-40B1D757F765}" type="parTrans" cxnId="{478D301E-E90E-4A33-80AA-D22E9C6C1221}">
      <dgm:prSet/>
      <dgm:spPr/>
      <dgm:t>
        <a:bodyPr/>
        <a:lstStyle/>
        <a:p>
          <a:endParaRPr lang="en-US"/>
        </a:p>
      </dgm:t>
    </dgm:pt>
    <dgm:pt modelId="{1744622E-8D26-4476-A359-A7ABC7AE9E53}" type="sibTrans" cxnId="{478D301E-E90E-4A33-80AA-D22E9C6C1221}">
      <dgm:prSet/>
      <dgm:spPr/>
      <dgm:t>
        <a:bodyPr/>
        <a:lstStyle/>
        <a:p>
          <a:endParaRPr lang="en-US"/>
        </a:p>
      </dgm:t>
    </dgm:pt>
    <dgm:pt modelId="{334F5FC7-20F2-44A3-B115-2799F755FC49}" type="pres">
      <dgm:prSet presAssocID="{7231157D-15B1-4CEB-B86D-443670C00304}" presName="linearFlow" presStyleCnt="0">
        <dgm:presLayoutVars>
          <dgm:dir/>
          <dgm:resizeHandles val="exact"/>
        </dgm:presLayoutVars>
      </dgm:prSet>
      <dgm:spPr/>
    </dgm:pt>
    <dgm:pt modelId="{6CE211F4-3D39-4CBA-86C6-1B60279A349D}" type="pres">
      <dgm:prSet presAssocID="{12885FA9-03DF-4B5D-A5CE-B1A4E00090BE}" presName="comp" presStyleCnt="0"/>
      <dgm:spPr/>
    </dgm:pt>
    <dgm:pt modelId="{7F8368A4-68A0-4E22-91F6-86505A5436CE}" type="pres">
      <dgm:prSet presAssocID="{12885FA9-03DF-4B5D-A5CE-B1A4E00090BE}" presName="rect2" presStyleLbl="node1" presStyleIdx="0" presStyleCnt="4">
        <dgm:presLayoutVars>
          <dgm:bulletEnabled val="1"/>
        </dgm:presLayoutVars>
      </dgm:prSet>
      <dgm:spPr/>
    </dgm:pt>
    <dgm:pt modelId="{5A536C72-65A1-4C0C-8F35-BB9534281E6B}" type="pres">
      <dgm:prSet presAssocID="{12885FA9-03DF-4B5D-A5CE-B1A4E00090BE}" presName="rect1" presStyleLbl="ln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Meeting"/>
        </a:ext>
      </dgm:extLst>
    </dgm:pt>
    <dgm:pt modelId="{19F2DC72-97FB-4C51-BDAD-558B02BF00C5}" type="pres">
      <dgm:prSet presAssocID="{1ACD4C89-180B-475A-98DE-265FB68A122C}" presName="sibTrans" presStyleCnt="0"/>
      <dgm:spPr/>
    </dgm:pt>
    <dgm:pt modelId="{10A6CBE0-A7E9-4896-B4B1-CE4513AD0E2C}" type="pres">
      <dgm:prSet presAssocID="{809BDCE1-35A1-4953-A6C2-2E6E7B26F5E1}" presName="comp" presStyleCnt="0"/>
      <dgm:spPr/>
    </dgm:pt>
    <dgm:pt modelId="{FC760AEB-C53D-4F38-A5CE-A116ED0B56FA}" type="pres">
      <dgm:prSet presAssocID="{809BDCE1-35A1-4953-A6C2-2E6E7B26F5E1}" presName="rect2" presStyleLbl="node1" presStyleIdx="1" presStyleCnt="4">
        <dgm:presLayoutVars>
          <dgm:bulletEnabled val="1"/>
        </dgm:presLayoutVars>
      </dgm:prSet>
      <dgm:spPr/>
    </dgm:pt>
    <dgm:pt modelId="{D19695E8-0276-49E0-B067-65142E1A563A}" type="pres">
      <dgm:prSet presAssocID="{809BDCE1-35A1-4953-A6C2-2E6E7B26F5E1}" presName="rect1" presStyleLbl="ln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Clock"/>
        </a:ext>
      </dgm:extLst>
    </dgm:pt>
    <dgm:pt modelId="{2DF86C8E-4999-405D-9BDD-38B0E14052F2}" type="pres">
      <dgm:prSet presAssocID="{D4DA0DA0-A365-44AF-8BDE-9557F5875E3A}" presName="sibTrans" presStyleCnt="0"/>
      <dgm:spPr/>
    </dgm:pt>
    <dgm:pt modelId="{8CCEBD69-1685-40E2-9160-835B8E89172E}" type="pres">
      <dgm:prSet presAssocID="{74841C61-C4FE-48D8-B7A1-045E5DC3D45E}" presName="comp" presStyleCnt="0"/>
      <dgm:spPr/>
    </dgm:pt>
    <dgm:pt modelId="{8A278B1E-7A04-4DA3-AB3D-3C6E37AA6C76}" type="pres">
      <dgm:prSet presAssocID="{74841C61-C4FE-48D8-B7A1-045E5DC3D45E}" presName="rect2" presStyleLbl="node1" presStyleIdx="2" presStyleCnt="4">
        <dgm:presLayoutVars>
          <dgm:bulletEnabled val="1"/>
        </dgm:presLayoutVars>
      </dgm:prSet>
      <dgm:spPr/>
    </dgm:pt>
    <dgm:pt modelId="{9864BCC6-E210-4979-A6F0-F4F93DD69382}" type="pres">
      <dgm:prSet presAssocID="{74841C61-C4FE-48D8-B7A1-045E5DC3D45E}" presName="rect1" presStyleLbl="ln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Puzzle"/>
        </a:ext>
      </dgm:extLst>
    </dgm:pt>
    <dgm:pt modelId="{745E65E2-4B81-40E3-9428-7BC402FE1518}" type="pres">
      <dgm:prSet presAssocID="{1744622E-8D26-4476-A359-A7ABC7AE9E53}" presName="sibTrans" presStyleCnt="0"/>
      <dgm:spPr/>
    </dgm:pt>
    <dgm:pt modelId="{99F695E0-0992-40A5-A98C-FC639817C49A}" type="pres">
      <dgm:prSet presAssocID="{57EE166D-4B32-4E05-B628-1AD7D8FC0B90}" presName="comp" presStyleCnt="0"/>
      <dgm:spPr/>
    </dgm:pt>
    <dgm:pt modelId="{61B4578F-361B-4F3E-A785-8D91F6BDBA9C}" type="pres">
      <dgm:prSet presAssocID="{57EE166D-4B32-4E05-B628-1AD7D8FC0B90}" presName="rect2" presStyleLbl="node1" presStyleIdx="3" presStyleCnt="4">
        <dgm:presLayoutVars>
          <dgm:bulletEnabled val="1"/>
        </dgm:presLayoutVars>
      </dgm:prSet>
      <dgm:spPr/>
    </dgm:pt>
    <dgm:pt modelId="{348C2F81-44E0-48F6-A5AE-0C208AAF3838}" type="pres">
      <dgm:prSet presAssocID="{57EE166D-4B32-4E05-B628-1AD7D8FC0B90}" presName="rect1" presStyleLbl="lnNode1" presStyleIdx="3" presStyleCnt="4"/>
      <dgm:spPr>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Shooting star"/>
        </a:ext>
      </dgm:extLst>
    </dgm:pt>
  </dgm:ptLst>
  <dgm:cxnLst>
    <dgm:cxn modelId="{4FC2D917-9D0B-4E3D-A8D2-DFDF9ABDCA77}" srcId="{7231157D-15B1-4CEB-B86D-443670C00304}" destId="{809BDCE1-35A1-4953-A6C2-2E6E7B26F5E1}" srcOrd="1" destOrd="0" parTransId="{98CDDE2A-6A13-4ADE-BD9F-D370F7ADC459}" sibTransId="{D4DA0DA0-A365-44AF-8BDE-9557F5875E3A}"/>
    <dgm:cxn modelId="{478D301E-E90E-4A33-80AA-D22E9C6C1221}" srcId="{7231157D-15B1-4CEB-B86D-443670C00304}" destId="{74841C61-C4FE-48D8-B7A1-045E5DC3D45E}" srcOrd="2" destOrd="0" parTransId="{8292C267-5B61-4953-8D5F-40B1D757F765}" sibTransId="{1744622E-8D26-4476-A359-A7ABC7AE9E53}"/>
    <dgm:cxn modelId="{7D36A65D-6EEF-437F-A658-94D84910C321}" srcId="{7231157D-15B1-4CEB-B86D-443670C00304}" destId="{12885FA9-03DF-4B5D-A5CE-B1A4E00090BE}" srcOrd="0" destOrd="0" parTransId="{1BB3F8A2-2388-47B5-8FA3-DAA2B00CC3F9}" sibTransId="{1ACD4C89-180B-475A-98DE-265FB68A122C}"/>
    <dgm:cxn modelId="{A0496D4A-604A-436F-8C80-0D9CDABB7780}" type="presOf" srcId="{809BDCE1-35A1-4953-A6C2-2E6E7B26F5E1}" destId="{FC760AEB-C53D-4F38-A5CE-A116ED0B56FA}" srcOrd="0" destOrd="0" presId="urn:microsoft.com/office/officeart/2008/layout/AlternatingPictureBlocks"/>
    <dgm:cxn modelId="{61865D75-3BBE-48DE-964C-51954AAC6A08}" type="presOf" srcId="{57EE166D-4B32-4E05-B628-1AD7D8FC0B90}" destId="{61B4578F-361B-4F3E-A785-8D91F6BDBA9C}" srcOrd="0" destOrd="0" presId="urn:microsoft.com/office/officeart/2008/layout/AlternatingPictureBlocks"/>
    <dgm:cxn modelId="{F40A3FA3-BD36-4E4B-8C59-866E8E1AEDE1}" srcId="{7231157D-15B1-4CEB-B86D-443670C00304}" destId="{57EE166D-4B32-4E05-B628-1AD7D8FC0B90}" srcOrd="3" destOrd="0" parTransId="{0D67462A-A9D8-47C4-ACEC-1C0904360391}" sibTransId="{D6AA9FAF-69E8-48C0-97DA-182051EA5645}"/>
    <dgm:cxn modelId="{CC2715C5-85E6-45B3-B539-D25A317680D8}" type="presOf" srcId="{74841C61-C4FE-48D8-B7A1-045E5DC3D45E}" destId="{8A278B1E-7A04-4DA3-AB3D-3C6E37AA6C76}" srcOrd="0" destOrd="0" presId="urn:microsoft.com/office/officeart/2008/layout/AlternatingPictureBlocks"/>
    <dgm:cxn modelId="{AEE020CD-EDBC-4697-A697-35E988AEF7F8}" type="presOf" srcId="{12885FA9-03DF-4B5D-A5CE-B1A4E00090BE}" destId="{7F8368A4-68A0-4E22-91F6-86505A5436CE}" srcOrd="0" destOrd="0" presId="urn:microsoft.com/office/officeart/2008/layout/AlternatingPictureBlocks"/>
    <dgm:cxn modelId="{DAB660D7-9FAC-49F8-9559-34B3AEDEFDFA}" type="presOf" srcId="{7231157D-15B1-4CEB-B86D-443670C00304}" destId="{334F5FC7-20F2-44A3-B115-2799F755FC49}" srcOrd="0" destOrd="0" presId="urn:microsoft.com/office/officeart/2008/layout/AlternatingPictureBlocks"/>
    <dgm:cxn modelId="{23B402D4-7025-4909-96EB-607364081BCB}" type="presParOf" srcId="{334F5FC7-20F2-44A3-B115-2799F755FC49}" destId="{6CE211F4-3D39-4CBA-86C6-1B60279A349D}" srcOrd="0" destOrd="0" presId="urn:microsoft.com/office/officeart/2008/layout/AlternatingPictureBlocks"/>
    <dgm:cxn modelId="{FE618F5C-5AAA-41E6-89B6-98285533E755}" type="presParOf" srcId="{6CE211F4-3D39-4CBA-86C6-1B60279A349D}" destId="{7F8368A4-68A0-4E22-91F6-86505A5436CE}" srcOrd="0" destOrd="0" presId="urn:microsoft.com/office/officeart/2008/layout/AlternatingPictureBlocks"/>
    <dgm:cxn modelId="{7FBF8FA8-EAE6-407B-972C-C0F5E31A7F13}" type="presParOf" srcId="{6CE211F4-3D39-4CBA-86C6-1B60279A349D}" destId="{5A536C72-65A1-4C0C-8F35-BB9534281E6B}" srcOrd="1" destOrd="0" presId="urn:microsoft.com/office/officeart/2008/layout/AlternatingPictureBlocks"/>
    <dgm:cxn modelId="{CEE73A26-3BD0-477B-81C4-08A7D90AC40B}" type="presParOf" srcId="{334F5FC7-20F2-44A3-B115-2799F755FC49}" destId="{19F2DC72-97FB-4C51-BDAD-558B02BF00C5}" srcOrd="1" destOrd="0" presId="urn:microsoft.com/office/officeart/2008/layout/AlternatingPictureBlocks"/>
    <dgm:cxn modelId="{AB3DED88-2A68-4421-8511-E817EE28EDCC}" type="presParOf" srcId="{334F5FC7-20F2-44A3-B115-2799F755FC49}" destId="{10A6CBE0-A7E9-4896-B4B1-CE4513AD0E2C}" srcOrd="2" destOrd="0" presId="urn:microsoft.com/office/officeart/2008/layout/AlternatingPictureBlocks"/>
    <dgm:cxn modelId="{C6A6F234-8BC2-4A6B-A0F4-C2A07727091E}" type="presParOf" srcId="{10A6CBE0-A7E9-4896-B4B1-CE4513AD0E2C}" destId="{FC760AEB-C53D-4F38-A5CE-A116ED0B56FA}" srcOrd="0" destOrd="0" presId="urn:microsoft.com/office/officeart/2008/layout/AlternatingPictureBlocks"/>
    <dgm:cxn modelId="{E1322D9A-EDE1-4FF2-B4CD-328851C81A52}" type="presParOf" srcId="{10A6CBE0-A7E9-4896-B4B1-CE4513AD0E2C}" destId="{D19695E8-0276-49E0-B067-65142E1A563A}" srcOrd="1" destOrd="0" presId="urn:microsoft.com/office/officeart/2008/layout/AlternatingPictureBlocks"/>
    <dgm:cxn modelId="{86DFBCE2-C9AF-4005-BB4C-E3B1DCC42630}" type="presParOf" srcId="{334F5FC7-20F2-44A3-B115-2799F755FC49}" destId="{2DF86C8E-4999-405D-9BDD-38B0E14052F2}" srcOrd="3" destOrd="0" presId="urn:microsoft.com/office/officeart/2008/layout/AlternatingPictureBlocks"/>
    <dgm:cxn modelId="{3C6C5C06-B259-4746-BDBA-43674900C469}" type="presParOf" srcId="{334F5FC7-20F2-44A3-B115-2799F755FC49}" destId="{8CCEBD69-1685-40E2-9160-835B8E89172E}" srcOrd="4" destOrd="0" presId="urn:microsoft.com/office/officeart/2008/layout/AlternatingPictureBlocks"/>
    <dgm:cxn modelId="{EB9F1CEF-DAEA-4FAE-8A3E-FBA28E7834FB}" type="presParOf" srcId="{8CCEBD69-1685-40E2-9160-835B8E89172E}" destId="{8A278B1E-7A04-4DA3-AB3D-3C6E37AA6C76}" srcOrd="0" destOrd="0" presId="urn:microsoft.com/office/officeart/2008/layout/AlternatingPictureBlocks"/>
    <dgm:cxn modelId="{12109F41-CF95-4D60-8DEF-BB99155827F6}" type="presParOf" srcId="{8CCEBD69-1685-40E2-9160-835B8E89172E}" destId="{9864BCC6-E210-4979-A6F0-F4F93DD69382}" srcOrd="1" destOrd="0" presId="urn:microsoft.com/office/officeart/2008/layout/AlternatingPictureBlocks"/>
    <dgm:cxn modelId="{1410168D-2B11-4DE0-88E8-0BC58C19257B}" type="presParOf" srcId="{334F5FC7-20F2-44A3-B115-2799F755FC49}" destId="{745E65E2-4B81-40E3-9428-7BC402FE1518}" srcOrd="5" destOrd="0" presId="urn:microsoft.com/office/officeart/2008/layout/AlternatingPictureBlocks"/>
    <dgm:cxn modelId="{6B670147-5DA1-4D0F-830F-7E5DC0EDFA98}" type="presParOf" srcId="{334F5FC7-20F2-44A3-B115-2799F755FC49}" destId="{99F695E0-0992-40A5-A98C-FC639817C49A}" srcOrd="6" destOrd="0" presId="urn:microsoft.com/office/officeart/2008/layout/AlternatingPictureBlocks"/>
    <dgm:cxn modelId="{408B6C7C-A6B3-4584-AD3A-77C57904504F}" type="presParOf" srcId="{99F695E0-0992-40A5-A98C-FC639817C49A}" destId="{61B4578F-361B-4F3E-A785-8D91F6BDBA9C}" srcOrd="0" destOrd="0" presId="urn:microsoft.com/office/officeart/2008/layout/AlternatingPictureBlocks"/>
    <dgm:cxn modelId="{3FFEB9B9-DB9E-4840-A898-74786C1CC7D5}" type="presParOf" srcId="{99F695E0-0992-40A5-A98C-FC639817C49A}" destId="{348C2F81-44E0-48F6-A5AE-0C208AAF3838}"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368A4-68A0-4E22-91F6-86505A5436CE}">
      <dsp:nvSpPr>
        <dsp:cNvPr id="0" name=""/>
        <dsp:cNvSpPr/>
      </dsp:nvSpPr>
      <dsp:spPr>
        <a:xfrm>
          <a:off x="1473870" y="2195"/>
          <a:ext cx="2002165" cy="905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WORK IN </a:t>
          </a:r>
          <a:r>
            <a:rPr lang="en-US" sz="1600" b="1" kern="1200" dirty="0"/>
            <a:t>PARTNERSHIP</a:t>
          </a:r>
        </a:p>
      </dsp:txBody>
      <dsp:txXfrm>
        <a:off x="1473870" y="2195"/>
        <a:ext cx="2002165" cy="905547"/>
      </dsp:txXfrm>
    </dsp:sp>
    <dsp:sp modelId="{5A536C72-65A1-4C0C-8F35-BB9534281E6B}">
      <dsp:nvSpPr>
        <dsp:cNvPr id="0" name=""/>
        <dsp:cNvSpPr/>
      </dsp:nvSpPr>
      <dsp:spPr>
        <a:xfrm>
          <a:off x="487728" y="2195"/>
          <a:ext cx="896492" cy="905547"/>
        </a:xfrm>
        <a:prstGeom prst="rect">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60AEB-C53D-4F38-A5CE-A116ED0B56FA}">
      <dsp:nvSpPr>
        <dsp:cNvPr id="0" name=""/>
        <dsp:cNvSpPr/>
      </dsp:nvSpPr>
      <dsp:spPr>
        <a:xfrm>
          <a:off x="487728" y="1057158"/>
          <a:ext cx="2002165" cy="905547"/>
        </a:xfrm>
        <a:prstGeom prst="rect">
          <a:avLst/>
        </a:prstGeom>
        <a:solidFill>
          <a:srgbClr val="9F1C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ENCOURAGE </a:t>
          </a:r>
          <a:r>
            <a:rPr lang="en-US" sz="1600" b="1" kern="1200" dirty="0"/>
            <a:t>DIALOGUE</a:t>
          </a:r>
        </a:p>
      </dsp:txBody>
      <dsp:txXfrm>
        <a:off x="487728" y="1057158"/>
        <a:ext cx="2002165" cy="905547"/>
      </dsp:txXfrm>
    </dsp:sp>
    <dsp:sp modelId="{D19695E8-0276-49E0-B067-65142E1A563A}">
      <dsp:nvSpPr>
        <dsp:cNvPr id="0" name=""/>
        <dsp:cNvSpPr/>
      </dsp:nvSpPr>
      <dsp:spPr>
        <a:xfrm>
          <a:off x="2579543" y="1057158"/>
          <a:ext cx="896492" cy="905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78B1E-7A04-4DA3-AB3D-3C6E37AA6C76}">
      <dsp:nvSpPr>
        <dsp:cNvPr id="0" name=""/>
        <dsp:cNvSpPr/>
      </dsp:nvSpPr>
      <dsp:spPr>
        <a:xfrm>
          <a:off x="1473870" y="2112121"/>
          <a:ext cx="2002165" cy="905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ENSURE </a:t>
          </a:r>
          <a:r>
            <a:rPr lang="en-US" sz="1600" b="1" kern="1200" dirty="0"/>
            <a:t>TRANSPARENCY</a:t>
          </a:r>
          <a:endParaRPr lang="en-US" sz="1600" kern="1200" dirty="0"/>
        </a:p>
      </dsp:txBody>
      <dsp:txXfrm>
        <a:off x="1473870" y="2112121"/>
        <a:ext cx="2002165" cy="905547"/>
      </dsp:txXfrm>
    </dsp:sp>
    <dsp:sp modelId="{9864BCC6-E210-4979-A6F0-F4F93DD69382}">
      <dsp:nvSpPr>
        <dsp:cNvPr id="0" name=""/>
        <dsp:cNvSpPr/>
      </dsp:nvSpPr>
      <dsp:spPr>
        <a:xfrm>
          <a:off x="487728" y="2112121"/>
          <a:ext cx="896492" cy="905547"/>
        </a:xfrm>
        <a:prstGeom prst="rect">
          <a:avLst/>
        </a:prstGeom>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B4578F-361B-4F3E-A785-8D91F6BDBA9C}">
      <dsp:nvSpPr>
        <dsp:cNvPr id="0" name=""/>
        <dsp:cNvSpPr/>
      </dsp:nvSpPr>
      <dsp:spPr>
        <a:xfrm>
          <a:off x="487728" y="3167084"/>
          <a:ext cx="2002165" cy="905547"/>
        </a:xfrm>
        <a:prstGeom prst="rect">
          <a:avLst/>
        </a:prstGeom>
        <a:solidFill>
          <a:srgbClr val="9F1C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SUPPORT </a:t>
          </a:r>
          <a:r>
            <a:rPr lang="en-US" sz="1600" b="1" kern="1200" dirty="0"/>
            <a:t>ENHANCEMENT-LED </a:t>
          </a:r>
          <a:r>
            <a:rPr lang="en-US" sz="1600" b="0" kern="1200" dirty="0"/>
            <a:t>APPROACHES</a:t>
          </a:r>
        </a:p>
      </dsp:txBody>
      <dsp:txXfrm>
        <a:off x="487728" y="3167084"/>
        <a:ext cx="2002165" cy="905547"/>
      </dsp:txXfrm>
    </dsp:sp>
    <dsp:sp modelId="{348C2F81-44E0-48F6-A5AE-0C208AAF3838}">
      <dsp:nvSpPr>
        <dsp:cNvPr id="0" name=""/>
        <dsp:cNvSpPr/>
      </dsp:nvSpPr>
      <dsp:spPr>
        <a:xfrm>
          <a:off x="2579543" y="3167084"/>
          <a:ext cx="896492" cy="9055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368A4-68A0-4E22-91F6-86505A5436CE}">
      <dsp:nvSpPr>
        <dsp:cNvPr id="0" name=""/>
        <dsp:cNvSpPr/>
      </dsp:nvSpPr>
      <dsp:spPr>
        <a:xfrm>
          <a:off x="1473706" y="2421"/>
          <a:ext cx="2001943" cy="905447"/>
        </a:xfrm>
        <a:prstGeom prst="rect">
          <a:avLst/>
        </a:prstGeom>
        <a:solidFill>
          <a:srgbClr val="9F1C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UTILISE </a:t>
          </a:r>
          <a:r>
            <a:rPr lang="en-US" sz="1600" b="1" kern="1200" dirty="0"/>
            <a:t>REPRESENTATIVE </a:t>
          </a:r>
          <a:r>
            <a:rPr lang="en-US" sz="1600" kern="1200" dirty="0"/>
            <a:t>SYSTEMS</a:t>
          </a:r>
        </a:p>
      </dsp:txBody>
      <dsp:txXfrm>
        <a:off x="1473706" y="2421"/>
        <a:ext cx="2001943" cy="905447"/>
      </dsp:txXfrm>
    </dsp:sp>
    <dsp:sp modelId="{5A536C72-65A1-4C0C-8F35-BB9534281E6B}">
      <dsp:nvSpPr>
        <dsp:cNvPr id="0" name=""/>
        <dsp:cNvSpPr/>
      </dsp:nvSpPr>
      <dsp:spPr>
        <a:xfrm>
          <a:off x="487674" y="2421"/>
          <a:ext cx="896392" cy="9054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60AEB-C53D-4F38-A5CE-A116ED0B56FA}">
      <dsp:nvSpPr>
        <dsp:cNvPr id="0" name=""/>
        <dsp:cNvSpPr/>
      </dsp:nvSpPr>
      <dsp:spPr>
        <a:xfrm>
          <a:off x="487674" y="1057267"/>
          <a:ext cx="2001943" cy="905447"/>
        </a:xfrm>
        <a:prstGeom prst="rect">
          <a:avLst/>
        </a:prstGeom>
        <a:solidFill>
          <a:srgbClr val="0075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BE </a:t>
          </a:r>
          <a:r>
            <a:rPr lang="en-US" sz="1600" b="1" kern="1200" dirty="0"/>
            <a:t>TIMELY</a:t>
          </a:r>
        </a:p>
      </dsp:txBody>
      <dsp:txXfrm>
        <a:off x="487674" y="1057267"/>
        <a:ext cx="2001943" cy="905447"/>
      </dsp:txXfrm>
    </dsp:sp>
    <dsp:sp modelId="{D19695E8-0276-49E0-B067-65142E1A563A}">
      <dsp:nvSpPr>
        <dsp:cNvPr id="0" name=""/>
        <dsp:cNvSpPr/>
      </dsp:nvSpPr>
      <dsp:spPr>
        <a:xfrm>
          <a:off x="2579257" y="1057267"/>
          <a:ext cx="896392" cy="9054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78B1E-7A04-4DA3-AB3D-3C6E37AA6C76}">
      <dsp:nvSpPr>
        <dsp:cNvPr id="0" name=""/>
        <dsp:cNvSpPr/>
      </dsp:nvSpPr>
      <dsp:spPr>
        <a:xfrm>
          <a:off x="1473706" y="2112113"/>
          <a:ext cx="2001943" cy="905447"/>
        </a:xfrm>
        <a:prstGeom prst="rect">
          <a:avLst/>
        </a:prstGeom>
        <a:solidFill>
          <a:srgbClr val="9F1C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EMBED </a:t>
          </a:r>
          <a:r>
            <a:rPr lang="en-US" sz="1600" b="1" kern="1200" dirty="0"/>
            <a:t>ETHICS</a:t>
          </a:r>
          <a:endParaRPr lang="en-US" sz="1600" kern="1200" dirty="0"/>
        </a:p>
      </dsp:txBody>
      <dsp:txXfrm>
        <a:off x="1473706" y="2112113"/>
        <a:ext cx="2001943" cy="905447"/>
      </dsp:txXfrm>
    </dsp:sp>
    <dsp:sp modelId="{9864BCC6-E210-4979-A6F0-F4F93DD69382}">
      <dsp:nvSpPr>
        <dsp:cNvPr id="0" name=""/>
        <dsp:cNvSpPr/>
      </dsp:nvSpPr>
      <dsp:spPr>
        <a:xfrm>
          <a:off x="487674" y="2112113"/>
          <a:ext cx="896392" cy="90544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B4578F-361B-4F3E-A785-8D91F6BDBA9C}">
      <dsp:nvSpPr>
        <dsp:cNvPr id="0" name=""/>
        <dsp:cNvSpPr/>
      </dsp:nvSpPr>
      <dsp:spPr>
        <a:xfrm>
          <a:off x="487674" y="3166959"/>
          <a:ext cx="2001943" cy="9054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CELEBRATE </a:t>
          </a:r>
          <a:r>
            <a:rPr lang="en-US" sz="1600" b="1" kern="1200" dirty="0"/>
            <a:t>ACHIEVEMENT</a:t>
          </a:r>
          <a:endParaRPr lang="en-US" sz="1600" kern="1200" dirty="0"/>
        </a:p>
      </dsp:txBody>
      <dsp:txXfrm>
        <a:off x="487674" y="3166959"/>
        <a:ext cx="2001943" cy="905447"/>
      </dsp:txXfrm>
    </dsp:sp>
    <dsp:sp modelId="{348C2F81-44E0-48F6-A5AE-0C208AAF3838}">
      <dsp:nvSpPr>
        <dsp:cNvPr id="0" name=""/>
        <dsp:cNvSpPr/>
      </dsp:nvSpPr>
      <dsp:spPr>
        <a:xfrm>
          <a:off x="2579257" y="3166959"/>
          <a:ext cx="896392" cy="905447"/>
        </a:xfrm>
        <a:prstGeom prst="rect">
          <a:avLst/>
        </a:prstGeom>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8EE54E4-03E0-CE4E-AB67-920F3E6FB466}" type="datetimeFigureOut">
              <a:rPr lang="en-US" smtClean="0"/>
              <a:t>1/22/2024</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81DB3265-314D-384A-885B-28F3792A7A40}" type="slidenum">
              <a:rPr lang="en-US" smtClean="0"/>
              <a:t>‹#›</a:t>
            </a:fld>
            <a:endParaRPr lang="en-US"/>
          </a:p>
        </p:txBody>
      </p:sp>
    </p:spTree>
    <p:extLst>
      <p:ext uri="{BB962C8B-B14F-4D97-AF65-F5344CB8AC3E}">
        <p14:creationId xmlns:p14="http://schemas.microsoft.com/office/powerpoint/2010/main" val="34707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B3265-314D-384A-885B-28F3792A7A40}" type="slidenum">
              <a:rPr lang="en-US" smtClean="0"/>
              <a:t>1</a:t>
            </a:fld>
            <a:endParaRPr lang="en-US"/>
          </a:p>
        </p:txBody>
      </p:sp>
    </p:spTree>
    <p:extLst>
      <p:ext uri="{BB962C8B-B14F-4D97-AF65-F5344CB8AC3E}">
        <p14:creationId xmlns:p14="http://schemas.microsoft.com/office/powerpoint/2010/main" val="405173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F8FB18D-E99D-4D8B-A4EA-31267AF4FDF4}" type="slidenum">
              <a:rPr lang="en-GB" smtClean="0"/>
              <a:pPr>
                <a:defRPr/>
              </a:pPr>
              <a:t>24</a:t>
            </a:fld>
            <a:endParaRPr lang="en-GB"/>
          </a:p>
        </p:txBody>
      </p:sp>
    </p:spTree>
    <p:extLst>
      <p:ext uri="{BB962C8B-B14F-4D97-AF65-F5344CB8AC3E}">
        <p14:creationId xmlns:p14="http://schemas.microsoft.com/office/powerpoint/2010/main" val="663927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7790" y="2745839"/>
            <a:ext cx="10556422" cy="573400"/>
          </a:xfrm>
          <a:prstGeom prst="rect">
            <a:avLst/>
          </a:prstGeom>
        </p:spPr>
        <p:txBody>
          <a:bodyPr anchor="ctr">
            <a:normAutofit/>
          </a:bodyPr>
          <a:lstStyle>
            <a:lvl1pPr algn="ctr">
              <a:defRPr sz="36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p:nvPr>
        </p:nvSpPr>
        <p:spPr>
          <a:xfrm>
            <a:off x="1524000" y="3782190"/>
            <a:ext cx="9144000" cy="569911"/>
          </a:xfrm>
          <a:prstGeom prst="rect">
            <a:avLst/>
          </a:prstGeo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61633194-CADE-0447-9D20-F33C386C8F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2"/>
            <a:ext cx="4408244" cy="2547257"/>
          </a:xfrm>
          <a:prstGeom prst="rect">
            <a:avLst/>
          </a:prstGeom>
        </p:spPr>
      </p:pic>
      <p:pic>
        <p:nvPicPr>
          <p:cNvPr id="6" name="Picture 5">
            <a:extLst>
              <a:ext uri="{FF2B5EF4-FFF2-40B4-BE49-F238E27FC236}">
                <a16:creationId xmlns:a16="http://schemas.microsoft.com/office/drawing/2014/main" id="{5B877DC2-A81C-5346-A43F-19DEB77D25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8" y="284171"/>
            <a:ext cx="1926593" cy="656826"/>
          </a:xfrm>
          <a:prstGeom prst="rect">
            <a:avLst/>
          </a:prstGeom>
        </p:spPr>
      </p:pic>
    </p:spTree>
    <p:extLst>
      <p:ext uri="{BB962C8B-B14F-4D97-AF65-F5344CB8AC3E}">
        <p14:creationId xmlns:p14="http://schemas.microsoft.com/office/powerpoint/2010/main" val="105052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tex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8"/>
          <p:cNvSpPr>
            <a:spLocks noGrp="1"/>
          </p:cNvSpPr>
          <p:nvPr>
            <p:ph type="body" sz="quarter" idx="13"/>
          </p:nvPr>
        </p:nvSpPr>
        <p:spPr>
          <a:xfrm>
            <a:off x="1014447" y="836614"/>
            <a:ext cx="10369813" cy="3528739"/>
          </a:xfrm>
          <a:prstGeom prst="rect">
            <a:avLst/>
          </a:prstGeom>
        </p:spPr>
        <p:txBody>
          <a:bodyPr>
            <a:normAutofit/>
          </a:bodyPr>
          <a:lstStyle>
            <a:lvl1pPr marL="0" indent="0">
              <a:buFontTx/>
              <a:buNone/>
              <a:defRPr sz="4000" baseline="0"/>
            </a:lvl1pPr>
          </a:lstStyle>
          <a:p>
            <a:pPr lvl="0"/>
            <a:r>
              <a:rPr lang="en-US"/>
              <a:t>Click to edit Master text styles</a:t>
            </a:r>
          </a:p>
        </p:txBody>
      </p:sp>
    </p:spTree>
    <p:extLst>
      <p:ext uri="{BB962C8B-B14F-4D97-AF65-F5344CB8AC3E}">
        <p14:creationId xmlns:p14="http://schemas.microsoft.com/office/powerpoint/2010/main" val="202118619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3"/>
          </p:nvPr>
        </p:nvSpPr>
        <p:spPr>
          <a:xfrm>
            <a:off x="1007435" y="1556793"/>
            <a:ext cx="10081684" cy="576287"/>
          </a:xfrm>
          <a:prstGeom prst="rect">
            <a:avLst/>
          </a:prstGeom>
        </p:spPr>
        <p:txBody>
          <a:bodyPr/>
          <a:lstStyle>
            <a:lvl1pPr marL="0">
              <a:buFontTx/>
              <a:buNone/>
              <a:defRPr sz="3200">
                <a:solidFill>
                  <a:schemeClr val="accent3"/>
                </a:solidFill>
              </a:defRPr>
            </a:lvl1pPr>
            <a:lvl2pPr>
              <a:buFontTx/>
              <a:buNone/>
              <a:defRPr sz="2400"/>
            </a:lvl2pPr>
          </a:lstStyle>
          <a:p>
            <a:pPr lvl="0"/>
            <a:r>
              <a:rPr lang="en-US"/>
              <a:t>Click to edit Master text styles</a:t>
            </a:r>
          </a:p>
        </p:txBody>
      </p:sp>
      <p:sp>
        <p:nvSpPr>
          <p:cNvPr id="15" name="Text Placeholder 14"/>
          <p:cNvSpPr>
            <a:spLocks noGrp="1"/>
          </p:cNvSpPr>
          <p:nvPr>
            <p:ph type="body" sz="quarter" idx="14"/>
          </p:nvPr>
        </p:nvSpPr>
        <p:spPr>
          <a:xfrm>
            <a:off x="1007435" y="836712"/>
            <a:ext cx="10081120" cy="647700"/>
          </a:xfrm>
          <a:prstGeom prst="rect">
            <a:avLst/>
          </a:prstGeom>
        </p:spPr>
        <p:txBody>
          <a:bodyPr/>
          <a:lstStyle>
            <a:lvl1pPr marL="0">
              <a:buFontTx/>
              <a:buNone/>
              <a:defRPr sz="4000"/>
            </a:lvl1pPr>
          </a:lstStyle>
          <a:p>
            <a:pPr lvl="0"/>
            <a:r>
              <a:rPr lang="en-US"/>
              <a:t>Click to edit Master text styles</a:t>
            </a:r>
          </a:p>
        </p:txBody>
      </p:sp>
      <p:sp>
        <p:nvSpPr>
          <p:cNvPr id="17" name="Text Placeholder 16"/>
          <p:cNvSpPr>
            <a:spLocks noGrp="1"/>
          </p:cNvSpPr>
          <p:nvPr>
            <p:ph type="body" sz="quarter" idx="15"/>
          </p:nvPr>
        </p:nvSpPr>
        <p:spPr>
          <a:xfrm>
            <a:off x="1007435" y="2132856"/>
            <a:ext cx="10079567" cy="3600450"/>
          </a:xfrm>
          <a:prstGeom prst="rect">
            <a:avLst/>
          </a:prstGeom>
        </p:spPr>
        <p:txBody>
          <a:bodyPr/>
          <a:lstStyle>
            <a:lvl1pPr marL="0" indent="0">
              <a:buFontTx/>
              <a:buNone/>
              <a:defRPr sz="2400"/>
            </a:lvl1pPr>
            <a:lvl2pPr>
              <a:buFontTx/>
              <a:buNone/>
              <a:defRPr/>
            </a:lvl2pPr>
            <a:lvl3pPr>
              <a:buFontTx/>
              <a:buNone/>
              <a:defRPr/>
            </a:lvl3pPr>
            <a:lvl4pPr>
              <a:buFontTx/>
              <a:buNone/>
              <a:defRPr/>
            </a:lvl4pPr>
            <a:lvl5pPr>
              <a:buFontTx/>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52786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 tex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1007435" y="836712"/>
            <a:ext cx="10177131" cy="647700"/>
          </a:xfrm>
          <a:prstGeom prst="rect">
            <a:avLst/>
          </a:prstGeom>
        </p:spPr>
        <p:txBody>
          <a:bodyPr/>
          <a:lstStyle>
            <a:lvl1pPr marL="0">
              <a:buFontTx/>
              <a:buNone/>
              <a:defRPr sz="4000"/>
            </a:lvl1pPr>
          </a:lstStyle>
          <a:p>
            <a:pPr lvl="0"/>
            <a:r>
              <a:rPr lang="en-US"/>
              <a:t>Click to edit Master text styles</a:t>
            </a:r>
          </a:p>
        </p:txBody>
      </p:sp>
      <p:sp>
        <p:nvSpPr>
          <p:cNvPr id="17" name="Text Placeholder 16"/>
          <p:cNvSpPr>
            <a:spLocks noGrp="1"/>
          </p:cNvSpPr>
          <p:nvPr>
            <p:ph type="body" sz="quarter" idx="15"/>
          </p:nvPr>
        </p:nvSpPr>
        <p:spPr>
          <a:xfrm>
            <a:off x="1007437" y="1484784"/>
            <a:ext cx="10177129" cy="4248522"/>
          </a:xfrm>
          <a:prstGeom prst="rect">
            <a:avLst/>
          </a:prstGeom>
        </p:spPr>
        <p:txBody>
          <a:bodyPr numCol="2"/>
          <a:lstStyle>
            <a:lvl1pPr marL="0" indent="0">
              <a:buFontTx/>
              <a:buNone/>
              <a:defRPr sz="2400" baseline="0"/>
            </a:lvl1pPr>
            <a:lvl2pPr>
              <a:buFontTx/>
              <a:buNone/>
              <a:defRPr/>
            </a:lvl2pPr>
            <a:lvl3pPr>
              <a:buFontTx/>
              <a:buNone/>
              <a:defRPr/>
            </a:lvl3pPr>
            <a:lvl4pPr>
              <a:buFontTx/>
              <a:buNone/>
              <a:defRPr/>
            </a:lvl4pPr>
            <a:lvl5pPr>
              <a:buFontTx/>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620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5"/>
          </p:nvPr>
        </p:nvSpPr>
        <p:spPr>
          <a:xfrm>
            <a:off x="1007435" y="1556792"/>
            <a:ext cx="10081781" cy="4175671"/>
          </a:xfrm>
          <a:prstGeom prst="rect">
            <a:avLst/>
          </a:prstGeom>
        </p:spPr>
        <p:txBody>
          <a:bodyPr/>
          <a:lstStyle>
            <a:lvl1pPr>
              <a:defRPr/>
            </a:lvl1pPr>
            <a:lvl2pPr>
              <a:buFont typeface="Wingdings" pitchFamily="2" charset="2"/>
              <a:buChar char="§"/>
              <a:defRPr sz="2400"/>
            </a:lvl2pPr>
            <a:lvl3pPr>
              <a:defRPr sz="2000"/>
            </a:lvl3pPr>
            <a:lvl4pPr>
              <a:buFont typeface="Wingdings" pitchFamily="2" charset="2"/>
              <a:buChar cha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4"/>
          <p:cNvSpPr>
            <a:spLocks noGrp="1"/>
          </p:cNvSpPr>
          <p:nvPr>
            <p:ph type="body" sz="quarter" idx="14"/>
          </p:nvPr>
        </p:nvSpPr>
        <p:spPr>
          <a:xfrm>
            <a:off x="1008096" y="836712"/>
            <a:ext cx="10081120" cy="720080"/>
          </a:xfrm>
          <a:prstGeom prst="rect">
            <a:avLst/>
          </a:prstGeom>
        </p:spPr>
        <p:txBody>
          <a:bodyPr/>
          <a:lstStyle>
            <a:lvl1pPr marL="0" indent="0" algn="l">
              <a:buFontTx/>
              <a:buNone/>
              <a:defRPr sz="4000" baseline="0"/>
            </a:lvl1pPr>
            <a:lvl2pPr algn="l">
              <a:buFontTx/>
              <a:buNone/>
              <a:defRPr/>
            </a:lvl2pPr>
          </a:lstStyle>
          <a:p>
            <a:pPr lvl="0"/>
            <a:r>
              <a:rPr lang="en-US"/>
              <a:t>Click to edit Master text styles</a:t>
            </a:r>
          </a:p>
        </p:txBody>
      </p:sp>
    </p:spTree>
    <p:extLst>
      <p:ext uri="{BB962C8B-B14F-4D97-AF65-F5344CB8AC3E}">
        <p14:creationId xmlns:p14="http://schemas.microsoft.com/office/powerpoint/2010/main" val="224428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1008096" y="836712"/>
            <a:ext cx="10081120" cy="720080"/>
          </a:xfrm>
          <a:prstGeom prst="rect">
            <a:avLst/>
          </a:prstGeom>
        </p:spPr>
        <p:txBody>
          <a:bodyPr/>
          <a:lstStyle>
            <a:lvl1pPr marL="0" indent="0" algn="l">
              <a:buFontTx/>
              <a:buNone/>
              <a:defRPr sz="4000" baseline="0"/>
            </a:lvl1pPr>
            <a:lvl2pPr algn="l">
              <a:buFontTx/>
              <a:buNone/>
              <a:defRPr/>
            </a:lvl2pPr>
          </a:lstStyle>
          <a:p>
            <a:pPr lvl="0"/>
            <a:r>
              <a:rPr lang="en-US"/>
              <a:t>Click to edit Master text styles</a:t>
            </a:r>
          </a:p>
        </p:txBody>
      </p:sp>
      <p:sp>
        <p:nvSpPr>
          <p:cNvPr id="14" name="Chart Placeholder 13"/>
          <p:cNvSpPr>
            <a:spLocks noGrp="1"/>
          </p:cNvSpPr>
          <p:nvPr>
            <p:ph type="chart" sz="quarter" idx="15"/>
          </p:nvPr>
        </p:nvSpPr>
        <p:spPr>
          <a:xfrm>
            <a:off x="1007435" y="1628776"/>
            <a:ext cx="6721408" cy="3960813"/>
          </a:xfrm>
          <a:prstGeom prst="rect">
            <a:avLst/>
          </a:prstGeom>
        </p:spPr>
        <p:txBody>
          <a:bodyPr/>
          <a:lstStyle>
            <a:lvl1pPr>
              <a:buFontTx/>
              <a:buNone/>
              <a:defRPr/>
            </a:lvl1pPr>
          </a:lstStyle>
          <a:p>
            <a:pPr lvl="0"/>
            <a:r>
              <a:rPr lang="en-US" noProof="0"/>
              <a:t>Click icon to add chart</a:t>
            </a:r>
            <a:endParaRPr lang="en-GB" noProof="0" dirty="0"/>
          </a:p>
        </p:txBody>
      </p:sp>
      <p:sp>
        <p:nvSpPr>
          <p:cNvPr id="18" name="Text Placeholder 17"/>
          <p:cNvSpPr>
            <a:spLocks noGrp="1"/>
          </p:cNvSpPr>
          <p:nvPr>
            <p:ph type="body" sz="quarter" idx="16"/>
          </p:nvPr>
        </p:nvSpPr>
        <p:spPr>
          <a:xfrm>
            <a:off x="7920864" y="1628774"/>
            <a:ext cx="3168253" cy="3960465"/>
          </a:xfrm>
          <a:prstGeom prst="rect">
            <a:avLst/>
          </a:prstGeom>
        </p:spPr>
        <p:txBody>
          <a:bodyPr>
            <a:normAutofit/>
          </a:bodyPr>
          <a:lstStyle>
            <a:lvl1pPr marL="0" indent="0">
              <a:buNone/>
              <a:defRPr sz="2400" baseline="0"/>
            </a:lvl1pPr>
            <a:lvl2pPr indent="0">
              <a:buNone/>
              <a:defRPr sz="2400"/>
            </a:lvl2pPr>
            <a:lvl3pPr indent="0">
              <a:buNone/>
              <a:defRPr sz="2400"/>
            </a:lvl3pPr>
            <a:lvl4pPr indent="0">
              <a:buNone/>
              <a:defRPr sz="2400"/>
            </a:lvl4pPr>
            <a:lvl5pPr indent="0">
              <a:buNone/>
              <a:defRPr sz="2400"/>
            </a:lvl5pPr>
          </a:lstStyle>
          <a:p>
            <a:pPr lvl="0"/>
            <a:r>
              <a:rPr lang="en-US"/>
              <a:t>Click to edit Master text styles</a:t>
            </a:r>
          </a:p>
        </p:txBody>
      </p:sp>
    </p:spTree>
    <p:extLst>
      <p:ext uri="{BB962C8B-B14F-4D97-AF65-F5344CB8AC3E}">
        <p14:creationId xmlns:p14="http://schemas.microsoft.com/office/powerpoint/2010/main" val="2044021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e charts">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1008096" y="836712"/>
            <a:ext cx="10081120" cy="720080"/>
          </a:xfrm>
          <a:prstGeom prst="rect">
            <a:avLst/>
          </a:prstGeom>
        </p:spPr>
        <p:txBody>
          <a:bodyPr/>
          <a:lstStyle>
            <a:lvl1pPr marL="0" indent="0" algn="l">
              <a:buFontTx/>
              <a:buNone/>
              <a:defRPr sz="4000" baseline="0"/>
            </a:lvl1pPr>
            <a:lvl2pPr algn="l">
              <a:buFontTx/>
              <a:buNone/>
              <a:defRPr/>
            </a:lvl2pPr>
          </a:lstStyle>
          <a:p>
            <a:pPr lvl="0"/>
            <a:r>
              <a:rPr lang="en-US"/>
              <a:t>Click to edit Master text styles</a:t>
            </a:r>
          </a:p>
        </p:txBody>
      </p:sp>
      <p:sp>
        <p:nvSpPr>
          <p:cNvPr id="14" name="Chart Placeholder 13"/>
          <p:cNvSpPr>
            <a:spLocks noGrp="1"/>
          </p:cNvSpPr>
          <p:nvPr>
            <p:ph type="chart" sz="quarter" idx="15"/>
          </p:nvPr>
        </p:nvSpPr>
        <p:spPr>
          <a:xfrm>
            <a:off x="1007435" y="1628776"/>
            <a:ext cx="4993216" cy="3960813"/>
          </a:xfrm>
          <a:prstGeom prst="rect">
            <a:avLst/>
          </a:prstGeom>
        </p:spPr>
        <p:txBody>
          <a:bodyPr/>
          <a:lstStyle>
            <a:lvl1pPr>
              <a:buFontTx/>
              <a:buNone/>
              <a:defRPr/>
            </a:lvl1pPr>
          </a:lstStyle>
          <a:p>
            <a:pPr lvl="0"/>
            <a:r>
              <a:rPr lang="en-US" noProof="0"/>
              <a:t>Click icon to add chart</a:t>
            </a:r>
            <a:endParaRPr lang="en-GB" noProof="0" dirty="0"/>
          </a:p>
        </p:txBody>
      </p:sp>
      <p:sp>
        <p:nvSpPr>
          <p:cNvPr id="12" name="Chart Placeholder 13"/>
          <p:cNvSpPr>
            <a:spLocks noGrp="1"/>
          </p:cNvSpPr>
          <p:nvPr>
            <p:ph type="chart" sz="quarter" idx="16"/>
          </p:nvPr>
        </p:nvSpPr>
        <p:spPr>
          <a:xfrm>
            <a:off x="6096661" y="1628801"/>
            <a:ext cx="4993216" cy="3960813"/>
          </a:xfrm>
          <a:prstGeom prst="rect">
            <a:avLst/>
          </a:prstGeom>
        </p:spPr>
        <p:txBody>
          <a:bodyPr/>
          <a:lstStyle>
            <a:lvl1pPr>
              <a:buFontTx/>
              <a:buNone/>
              <a:defRPr/>
            </a:lvl1pPr>
          </a:lstStyle>
          <a:p>
            <a:pPr lvl="0"/>
            <a:r>
              <a:rPr lang="en-US" noProof="0"/>
              <a:t>Click icon to add chart</a:t>
            </a:r>
            <a:endParaRPr lang="en-GB" noProof="0" dirty="0"/>
          </a:p>
        </p:txBody>
      </p:sp>
    </p:spTree>
    <p:extLst>
      <p:ext uri="{BB962C8B-B14F-4D97-AF65-F5344CB8AC3E}">
        <p14:creationId xmlns:p14="http://schemas.microsoft.com/office/powerpoint/2010/main" val="1215282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with image and tex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1007435" y="836712"/>
            <a:ext cx="10081120" cy="720080"/>
          </a:xfrm>
          <a:prstGeom prst="rect">
            <a:avLst/>
          </a:prstGeom>
        </p:spPr>
        <p:txBody>
          <a:bodyPr/>
          <a:lstStyle>
            <a:lvl1pPr marL="0" indent="0" algn="l">
              <a:buFontTx/>
              <a:buNone/>
              <a:defRPr sz="4000" baseline="0"/>
            </a:lvl1pPr>
            <a:lvl2pPr algn="l">
              <a:buFontTx/>
              <a:buNone/>
              <a:defRPr/>
            </a:lvl2pPr>
          </a:lstStyle>
          <a:p>
            <a:pPr lvl="0"/>
            <a:r>
              <a:rPr lang="en-US"/>
              <a:t>Click to edit Master text styles</a:t>
            </a:r>
          </a:p>
        </p:txBody>
      </p:sp>
      <p:sp>
        <p:nvSpPr>
          <p:cNvPr id="18" name="Text Placeholder 17"/>
          <p:cNvSpPr>
            <a:spLocks noGrp="1"/>
          </p:cNvSpPr>
          <p:nvPr>
            <p:ph type="body" sz="quarter" idx="16"/>
          </p:nvPr>
        </p:nvSpPr>
        <p:spPr>
          <a:xfrm>
            <a:off x="1007435" y="1628801"/>
            <a:ext cx="5952661" cy="3960465"/>
          </a:xfrm>
          <a:prstGeom prst="rect">
            <a:avLst/>
          </a:prstGeom>
        </p:spPr>
        <p:txBody>
          <a:bodyPr>
            <a:normAutofit/>
          </a:bodyPr>
          <a:lstStyle>
            <a:lvl1pPr marL="0" indent="0">
              <a:buNone/>
              <a:defRPr sz="2400" baseline="0"/>
            </a:lvl1pPr>
            <a:lvl2pPr indent="0">
              <a:buNone/>
              <a:defRPr sz="2400"/>
            </a:lvl2pPr>
            <a:lvl3pPr indent="0">
              <a:buNone/>
              <a:defRPr sz="2400"/>
            </a:lvl3pPr>
            <a:lvl4pPr indent="0">
              <a:buNone/>
              <a:defRPr sz="2400"/>
            </a:lvl4pPr>
            <a:lvl5pPr indent="0">
              <a:buNone/>
              <a:defRPr sz="2400"/>
            </a:lvl5pPr>
          </a:lstStyle>
          <a:p>
            <a:pPr lvl="0"/>
            <a:r>
              <a:rPr lang="en-US"/>
              <a:t>Click to edit Master text styles</a:t>
            </a:r>
          </a:p>
        </p:txBody>
      </p:sp>
      <p:sp>
        <p:nvSpPr>
          <p:cNvPr id="13" name="Picture Placeholder 12"/>
          <p:cNvSpPr>
            <a:spLocks noGrp="1"/>
          </p:cNvSpPr>
          <p:nvPr>
            <p:ph type="pic" sz="quarter" idx="17"/>
          </p:nvPr>
        </p:nvSpPr>
        <p:spPr>
          <a:xfrm>
            <a:off x="7056207" y="1628776"/>
            <a:ext cx="4032348" cy="3960813"/>
          </a:xfrm>
          <a:prstGeom prst="rect">
            <a:avLst/>
          </a:prstGeom>
        </p:spPr>
        <p:txBody>
          <a:bodyPr/>
          <a:lstStyle>
            <a:lvl1pPr>
              <a:buFontTx/>
              <a:buNone/>
              <a:defRPr/>
            </a:lvl1pPr>
          </a:lstStyle>
          <a:p>
            <a:pPr lvl="0"/>
            <a:r>
              <a:rPr lang="en-US" noProof="0"/>
              <a:t>Click icon to add picture</a:t>
            </a:r>
            <a:endParaRPr lang="en-GB" noProof="0"/>
          </a:p>
        </p:txBody>
      </p:sp>
    </p:spTree>
    <p:extLst>
      <p:ext uri="{BB962C8B-B14F-4D97-AF65-F5344CB8AC3E}">
        <p14:creationId xmlns:p14="http://schemas.microsoft.com/office/powerpoint/2010/main" val="134671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2"/>
          <p:cNvSpPr>
            <a:spLocks noGrp="1"/>
          </p:cNvSpPr>
          <p:nvPr>
            <p:ph type="pic" sz="quarter" idx="17"/>
          </p:nvPr>
        </p:nvSpPr>
        <p:spPr>
          <a:xfrm>
            <a:off x="1007435" y="1556793"/>
            <a:ext cx="4992555" cy="4032821"/>
          </a:xfrm>
          <a:prstGeom prst="rect">
            <a:avLst/>
          </a:prstGeom>
        </p:spPr>
        <p:txBody>
          <a:bodyPr/>
          <a:lstStyle>
            <a:lvl1pPr>
              <a:buFontTx/>
              <a:buNone/>
              <a:defRPr/>
            </a:lvl1pPr>
          </a:lstStyle>
          <a:p>
            <a:pPr lvl="0"/>
            <a:r>
              <a:rPr lang="en-US" noProof="0"/>
              <a:t>Click icon to add picture</a:t>
            </a:r>
            <a:endParaRPr lang="en-GB" noProof="0"/>
          </a:p>
        </p:txBody>
      </p:sp>
      <p:sp>
        <p:nvSpPr>
          <p:cNvPr id="14" name="Text Placeholder 17"/>
          <p:cNvSpPr>
            <a:spLocks noGrp="1"/>
          </p:cNvSpPr>
          <p:nvPr>
            <p:ph type="body" sz="quarter" idx="19"/>
          </p:nvPr>
        </p:nvSpPr>
        <p:spPr>
          <a:xfrm>
            <a:off x="6096000" y="1556792"/>
            <a:ext cx="4992555" cy="4032448"/>
          </a:xfrm>
          <a:prstGeom prst="rect">
            <a:avLst/>
          </a:prstGeom>
        </p:spPr>
        <p:txBody>
          <a:bodyPr>
            <a:noAutofit/>
          </a:bodyPr>
          <a:lstStyle>
            <a:lvl1pPr marL="0" indent="0">
              <a:buNone/>
              <a:defRPr sz="3200" baseline="0"/>
            </a:lvl1pPr>
            <a:lvl2pPr indent="0">
              <a:buNone/>
              <a:defRPr sz="2400"/>
            </a:lvl2pPr>
            <a:lvl3pPr indent="0">
              <a:buNone/>
              <a:defRPr sz="2400"/>
            </a:lvl3pPr>
            <a:lvl4pPr indent="0">
              <a:buNone/>
              <a:defRPr sz="2400"/>
            </a:lvl4pPr>
            <a:lvl5pPr indent="0">
              <a:buNone/>
              <a:defRPr sz="2400"/>
            </a:lvl5pPr>
          </a:lstStyle>
          <a:p>
            <a:pPr lvl="0"/>
            <a:r>
              <a:rPr lang="en-US"/>
              <a:t>Click to edit Master text styles</a:t>
            </a:r>
          </a:p>
        </p:txBody>
      </p:sp>
      <p:sp>
        <p:nvSpPr>
          <p:cNvPr id="8" name="Text Placeholder 14"/>
          <p:cNvSpPr>
            <a:spLocks noGrp="1"/>
          </p:cNvSpPr>
          <p:nvPr>
            <p:ph type="body" sz="quarter" idx="14"/>
          </p:nvPr>
        </p:nvSpPr>
        <p:spPr>
          <a:xfrm>
            <a:off x="1007435" y="836712"/>
            <a:ext cx="10081120" cy="720080"/>
          </a:xfrm>
          <a:prstGeom prst="rect">
            <a:avLst/>
          </a:prstGeom>
        </p:spPr>
        <p:txBody>
          <a:bodyPr/>
          <a:lstStyle>
            <a:lvl1pPr marL="0" indent="0" algn="l">
              <a:buFontTx/>
              <a:buNone/>
              <a:defRPr sz="4000" baseline="0"/>
            </a:lvl1pPr>
            <a:lvl2pPr algn="l">
              <a:buFontTx/>
              <a:buNone/>
              <a:defRPr/>
            </a:lvl2pPr>
          </a:lstStyle>
          <a:p>
            <a:pPr lvl="0"/>
            <a:r>
              <a:rPr lang="en-US"/>
              <a:t>Click to edit Master text styles</a:t>
            </a:r>
          </a:p>
        </p:txBody>
      </p:sp>
    </p:spTree>
    <p:extLst>
      <p:ext uri="{BB962C8B-B14F-4D97-AF65-F5344CB8AC3E}">
        <p14:creationId xmlns:p14="http://schemas.microsoft.com/office/powerpoint/2010/main" val="3275009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1007435" y="836712"/>
            <a:ext cx="10081120" cy="720080"/>
          </a:xfrm>
          <a:prstGeom prst="rect">
            <a:avLst/>
          </a:prstGeom>
        </p:spPr>
        <p:txBody>
          <a:bodyPr/>
          <a:lstStyle>
            <a:lvl1pPr marL="0" indent="0" algn="l">
              <a:buFontTx/>
              <a:buNone/>
              <a:defRPr sz="4000" baseline="0"/>
            </a:lvl1pPr>
            <a:lvl2pPr algn="l">
              <a:buFontTx/>
              <a:buNone/>
              <a:defRPr/>
            </a:lvl2pPr>
          </a:lstStyle>
          <a:p>
            <a:pPr lvl="0"/>
            <a:r>
              <a:rPr lang="en-US"/>
              <a:t>Click to edit Master text styles</a:t>
            </a:r>
          </a:p>
        </p:txBody>
      </p:sp>
      <p:sp>
        <p:nvSpPr>
          <p:cNvPr id="18" name="Text Placeholder 17"/>
          <p:cNvSpPr>
            <a:spLocks noGrp="1"/>
          </p:cNvSpPr>
          <p:nvPr>
            <p:ph type="body" sz="quarter" idx="16"/>
          </p:nvPr>
        </p:nvSpPr>
        <p:spPr>
          <a:xfrm>
            <a:off x="1007435" y="5589241"/>
            <a:ext cx="4992555" cy="360065"/>
          </a:xfrm>
          <a:prstGeom prst="rect">
            <a:avLst/>
          </a:prstGeom>
        </p:spPr>
        <p:txBody>
          <a:bodyPr>
            <a:noAutofit/>
          </a:bodyPr>
          <a:lstStyle>
            <a:lvl1pPr marL="0" indent="0">
              <a:buNone/>
              <a:defRPr sz="1800" baseline="0"/>
            </a:lvl1pPr>
            <a:lvl2pPr indent="0">
              <a:buNone/>
              <a:defRPr sz="2400"/>
            </a:lvl2pPr>
            <a:lvl3pPr indent="0">
              <a:buNone/>
              <a:defRPr sz="2400"/>
            </a:lvl3pPr>
            <a:lvl4pPr indent="0">
              <a:buNone/>
              <a:defRPr sz="2400"/>
            </a:lvl4pPr>
            <a:lvl5pPr indent="0">
              <a:buNone/>
              <a:defRPr sz="2400"/>
            </a:lvl5pPr>
          </a:lstStyle>
          <a:p>
            <a:pPr lvl="0"/>
            <a:r>
              <a:rPr lang="en-US"/>
              <a:t>Click to edit Master text styles</a:t>
            </a:r>
          </a:p>
        </p:txBody>
      </p:sp>
      <p:sp>
        <p:nvSpPr>
          <p:cNvPr id="13" name="Picture Placeholder 12"/>
          <p:cNvSpPr>
            <a:spLocks noGrp="1"/>
          </p:cNvSpPr>
          <p:nvPr>
            <p:ph type="pic" sz="quarter" idx="17"/>
          </p:nvPr>
        </p:nvSpPr>
        <p:spPr>
          <a:xfrm>
            <a:off x="1007435" y="1628801"/>
            <a:ext cx="4992555" cy="3960813"/>
          </a:xfrm>
          <a:prstGeom prst="rect">
            <a:avLst/>
          </a:prstGeom>
        </p:spPr>
        <p:txBody>
          <a:bodyPr/>
          <a:lstStyle>
            <a:lvl1pPr>
              <a:buFontTx/>
              <a:buNone/>
              <a:defRPr/>
            </a:lvl1pPr>
          </a:lstStyle>
          <a:p>
            <a:pPr lvl="0"/>
            <a:r>
              <a:rPr lang="en-US" noProof="0"/>
              <a:t>Click icon to add picture</a:t>
            </a:r>
            <a:endParaRPr lang="en-GB" noProof="0"/>
          </a:p>
        </p:txBody>
      </p:sp>
      <p:sp>
        <p:nvSpPr>
          <p:cNvPr id="12" name="Picture Placeholder 12"/>
          <p:cNvSpPr>
            <a:spLocks noGrp="1"/>
          </p:cNvSpPr>
          <p:nvPr>
            <p:ph type="pic" sz="quarter" idx="18"/>
          </p:nvPr>
        </p:nvSpPr>
        <p:spPr>
          <a:xfrm>
            <a:off x="6096000" y="1628801"/>
            <a:ext cx="4992555" cy="3960813"/>
          </a:xfrm>
          <a:prstGeom prst="rect">
            <a:avLst/>
          </a:prstGeom>
        </p:spPr>
        <p:txBody>
          <a:bodyPr/>
          <a:lstStyle>
            <a:lvl1pPr>
              <a:buFontTx/>
              <a:buNone/>
              <a:defRPr/>
            </a:lvl1pPr>
          </a:lstStyle>
          <a:p>
            <a:pPr lvl="0"/>
            <a:r>
              <a:rPr lang="en-US" noProof="0"/>
              <a:t>Click icon to add picture</a:t>
            </a:r>
            <a:endParaRPr lang="en-GB" noProof="0"/>
          </a:p>
        </p:txBody>
      </p:sp>
      <p:sp>
        <p:nvSpPr>
          <p:cNvPr id="14" name="Text Placeholder 17"/>
          <p:cNvSpPr>
            <a:spLocks noGrp="1"/>
          </p:cNvSpPr>
          <p:nvPr>
            <p:ph type="body" sz="quarter" idx="19"/>
          </p:nvPr>
        </p:nvSpPr>
        <p:spPr>
          <a:xfrm>
            <a:off x="6096000" y="5589241"/>
            <a:ext cx="4992555" cy="360065"/>
          </a:xfrm>
          <a:prstGeom prst="rect">
            <a:avLst/>
          </a:prstGeom>
        </p:spPr>
        <p:txBody>
          <a:bodyPr>
            <a:noAutofit/>
          </a:bodyPr>
          <a:lstStyle>
            <a:lvl1pPr marL="0" indent="0">
              <a:buNone/>
              <a:defRPr sz="1800" baseline="0"/>
            </a:lvl1pPr>
            <a:lvl2pPr indent="0">
              <a:buNone/>
              <a:defRPr sz="2400"/>
            </a:lvl2pPr>
            <a:lvl3pPr indent="0">
              <a:buNone/>
              <a:defRPr sz="2400"/>
            </a:lvl3pPr>
            <a:lvl4pPr indent="0">
              <a:buNone/>
              <a:defRPr sz="2400"/>
            </a:lvl4pPr>
            <a:lvl5pPr indent="0">
              <a:buNone/>
              <a:defRPr sz="2400"/>
            </a:lvl5pPr>
          </a:lstStyle>
          <a:p>
            <a:pPr lvl="0"/>
            <a:r>
              <a:rPr lang="en-US"/>
              <a:t>Click to edit Master text styles</a:t>
            </a:r>
          </a:p>
        </p:txBody>
      </p:sp>
    </p:spTree>
    <p:extLst>
      <p:ext uri="{BB962C8B-B14F-4D97-AF65-F5344CB8AC3E}">
        <p14:creationId xmlns:p14="http://schemas.microsoft.com/office/powerpoint/2010/main" val="94453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0" y="0"/>
            <a:ext cx="12192000" cy="6858000"/>
          </a:xfrm>
          <a:prstGeom prst="rect">
            <a:avLst/>
          </a:prstGeom>
        </p:spPr>
        <p:txBody>
          <a:bodyPr/>
          <a:lstStyle>
            <a:lvl1pPr>
              <a:buFontTx/>
              <a:buNone/>
              <a:defRPr/>
            </a:lvl1pPr>
          </a:lstStyle>
          <a:p>
            <a:pPr lvl="0"/>
            <a:r>
              <a:rPr lang="en-US" noProof="0"/>
              <a:t>Click icon to add picture</a:t>
            </a:r>
            <a:endParaRPr lang="en-GB" noProof="0"/>
          </a:p>
        </p:txBody>
      </p:sp>
    </p:spTree>
    <p:extLst>
      <p:ext uri="{BB962C8B-B14F-4D97-AF65-F5344CB8AC3E}">
        <p14:creationId xmlns:p14="http://schemas.microsoft.com/office/powerpoint/2010/main" val="14724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989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ull colour slide">
    <p:spTree>
      <p:nvGrpSpPr>
        <p:cNvPr id="1" name=""/>
        <p:cNvGrpSpPr/>
        <p:nvPr/>
      </p:nvGrpSpPr>
      <p:grpSpPr>
        <a:xfrm>
          <a:off x="0" y="0"/>
          <a:ext cx="0" cy="0"/>
          <a:chOff x="0" y="0"/>
          <a:chExt cx="0" cy="0"/>
        </a:xfrm>
      </p:grpSpPr>
      <p:pic>
        <p:nvPicPr>
          <p:cNvPr id="2" name="Picture Placeholder 2"/>
          <p:cNvPicPr>
            <a:picLocks noChangeAspect="1"/>
          </p:cNvPicPr>
          <p:nvPr userDrawn="1"/>
        </p:nvPicPr>
        <p:blipFill>
          <a:blip r:embed="rId2"/>
          <a:stretch>
            <a:fillRect/>
          </a:stretch>
        </p:blipFill>
        <p:spPr>
          <a:xfrm>
            <a:off x="2118" y="-9525"/>
            <a:ext cx="12238567" cy="6884988"/>
          </a:xfrm>
          <a:prstGeom prst="rect">
            <a:avLst/>
          </a:prstGeom>
          <a:solidFill>
            <a:schemeClr val="accent1">
              <a:lumMod val="75000"/>
            </a:schemeClr>
          </a:solidFill>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979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footer">
    <p:spTree>
      <p:nvGrpSpPr>
        <p:cNvPr id="1" name=""/>
        <p:cNvGrpSpPr/>
        <p:nvPr/>
      </p:nvGrpSpPr>
      <p:grpSpPr>
        <a:xfrm>
          <a:off x="0" y="0"/>
          <a:ext cx="0" cy="0"/>
          <a:chOff x="0" y="0"/>
          <a:chExt cx="0" cy="0"/>
        </a:xfrm>
      </p:grpSpPr>
      <p:pic>
        <p:nvPicPr>
          <p:cNvPr id="2" name="Picture 1" descr="Full.png"/>
          <p:cNvPicPr>
            <a:picLocks noChangeAspect="1"/>
          </p:cNvPicPr>
          <p:nvPr userDrawn="1"/>
        </p:nvPicPr>
        <p:blipFill>
          <a:blip r:embed="rId2"/>
          <a:stretch>
            <a:fillRect/>
          </a:stretch>
        </p:blipFill>
        <p:spPr>
          <a:xfrm>
            <a:off x="0" y="0"/>
            <a:ext cx="12192000" cy="6858000"/>
          </a:xfrm>
          <a:prstGeom prst="rect">
            <a:avLst/>
          </a:prstGeom>
          <a:solidFill>
            <a:schemeClr val="accent1">
              <a:lumMod val="75000"/>
            </a:schemeClr>
          </a:solidFill>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318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Subtitle 2"/>
          <p:cNvSpPr txBox="1">
            <a:spLocks/>
          </p:cNvSpPr>
          <p:nvPr userDrawn="1"/>
        </p:nvSpPr>
        <p:spPr>
          <a:xfrm>
            <a:off x="1488018" y="3357564"/>
            <a:ext cx="10560049" cy="1800225"/>
          </a:xfrm>
          <a:prstGeom prst="rect">
            <a:avLst/>
          </a:prstGeom>
        </p:spPr>
        <p:txBody>
          <a:bodyPr/>
          <a:lstStyle>
            <a:lvl1pPr>
              <a:buNone/>
              <a:defRPr baseline="0"/>
            </a:lvl1pPr>
          </a:lstStyle>
          <a:p>
            <a:pPr fontAlgn="auto">
              <a:spcBef>
                <a:spcPts val="0"/>
              </a:spcBef>
              <a:spcAft>
                <a:spcPts val="0"/>
              </a:spcAft>
              <a:defRPr/>
            </a:pPr>
            <a:r>
              <a:rPr lang="en-GB" sz="3200" baseline="30000" dirty="0">
                <a:latin typeface="+mn-lt"/>
                <a:cs typeface="+mn-cs"/>
              </a:rPr>
              <a:t>qaa.ac.uk</a:t>
            </a:r>
          </a:p>
          <a:p>
            <a:pPr fontAlgn="auto">
              <a:spcBef>
                <a:spcPts val="0"/>
              </a:spcBef>
              <a:spcAft>
                <a:spcPts val="0"/>
              </a:spcAft>
              <a:defRPr/>
            </a:pPr>
            <a:endParaRPr lang="en-GB" sz="3200" baseline="30000" dirty="0">
              <a:latin typeface="+mn-lt"/>
              <a:cs typeface="+mn-cs"/>
            </a:endParaRPr>
          </a:p>
          <a:p>
            <a:pPr fontAlgn="auto">
              <a:spcBef>
                <a:spcPts val="0"/>
              </a:spcBef>
              <a:spcAft>
                <a:spcPts val="0"/>
              </a:spcAft>
              <a:defRPr/>
            </a:pPr>
            <a:r>
              <a:rPr lang="en-GB" sz="3200" baseline="30000" dirty="0">
                <a:latin typeface="+mn-lt"/>
                <a:cs typeface="+mn-cs"/>
              </a:rPr>
              <a:t>enquiries@qaa.ac.uk</a:t>
            </a:r>
          </a:p>
          <a:p>
            <a:pPr fontAlgn="auto">
              <a:spcBef>
                <a:spcPts val="0"/>
              </a:spcBef>
              <a:spcAft>
                <a:spcPts val="0"/>
              </a:spcAft>
              <a:defRPr/>
            </a:pPr>
            <a:endParaRPr lang="en-GB" sz="3200" baseline="30000" dirty="0">
              <a:latin typeface="+mn-lt"/>
              <a:cs typeface="+mn-cs"/>
            </a:endParaRPr>
          </a:p>
          <a:p>
            <a:pPr fontAlgn="auto">
              <a:spcBef>
                <a:spcPts val="0"/>
              </a:spcBef>
              <a:spcAft>
                <a:spcPts val="0"/>
              </a:spcAft>
              <a:defRPr/>
            </a:pPr>
            <a:r>
              <a:rPr lang="en-GB" sz="3200" baseline="30000" dirty="0">
                <a:latin typeface="+mn-lt"/>
                <a:cs typeface="+mn-cs"/>
              </a:rPr>
              <a:t>+44 (0) 141 5723420</a:t>
            </a:r>
          </a:p>
        </p:txBody>
      </p:sp>
      <p:pic>
        <p:nvPicPr>
          <p:cNvPr id="3" name="Picture 2" descr="Cal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4508500"/>
            <a:ext cx="700616"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all.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7" y="3824288"/>
            <a:ext cx="700616"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ll.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4417" y="3141663"/>
            <a:ext cx="700616"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userDrawn="1"/>
        </p:nvSpPr>
        <p:spPr>
          <a:xfrm>
            <a:off x="527051" y="5300664"/>
            <a:ext cx="11137900" cy="936625"/>
          </a:xfrm>
          <a:prstGeom prst="rect">
            <a:avLst/>
          </a:prstGeom>
        </p:spPr>
        <p:txBody>
          <a:bodyPr>
            <a:normAutofit/>
          </a:bodyPr>
          <a:lstStyle>
            <a:lvl1pPr>
              <a:buNone/>
              <a:defRPr baseline="0"/>
            </a:lvl1pPr>
          </a:lstStyle>
          <a:p>
            <a:pPr fontAlgn="auto">
              <a:spcBef>
                <a:spcPts val="0"/>
              </a:spcBef>
              <a:spcAft>
                <a:spcPts val="0"/>
              </a:spcAft>
              <a:defRPr/>
            </a:pPr>
            <a:r>
              <a:rPr lang="en-GB" sz="2000" baseline="30000" dirty="0">
                <a:latin typeface="+mn-lt"/>
                <a:cs typeface="+mn-cs"/>
              </a:rPr>
              <a:t>© The Quality Assurance Agency for Higher Education 2015 </a:t>
            </a:r>
          </a:p>
          <a:p>
            <a:pPr fontAlgn="auto">
              <a:spcBef>
                <a:spcPts val="0"/>
              </a:spcBef>
              <a:spcAft>
                <a:spcPts val="0"/>
              </a:spcAft>
              <a:defRPr/>
            </a:pPr>
            <a:r>
              <a:rPr lang="en-GB" sz="2000" baseline="30000" dirty="0">
                <a:latin typeface="+mn-lt"/>
                <a:cs typeface="+mn-cs"/>
              </a:rPr>
              <a:t>Registered charity numbers 1062746 and SC037786</a:t>
            </a:r>
            <a:endParaRPr lang="en-GB" sz="2000" dirty="0">
              <a:latin typeface="+mn-lt"/>
            </a:endParaRP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36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2"/>
            <a:ext cx="4408244" cy="2547257"/>
          </a:xfrm>
          <a:prstGeom prst="rect">
            <a:avLst/>
          </a:prstGeom>
        </p:spPr>
      </p:pic>
      <p:sp>
        <p:nvSpPr>
          <p:cNvPr id="2" name="Title 1"/>
          <p:cNvSpPr>
            <a:spLocks noGrp="1"/>
          </p:cNvSpPr>
          <p:nvPr>
            <p:ph type="title"/>
          </p:nvPr>
        </p:nvSpPr>
        <p:spPr>
          <a:xfrm>
            <a:off x="644979" y="901401"/>
            <a:ext cx="10515600" cy="635093"/>
          </a:xfrm>
          <a:prstGeom prst="rect">
            <a:avLst/>
          </a:prstGeom>
        </p:spPr>
        <p:txBody>
          <a:bodyPr>
            <a:normAutofit/>
          </a:bodyPr>
          <a:lstStyle>
            <a:lvl1pPr>
              <a:defRPr sz="32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644979" y="1712239"/>
            <a:ext cx="10515600" cy="3472834"/>
          </a:xfrm>
          <a:prstGeom prst="rect">
            <a:avLst/>
          </a:prstGeom>
        </p:spPr>
        <p:txBody>
          <a:bodyPr/>
          <a:lstStyle>
            <a:lvl1pPr>
              <a:defRPr sz="2400">
                <a:solidFill>
                  <a:schemeClr val="accent5"/>
                </a:solidFill>
              </a:defRPr>
            </a:lvl1pPr>
            <a:lvl2pPr>
              <a:defRPr sz="2000">
                <a:solidFill>
                  <a:schemeClr val="accent5"/>
                </a:solidFill>
              </a:defRPr>
            </a:lvl2pPr>
            <a:lvl3pPr marL="914400" indent="0">
              <a:buNone/>
              <a:defRPr sz="1800">
                <a:solidFill>
                  <a:schemeClr val="accent5"/>
                </a:solidFill>
              </a:defRPr>
            </a:lvl3pPr>
            <a:lvl4pPr>
              <a:defRPr>
                <a:solidFill>
                  <a:schemeClr val="accent5"/>
                </a:solidFill>
              </a:defRPr>
            </a:lvl4pPr>
            <a:lvl5pPr>
              <a:defRPr>
                <a:solidFill>
                  <a:schemeClr val="accent5"/>
                </a:solidFill>
              </a:defRPr>
            </a:lvl5pPr>
          </a:lstStyle>
          <a:p>
            <a:pPr lvl="0"/>
            <a:r>
              <a:rPr lang="en-US" dirty="0"/>
              <a:t>Edit Master text styles</a:t>
            </a:r>
          </a:p>
          <a:p>
            <a:pPr lvl="1"/>
            <a:r>
              <a:rPr lang="en-US" dirty="0"/>
              <a:t>Second level</a:t>
            </a:r>
          </a:p>
          <a:p>
            <a:pPr lvl="2"/>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7" y="6325207"/>
            <a:ext cx="1148443" cy="391534"/>
          </a:xfrm>
          <a:prstGeom prst="rect">
            <a:avLst/>
          </a:prstGeom>
        </p:spPr>
      </p:pic>
    </p:spTree>
    <p:extLst>
      <p:ext uri="{BB962C8B-B14F-4D97-AF65-F5344CB8AC3E}">
        <p14:creationId xmlns:p14="http://schemas.microsoft.com/office/powerpoint/2010/main" val="166886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7743" y="3162927"/>
            <a:ext cx="10515600" cy="592111"/>
          </a:xfrm>
          <a:prstGeom prst="rect">
            <a:avLst/>
          </a:prstGeom>
        </p:spPr>
        <p:txBody>
          <a:bodyPr anchor="t">
            <a:normAutofit/>
          </a:bodyPr>
          <a:lstStyle>
            <a:lvl1pPr>
              <a:defRPr sz="36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3" name="Text Placeholder 2"/>
          <p:cNvSpPr>
            <a:spLocks noGrp="1"/>
          </p:cNvSpPr>
          <p:nvPr>
            <p:ph type="body" idx="1"/>
          </p:nvPr>
        </p:nvSpPr>
        <p:spPr>
          <a:xfrm>
            <a:off x="627743" y="3755038"/>
            <a:ext cx="10515600" cy="1500187"/>
          </a:xfrm>
          <a:prstGeom prst="rect">
            <a:avLst/>
          </a:prstGeo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2"/>
            <a:ext cx="4408244" cy="254725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7" y="6325207"/>
            <a:ext cx="1148443" cy="391534"/>
          </a:xfrm>
          <a:prstGeom prst="rect">
            <a:avLst/>
          </a:prstGeom>
        </p:spPr>
      </p:pic>
    </p:spTree>
    <p:extLst>
      <p:ext uri="{BB962C8B-B14F-4D97-AF65-F5344CB8AC3E}">
        <p14:creationId xmlns:p14="http://schemas.microsoft.com/office/powerpoint/2010/main" val="32047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End">
    <p:spTree>
      <p:nvGrpSpPr>
        <p:cNvPr id="1" name=""/>
        <p:cNvGrpSpPr/>
        <p:nvPr/>
      </p:nvGrpSpPr>
      <p:grpSpPr>
        <a:xfrm>
          <a:off x="0" y="0"/>
          <a:ext cx="0" cy="0"/>
          <a:chOff x="0" y="0"/>
          <a:chExt cx="0" cy="0"/>
        </a:xfrm>
      </p:grpSpPr>
      <p:sp>
        <p:nvSpPr>
          <p:cNvPr id="4" name="Title 1"/>
          <p:cNvSpPr>
            <a:spLocks noGrp="1"/>
          </p:cNvSpPr>
          <p:nvPr>
            <p:ph type="title"/>
          </p:nvPr>
        </p:nvSpPr>
        <p:spPr>
          <a:xfrm>
            <a:off x="747775" y="2834757"/>
            <a:ext cx="10515600" cy="1325563"/>
          </a:xfrm>
          <a:prstGeom prst="rect">
            <a:avLst/>
          </a:prstGeom>
        </p:spPr>
        <p:txBody>
          <a:bodyPr/>
          <a:lstStyle>
            <a:lvl1pPr algn="ctr">
              <a:defRPr sz="36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5" name="Rectangle 2"/>
          <p:cNvSpPr>
            <a:spLocks noChangeArrowheads="1"/>
          </p:cNvSpPr>
          <p:nvPr userDrawn="1"/>
        </p:nvSpPr>
        <p:spPr bwMode="auto">
          <a:xfrm>
            <a:off x="328675" y="5915772"/>
            <a:ext cx="12138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[Insert institution logo]</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25174" y="6054924"/>
            <a:ext cx="838201" cy="295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916264" y="5963478"/>
            <a:ext cx="8348870"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document has been produced and published by [institution name] based on content provided by the Quality Assurance Agency for Higher Education (QAA). As such, this document may contain content that is not wholly endorsed by QAA.</a:t>
            </a:r>
            <a:endParaRPr lang="en-GB"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tement tex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57916"/>
            <a:ext cx="134408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8"/>
          <p:cNvSpPr>
            <a:spLocks noGrp="1"/>
          </p:cNvSpPr>
          <p:nvPr>
            <p:ph type="body" sz="quarter" idx="13"/>
          </p:nvPr>
        </p:nvSpPr>
        <p:spPr>
          <a:xfrm>
            <a:off x="1014449" y="836616"/>
            <a:ext cx="10369813" cy="3528739"/>
          </a:xfrm>
          <a:prstGeom prst="rect">
            <a:avLst/>
          </a:prstGeom>
        </p:spPr>
        <p:txBody>
          <a:bodyPr>
            <a:normAutofit/>
          </a:bodyPr>
          <a:lstStyle>
            <a:lvl1pPr marL="0" indent="0">
              <a:buFontTx/>
              <a:buNone/>
              <a:defRPr sz="4000" baseline="0"/>
            </a:lvl1pPr>
          </a:lstStyle>
          <a:p>
            <a:pPr lvl="0"/>
            <a:r>
              <a:rPr lang="en-US"/>
              <a:t>Click to edit Master text styles</a:t>
            </a:r>
          </a:p>
        </p:txBody>
      </p:sp>
    </p:spTree>
    <p:extLst>
      <p:ext uri="{BB962C8B-B14F-4D97-AF65-F5344CB8AC3E}">
        <p14:creationId xmlns:p14="http://schemas.microsoft.com/office/powerpoint/2010/main" val="126336014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269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2101" y="922339"/>
            <a:ext cx="5281084"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
          <p:cNvSpPr>
            <a:spLocks noGrp="1"/>
          </p:cNvSpPr>
          <p:nvPr>
            <p:ph type="body" sz="quarter" idx="13"/>
          </p:nvPr>
        </p:nvSpPr>
        <p:spPr>
          <a:xfrm>
            <a:off x="911424" y="2708921"/>
            <a:ext cx="10369813" cy="1584523"/>
          </a:xfrm>
          <a:prstGeom prst="rect">
            <a:avLst/>
          </a:prstGeom>
        </p:spPr>
        <p:txBody>
          <a:bodyPr/>
          <a:lstStyle>
            <a:lvl1pPr marL="0" indent="0" algn="ctr">
              <a:buNone/>
              <a:defRPr sz="4000"/>
            </a:lvl1pPr>
          </a:lstStyle>
          <a:p>
            <a:pPr lvl="0"/>
            <a:r>
              <a:rPr lang="en-US"/>
              <a:t>Click to edit Master text styles</a:t>
            </a:r>
          </a:p>
        </p:txBody>
      </p:sp>
      <p:sp>
        <p:nvSpPr>
          <p:cNvPr id="6" name="Text Placeholder 2"/>
          <p:cNvSpPr>
            <a:spLocks noGrp="1"/>
          </p:cNvSpPr>
          <p:nvPr>
            <p:ph type="body" sz="quarter" idx="14"/>
          </p:nvPr>
        </p:nvSpPr>
        <p:spPr>
          <a:xfrm>
            <a:off x="911424" y="4365104"/>
            <a:ext cx="10369152" cy="792088"/>
          </a:xfrm>
          <a:prstGeom prst="rect">
            <a:avLst/>
          </a:prstGeom>
        </p:spPr>
        <p:txBody>
          <a:bodyPr>
            <a:normAutofit/>
          </a:bodyPr>
          <a:lstStyle>
            <a:lvl1pPr marL="0" indent="0" algn="ctr">
              <a:buNone/>
              <a:defRPr/>
            </a:lvl1pPr>
          </a:lstStyle>
          <a:p>
            <a:pPr lvl="0"/>
            <a:r>
              <a:rPr lang="en-US"/>
              <a:t>Click to edit Master text styles</a:t>
            </a:r>
          </a:p>
        </p:txBody>
      </p:sp>
      <p:sp>
        <p:nvSpPr>
          <p:cNvPr id="8" name="Text Placeholder 2"/>
          <p:cNvSpPr>
            <a:spLocks noGrp="1"/>
          </p:cNvSpPr>
          <p:nvPr>
            <p:ph type="body" sz="quarter" idx="15"/>
          </p:nvPr>
        </p:nvSpPr>
        <p:spPr>
          <a:xfrm>
            <a:off x="911424" y="5445224"/>
            <a:ext cx="10369152" cy="792088"/>
          </a:xfrm>
          <a:prstGeom prst="rect">
            <a:avLst/>
          </a:prstGeom>
        </p:spPr>
        <p:txBody>
          <a:bodyPr>
            <a:normAutofit/>
          </a:bodyPr>
          <a:lstStyle>
            <a:lvl1pPr marL="0" indent="0" algn="ctr">
              <a:buNone/>
              <a:defRPr baseline="0">
                <a:solidFill>
                  <a:srgbClr val="BB9709"/>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0252902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alternativ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7" y="6157914"/>
            <a:ext cx="134408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8"/>
          <p:cNvSpPr>
            <a:spLocks noGrp="1"/>
          </p:cNvSpPr>
          <p:nvPr>
            <p:ph type="body" sz="quarter" idx="13"/>
          </p:nvPr>
        </p:nvSpPr>
        <p:spPr>
          <a:xfrm>
            <a:off x="1005418" y="848074"/>
            <a:ext cx="10369813" cy="1584523"/>
          </a:xfrm>
          <a:prstGeom prst="rect">
            <a:avLst/>
          </a:prstGeom>
        </p:spPr>
        <p:txBody>
          <a:bodyPr>
            <a:normAutofit/>
          </a:bodyPr>
          <a:lstStyle>
            <a:lvl1pPr marL="0" indent="0">
              <a:buFontTx/>
              <a:buNone/>
              <a:defRPr sz="4000" baseline="0"/>
            </a:lvl1pPr>
          </a:lstStyle>
          <a:p>
            <a:pPr lvl="0"/>
            <a:r>
              <a:rPr lang="en-US"/>
              <a:t>Click to edit Master text styles</a:t>
            </a:r>
          </a:p>
        </p:txBody>
      </p:sp>
      <p:sp>
        <p:nvSpPr>
          <p:cNvPr id="20" name="Text Placeholder 18"/>
          <p:cNvSpPr>
            <a:spLocks noGrp="1"/>
          </p:cNvSpPr>
          <p:nvPr>
            <p:ph type="body" sz="quarter" idx="14"/>
          </p:nvPr>
        </p:nvSpPr>
        <p:spPr>
          <a:xfrm>
            <a:off x="1005417" y="2492896"/>
            <a:ext cx="10369152" cy="792088"/>
          </a:xfrm>
          <a:prstGeom prst="rect">
            <a:avLst/>
          </a:prstGeom>
        </p:spPr>
        <p:txBody>
          <a:bodyPr>
            <a:normAutofit/>
          </a:bodyPr>
          <a:lstStyle>
            <a:lvl1pPr marL="0" indent="0">
              <a:buFontTx/>
              <a:buNone/>
              <a:defRPr sz="3200" baseline="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171217291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1448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6" r:id="rId5"/>
    <p:sldLayoutId id="2147483657" r:id="rId6"/>
    <p:sldLayoutId id="214748367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39225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sv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51.sv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6.xml"/><Relationship Id="rId5" Type="http://schemas.openxmlformats.org/officeDocument/2006/relationships/image" Target="../media/image51.sv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enhancementthemes.ac.uk/en/explore-the-enhancement-themes/evidence-for-enhancement/student-engagement-and-demographics/responding-to-student-voic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www.enhancementthemes.ac.uk/"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enhancement@qaa.ac.uk" TargetMode="External"/><Relationship Id="rId9" Type="http://schemas.openxmlformats.org/officeDocument/2006/relationships/image" Target="../media/image56.emf"/></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sv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35.sv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C5D972-028D-735A-58C1-2EF5741419D8}"/>
              </a:ext>
            </a:extLst>
          </p:cNvPr>
          <p:cNvSpPr/>
          <p:nvPr/>
        </p:nvSpPr>
        <p:spPr>
          <a:xfrm>
            <a:off x="1001960" y="5502329"/>
            <a:ext cx="10188080" cy="814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CEF97039-84E8-806F-05FF-76F552B73B3E}"/>
              </a:ext>
            </a:extLst>
          </p:cNvPr>
          <p:cNvSpPr txBox="1">
            <a:spLocks/>
          </p:cNvSpPr>
          <p:nvPr/>
        </p:nvSpPr>
        <p:spPr bwMode="auto">
          <a:xfrm>
            <a:off x="1001960" y="5676308"/>
            <a:ext cx="10188081" cy="4664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200" b="1" dirty="0">
                <a:solidFill>
                  <a:schemeClr val="bg1"/>
                </a:solidFill>
                <a:effectLst/>
              </a:rPr>
              <a:t>RESPONDING TO STUDENT VOICE: PRINCIPLES OF PRACTICE CARDS</a:t>
            </a:r>
            <a:endParaRPr lang="en-GB" sz="2200" dirty="0">
              <a:solidFill>
                <a:schemeClr val="bg1"/>
              </a:solidFill>
              <a:effectLst/>
            </a:endParaRPr>
          </a:p>
        </p:txBody>
      </p:sp>
      <p:pic>
        <p:nvPicPr>
          <p:cNvPr id="5" name="Picture 4" descr="Logo&#10;&#10;Description automatically generated">
            <a:extLst>
              <a:ext uri="{FF2B5EF4-FFF2-40B4-BE49-F238E27FC236}">
                <a16:creationId xmlns:a16="http://schemas.microsoft.com/office/drawing/2014/main" id="{00B7028B-EAE2-E2C6-EADA-BCC1BE4D2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591" y="368698"/>
            <a:ext cx="2066969" cy="1508014"/>
          </a:xfrm>
          <a:prstGeom prst="rect">
            <a:avLst/>
          </a:prstGeom>
          <a:effectLst>
            <a:glow>
              <a:schemeClr val="bg1"/>
            </a:glow>
            <a:outerShdw blurRad="404595" dist="42676" dir="5220000" sx="112533" sy="112533" algn="ctr" rotWithShape="0">
              <a:schemeClr val="bg1">
                <a:alpha val="85328"/>
              </a:schemeClr>
            </a:outerShdw>
          </a:effectLst>
        </p:spPr>
      </p:pic>
      <p:pic>
        <p:nvPicPr>
          <p:cNvPr id="9" name="Picture 8">
            <a:extLst>
              <a:ext uri="{FF2B5EF4-FFF2-40B4-BE49-F238E27FC236}">
                <a16:creationId xmlns:a16="http://schemas.microsoft.com/office/drawing/2014/main" id="{4FE50FBF-EFEC-B569-1E10-9DC80D5BF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895" y="2308209"/>
            <a:ext cx="2449512" cy="837175"/>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A9500FF6-A9AC-539D-F407-ED44817CF81E}"/>
              </a:ext>
            </a:extLst>
          </p:cNvPr>
          <p:cNvPicPr>
            <a:picLocks noChangeAspect="1"/>
          </p:cNvPicPr>
          <p:nvPr/>
        </p:nvPicPr>
        <p:blipFill rotWithShape="1">
          <a:blip r:embed="rId5"/>
          <a:srcRect l="45213" b="41700"/>
          <a:stretch/>
        </p:blipFill>
        <p:spPr>
          <a:xfrm>
            <a:off x="4500748" y="135775"/>
            <a:ext cx="7524008" cy="4503560"/>
          </a:xfrm>
          <a:prstGeom prst="rect">
            <a:avLst/>
          </a:prstGeom>
        </p:spPr>
      </p:pic>
      <p:sp>
        <p:nvSpPr>
          <p:cNvPr id="11" name="Text Placeholder 3">
            <a:extLst>
              <a:ext uri="{FF2B5EF4-FFF2-40B4-BE49-F238E27FC236}">
                <a16:creationId xmlns:a16="http://schemas.microsoft.com/office/drawing/2014/main" id="{1F827F54-09EF-1EC5-960B-FEB5E1130F57}"/>
              </a:ext>
            </a:extLst>
          </p:cNvPr>
          <p:cNvSpPr txBox="1">
            <a:spLocks/>
          </p:cNvSpPr>
          <p:nvPr/>
        </p:nvSpPr>
        <p:spPr bwMode="auto">
          <a:xfrm>
            <a:off x="1001960" y="3593925"/>
            <a:ext cx="10188081" cy="4664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000" b="1" dirty="0">
                <a:solidFill>
                  <a:srgbClr val="0075A9"/>
                </a:solidFill>
                <a:effectLst/>
              </a:rPr>
              <a:t>Evidence for Enhancement:</a:t>
            </a:r>
            <a:endParaRPr lang="en-GB" sz="4000" dirty="0">
              <a:solidFill>
                <a:srgbClr val="0075A9"/>
              </a:solidFill>
              <a:effectLst/>
            </a:endParaRPr>
          </a:p>
          <a:p>
            <a:pPr marL="0" indent="0">
              <a:buNone/>
            </a:pPr>
            <a:r>
              <a:rPr lang="en-GB" sz="4000" dirty="0">
                <a:solidFill>
                  <a:srgbClr val="0075A9"/>
                </a:solidFill>
                <a:effectLst/>
              </a:rPr>
              <a:t>Improving the Student Experience</a:t>
            </a:r>
          </a:p>
        </p:txBody>
      </p:sp>
    </p:spTree>
    <p:extLst>
      <p:ext uri="{BB962C8B-B14F-4D97-AF65-F5344CB8AC3E}">
        <p14:creationId xmlns:p14="http://schemas.microsoft.com/office/powerpoint/2010/main" val="315871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6414E-B40A-434A-867B-7790220EEA2B}"/>
              </a:ext>
            </a:extLst>
          </p:cNvPr>
          <p:cNvSpPr>
            <a:spLocks noGrp="1"/>
          </p:cNvSpPr>
          <p:nvPr>
            <p:ph type="body" sz="quarter" idx="13"/>
          </p:nvPr>
        </p:nvSpPr>
        <p:spPr>
          <a:xfrm>
            <a:off x="358071" y="2709000"/>
            <a:ext cx="5028761" cy="1440000"/>
          </a:xfrm>
        </p:spPr>
        <p:txBody>
          <a:bodyPr anchor="ctr" anchorCtr="0">
            <a:normAutofit/>
          </a:bodyPr>
          <a:lstStyle/>
          <a:p>
            <a:pPr algn="ctr"/>
            <a:r>
              <a:rPr lang="en-GB" sz="3600" dirty="0">
                <a:solidFill>
                  <a:schemeClr val="bg2">
                    <a:lumMod val="25000"/>
                  </a:schemeClr>
                </a:solidFill>
              </a:rPr>
              <a:t>BE </a:t>
            </a:r>
            <a:r>
              <a:rPr lang="en-GB" sz="3600" b="1" dirty="0">
                <a:solidFill>
                  <a:schemeClr val="bg2">
                    <a:lumMod val="25000"/>
                  </a:schemeClr>
                </a:solidFill>
              </a:rPr>
              <a:t>TIMELY</a:t>
            </a:r>
          </a:p>
        </p:txBody>
      </p:sp>
      <p:sp>
        <p:nvSpPr>
          <p:cNvPr id="12" name="Rectangle 11">
            <a:extLst>
              <a:ext uri="{FF2B5EF4-FFF2-40B4-BE49-F238E27FC236}">
                <a16:creationId xmlns:a16="http://schemas.microsoft.com/office/drawing/2014/main" id="{18DDAF65-8CDC-4956-89E8-D4F3166B111A}"/>
              </a:ext>
            </a:extLst>
          </p:cNvPr>
          <p:cNvSpPr/>
          <p:nvPr/>
        </p:nvSpPr>
        <p:spPr>
          <a:xfrm>
            <a:off x="0" y="-12766"/>
            <a:ext cx="12192000" cy="918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b="1" dirty="0">
                <a:solidFill>
                  <a:prstClr val="white"/>
                </a:solidFill>
                <a:latin typeface="Arial" panose="020B0604020202020204" pitchFamily="34" charset="0"/>
                <a:cs typeface="Arial" panose="020B0604020202020204" pitchFamily="34" charset="0"/>
              </a:rPr>
              <a:t>RESPONDING TO STUDENT VOICE</a:t>
            </a:r>
            <a:endParaRPr lang="en-GB" dirty="0">
              <a:solidFill>
                <a:prstClr val="white"/>
              </a:solidFill>
              <a:latin typeface="Arial"/>
            </a:endParaRPr>
          </a:p>
        </p:txBody>
      </p:sp>
      <p:sp>
        <p:nvSpPr>
          <p:cNvPr id="7" name="Rectangle 6">
            <a:extLst>
              <a:ext uri="{FF2B5EF4-FFF2-40B4-BE49-F238E27FC236}">
                <a16:creationId xmlns:a16="http://schemas.microsoft.com/office/drawing/2014/main" id="{F94540D7-2D40-4404-9817-37448F1F8A52}"/>
              </a:ext>
            </a:extLst>
          </p:cNvPr>
          <p:cNvSpPr/>
          <p:nvPr/>
        </p:nvSpPr>
        <p:spPr>
          <a:xfrm>
            <a:off x="358071" y="6041571"/>
            <a:ext cx="2036786"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a:extLst>
              <a:ext uri="{FF2B5EF4-FFF2-40B4-BE49-F238E27FC236}">
                <a16:creationId xmlns:a16="http://schemas.microsoft.com/office/drawing/2014/main" id="{C32F31D8-5E74-4EC8-94D9-4EA7A74B8EDE}"/>
              </a:ext>
            </a:extLst>
          </p:cNvPr>
          <p:cNvSpPr/>
          <p:nvPr/>
        </p:nvSpPr>
        <p:spPr>
          <a:xfrm>
            <a:off x="5540829" y="1967507"/>
            <a:ext cx="6042728" cy="1800000"/>
          </a:xfrm>
          <a:prstGeom prst="rect">
            <a:avLst/>
          </a:prstGeom>
          <a:noFill/>
          <a:ln w="19050">
            <a:solidFill>
              <a:srgbClr val="9F1C6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GB" sz="2400" b="1" dirty="0">
                <a:solidFill>
                  <a:srgbClr val="9F1C63"/>
                </a:solidFill>
              </a:rPr>
              <a:t>Process feedback efficiently and share outcomes emerging from this activity at a time which will benefit students.  </a:t>
            </a:r>
          </a:p>
        </p:txBody>
      </p:sp>
      <p:pic>
        <p:nvPicPr>
          <p:cNvPr id="11" name="Graphic 10" descr="Clock">
            <a:extLst>
              <a:ext uri="{FF2B5EF4-FFF2-40B4-BE49-F238E27FC236}">
                <a16:creationId xmlns:a16="http://schemas.microsoft.com/office/drawing/2014/main" id="{5BC4C19A-06F6-4AA8-9EDE-11C3E9EAC2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2451" y="1094031"/>
            <a:ext cx="1800000" cy="1800000"/>
          </a:xfrm>
          <a:prstGeom prst="rect">
            <a:avLst/>
          </a:prstGeom>
        </p:spPr>
      </p:pic>
      <p:grpSp>
        <p:nvGrpSpPr>
          <p:cNvPr id="18" name="Group 17">
            <a:extLst>
              <a:ext uri="{FF2B5EF4-FFF2-40B4-BE49-F238E27FC236}">
                <a16:creationId xmlns:a16="http://schemas.microsoft.com/office/drawing/2014/main" id="{3E7B0C0C-9C16-4320-B16D-66B4F067E0DF}"/>
              </a:ext>
            </a:extLst>
          </p:cNvPr>
          <p:cNvGrpSpPr/>
          <p:nvPr/>
        </p:nvGrpSpPr>
        <p:grpSpPr>
          <a:xfrm>
            <a:off x="0" y="4863969"/>
            <a:ext cx="12192000" cy="1520698"/>
            <a:chOff x="0" y="4863969"/>
            <a:chExt cx="12192000" cy="1520698"/>
          </a:xfrm>
        </p:grpSpPr>
        <p:sp>
          <p:nvSpPr>
            <p:cNvPr id="19" name="Rectangle 18">
              <a:extLst>
                <a:ext uri="{FF2B5EF4-FFF2-40B4-BE49-F238E27FC236}">
                  <a16:creationId xmlns:a16="http://schemas.microsoft.com/office/drawing/2014/main" id="{E8A99B07-7B2E-4E87-8563-2DD18C2B11A3}"/>
                </a:ext>
              </a:extLst>
            </p:cNvPr>
            <p:cNvSpPr/>
            <p:nvPr/>
          </p:nvSpPr>
          <p:spPr>
            <a:xfrm>
              <a:off x="1258070" y="4944667"/>
              <a:ext cx="10575859" cy="1440000"/>
            </a:xfrm>
            <a:prstGeom prst="rect">
              <a:avLst/>
            </a:prstGeom>
            <a:solidFill>
              <a:schemeClr val="bg1"/>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lnSpc>
                  <a:spcPct val="130000"/>
                </a:lnSpc>
                <a:spcBef>
                  <a:spcPct val="0"/>
                </a:spcBef>
                <a:spcAft>
                  <a:spcPct val="0"/>
                </a:spcAft>
              </a:pPr>
              <a:r>
                <a:rPr lang="en-GB" sz="1200" b="1" i="1" dirty="0">
                  <a:solidFill>
                    <a:schemeClr val="bg2">
                      <a:lumMod val="25000"/>
                    </a:schemeClr>
                  </a:solidFill>
                  <a:latin typeface="Arial" panose="020B0604020202020204" pitchFamily="34" charset="0"/>
                  <a:cs typeface="Arial" panose="020B0604020202020204" pitchFamily="34" charset="0"/>
                </a:rPr>
                <a:t>Something to think about…</a:t>
              </a: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 </a:t>
              </a:r>
              <a:r>
                <a:rPr lang="en-GB" sz="1200" dirty="0">
                  <a:solidFill>
                    <a:schemeClr val="bg2">
                      <a:lumMod val="25000"/>
                    </a:schemeClr>
                  </a:solidFill>
                  <a:latin typeface="Arial" panose="020B0604020202020204" pitchFamily="34" charset="0"/>
                  <a:cs typeface="Arial" panose="020B0604020202020204" pitchFamily="34" charset="0"/>
                </a:rPr>
                <a:t>Do you process feedback in a timely manner? Are there examples of effective or ineffective practice in your Institution/ Students’ Association you could examine and learn from? </a:t>
              </a: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 </a:t>
              </a:r>
              <a:r>
                <a:rPr lang="en-GB" sz="1200" dirty="0">
                  <a:solidFill>
                    <a:schemeClr val="bg2">
                      <a:lumMod val="25000"/>
                    </a:schemeClr>
                  </a:solidFill>
                  <a:latin typeface="Arial" panose="020B0604020202020204" pitchFamily="34" charset="0"/>
                  <a:cs typeface="Arial" panose="020B0604020202020204" pitchFamily="34" charset="0"/>
                </a:rPr>
                <a:t>What challenges do you face in processing and communicating the impact of student feedback? </a:t>
              </a:r>
              <a:r>
                <a:rPr lang="en-US" sz="1200" spc="-10" dirty="0">
                  <a:solidFill>
                    <a:schemeClr val="bg2">
                      <a:lumMod val="25000"/>
                    </a:schemeClr>
                  </a:solidFill>
                  <a:latin typeface="Arial" panose="020B0604020202020204" pitchFamily="34" charset="0"/>
                  <a:cs typeface="Arial" panose="020B0604020202020204" pitchFamily="34" charset="0"/>
                </a:rPr>
                <a:t>C</a:t>
              </a:r>
              <a:r>
                <a:rPr lang="en-US" sz="1200" spc="-10" dirty="0">
                  <a:solidFill>
                    <a:schemeClr val="bg2">
                      <a:lumMod val="25000"/>
                    </a:schemeClr>
                  </a:solidFill>
                  <a:effectLst/>
                  <a:latin typeface="Arial" panose="020B0604020202020204" pitchFamily="34" charset="0"/>
                  <a:ea typeface="CentraleSans Book" panose="02000000000000000000" pitchFamily="2" charset="77"/>
                  <a:cs typeface="Arial" panose="020B0604020202020204" pitchFamily="34" charset="0"/>
                </a:rPr>
                <a:t>onsider how you will communicate with students who are not on campus, for all or most of the time.</a:t>
              </a:r>
              <a:endParaRPr lang="en-GB" sz="1200" dirty="0">
                <a:solidFill>
                  <a:schemeClr val="bg2">
                    <a:lumMod val="25000"/>
                  </a:schemeClr>
                </a:solidFill>
                <a:latin typeface="Arial" panose="020B0604020202020204" pitchFamily="34" charset="0"/>
                <a:cs typeface="Arial" panose="020B0604020202020204" pitchFamily="34" charset="0"/>
              </a:endParaRP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 </a:t>
              </a:r>
              <a:r>
                <a:rPr lang="en-GB" sz="1200" dirty="0">
                  <a:solidFill>
                    <a:schemeClr val="bg2">
                      <a:lumMod val="25000"/>
                    </a:schemeClr>
                  </a:solidFill>
                  <a:latin typeface="Arial" panose="020B0604020202020204" pitchFamily="34" charset="0"/>
                  <a:cs typeface="Arial" panose="020B0604020202020204" pitchFamily="34" charset="0"/>
                </a:rPr>
                <a:t>Where the outcomes of the feedback process are not communicated to the students who provided the feedback, what could be done to change this?</a:t>
              </a:r>
              <a:r>
                <a:rPr lang="en-GB" sz="1200" b="1" i="1" dirty="0">
                  <a:solidFill>
                    <a:schemeClr val="bg2">
                      <a:lumMod val="25000"/>
                    </a:schemeClr>
                  </a:solidFill>
                  <a:latin typeface="Arial" panose="020B0604020202020204" pitchFamily="34" charset="0"/>
                  <a:cs typeface="Arial" panose="020B0604020202020204" pitchFamily="34" charset="0"/>
                </a:rPr>
                <a:t> </a:t>
              </a:r>
              <a:r>
                <a:rPr lang="en-GB" sz="1200" dirty="0">
                  <a:solidFill>
                    <a:schemeClr val="bg2">
                      <a:lumMod val="25000"/>
                    </a:schemeClr>
                  </a:solidFill>
                  <a:latin typeface="Arial" panose="020B0604020202020204" pitchFamily="34" charset="0"/>
                  <a:cs typeface="Arial" panose="020B0604020202020204" pitchFamily="34" charset="0"/>
                </a:rPr>
                <a:t> </a:t>
              </a:r>
              <a:endParaRPr lang="en-GB" sz="1200" i="1" dirty="0">
                <a:solidFill>
                  <a:schemeClr val="bg2">
                    <a:lumMod val="25000"/>
                  </a:schemeClr>
                </a:solidFill>
                <a:latin typeface="Arial" panose="020B0604020202020204" pitchFamily="34" charset="0"/>
                <a:cs typeface="Arial" panose="020B0604020202020204" pitchFamily="34" charset="0"/>
              </a:endParaRPr>
            </a:p>
          </p:txBody>
        </p:sp>
        <p:pic>
          <p:nvPicPr>
            <p:cNvPr id="20" name="Graphic 19" descr="Head with Gears">
              <a:extLst>
                <a:ext uri="{FF2B5EF4-FFF2-40B4-BE49-F238E27FC236}">
                  <a16:creationId xmlns:a16="http://schemas.microsoft.com/office/drawing/2014/main" id="{7E286C06-2409-4A9C-B55D-CA64C4F598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071" y="5164762"/>
              <a:ext cx="900000" cy="900000"/>
            </a:xfrm>
            <a:prstGeom prst="rect">
              <a:avLst/>
            </a:prstGeom>
          </p:spPr>
        </p:pic>
        <p:cxnSp>
          <p:nvCxnSpPr>
            <p:cNvPr id="21" name="Straight Connector 20">
              <a:extLst>
                <a:ext uri="{FF2B5EF4-FFF2-40B4-BE49-F238E27FC236}">
                  <a16:creationId xmlns:a16="http://schemas.microsoft.com/office/drawing/2014/main" id="{44D48312-7824-4373-84AC-5C2C4787CC6B}"/>
                </a:ext>
              </a:extLst>
            </p:cNvPr>
            <p:cNvCxnSpPr/>
            <p:nvPr/>
          </p:nvCxnSpPr>
          <p:spPr>
            <a:xfrm>
              <a:off x="0" y="4863969"/>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250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8E1077-64AB-4076-B113-A04DABC98C5E}"/>
              </a:ext>
            </a:extLst>
          </p:cNvPr>
          <p:cNvSpPr/>
          <p:nvPr/>
        </p:nvSpPr>
        <p:spPr>
          <a:xfrm>
            <a:off x="594360" y="6093296"/>
            <a:ext cx="1745418" cy="653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DC937A-5294-4FC4-AAAB-5810C91DFE52}"/>
              </a:ext>
            </a:extLst>
          </p:cNvPr>
          <p:cNvSpPr/>
          <p:nvPr/>
        </p:nvSpPr>
        <p:spPr>
          <a:xfrm>
            <a:off x="368858" y="701052"/>
            <a:ext cx="11454286" cy="523220"/>
          </a:xfrm>
          <a:prstGeom prst="rect">
            <a:avLst/>
          </a:prstGeom>
        </p:spPr>
        <p:txBody>
          <a:bodyPr wrap="square">
            <a:spAutoFit/>
          </a:bodyPr>
          <a:lstStyle/>
          <a:p>
            <a:pPr fontAlgn="base">
              <a:spcBef>
                <a:spcPct val="0"/>
              </a:spcBef>
              <a:spcAft>
                <a:spcPct val="0"/>
              </a:spcAft>
              <a:defRPr/>
            </a:pPr>
            <a:r>
              <a:rPr lang="en-GB" sz="1400" b="1" dirty="0">
                <a:solidFill>
                  <a:schemeClr val="bg2">
                    <a:lumMod val="25000"/>
                  </a:schemeClr>
                </a:solidFill>
                <a:latin typeface="Arial" panose="020B0604020202020204" pitchFamily="34" charset="0"/>
                <a:cs typeface="Arial" panose="020B0604020202020204" pitchFamily="34" charset="0"/>
              </a:rPr>
              <a:t>ACTION:</a:t>
            </a:r>
            <a:r>
              <a:rPr lang="en-GB" sz="1400" dirty="0">
                <a:solidFill>
                  <a:schemeClr val="bg2">
                    <a:lumMod val="25000"/>
                  </a:schemeClr>
                </a:solidFill>
                <a:latin typeface="Arial" panose="020B0604020202020204" pitchFamily="34" charset="0"/>
                <a:cs typeface="Arial" panose="020B0604020202020204" pitchFamily="34" charset="0"/>
              </a:rPr>
              <a:t> Use the boxes below to </a:t>
            </a:r>
            <a:r>
              <a:rPr lang="en-GB" sz="1400" b="1" dirty="0">
                <a:solidFill>
                  <a:schemeClr val="bg2">
                    <a:lumMod val="25000"/>
                  </a:schemeClr>
                </a:solidFill>
                <a:latin typeface="Arial" panose="020B0604020202020204" pitchFamily="34" charset="0"/>
                <a:cs typeface="Arial" panose="020B0604020202020204" pitchFamily="34" charset="0"/>
              </a:rPr>
              <a:t>reflect</a:t>
            </a:r>
            <a:r>
              <a:rPr lang="en-GB" sz="1400" dirty="0">
                <a:solidFill>
                  <a:schemeClr val="bg2">
                    <a:lumMod val="25000"/>
                  </a:schemeClr>
                </a:solidFill>
                <a:latin typeface="Arial" panose="020B0604020202020204" pitchFamily="34" charset="0"/>
                <a:cs typeface="Arial" panose="020B0604020202020204" pitchFamily="34" charset="0"/>
              </a:rPr>
              <a:t> on </a:t>
            </a:r>
            <a:r>
              <a:rPr lang="en-GB" sz="1400" dirty="0">
                <a:solidFill>
                  <a:srgbClr val="404040"/>
                </a:solidFill>
                <a:latin typeface="Arial" panose="020B0604020202020204" pitchFamily="34" charset="0"/>
                <a:cs typeface="Arial" panose="020B0604020202020204" pitchFamily="34" charset="0"/>
              </a:rPr>
              <a:t>your</a:t>
            </a:r>
            <a:r>
              <a:rPr lang="en-GB" sz="1400" dirty="0">
                <a:solidFill>
                  <a:schemeClr val="bg2">
                    <a:lumMod val="25000"/>
                  </a:schemeClr>
                </a:solidFill>
                <a:latin typeface="Arial" panose="020B0604020202020204" pitchFamily="34" charset="0"/>
                <a:cs typeface="Arial" panose="020B0604020202020204" pitchFamily="34" charset="0"/>
              </a:rPr>
              <a:t> current policy and practice, </a:t>
            </a:r>
            <a:r>
              <a:rPr lang="en-GB" sz="1400" b="1" dirty="0">
                <a:solidFill>
                  <a:schemeClr val="bg2">
                    <a:lumMod val="25000"/>
                  </a:schemeClr>
                </a:solidFill>
                <a:latin typeface="Arial" panose="020B0604020202020204" pitchFamily="34" charset="0"/>
                <a:cs typeface="Arial" panose="020B0604020202020204" pitchFamily="34" charset="0"/>
              </a:rPr>
              <a:t>plan</a:t>
            </a:r>
            <a:r>
              <a:rPr lang="en-GB" sz="1400" dirty="0">
                <a:solidFill>
                  <a:schemeClr val="bg2">
                    <a:lumMod val="25000"/>
                  </a:schemeClr>
                </a:solidFill>
                <a:latin typeface="Arial" panose="020B0604020202020204" pitchFamily="34" charset="0"/>
                <a:cs typeface="Arial" panose="020B0604020202020204" pitchFamily="34" charset="0"/>
              </a:rPr>
              <a:t> how you will make improvements, and explore how you will </a:t>
            </a:r>
            <a:r>
              <a:rPr lang="en-GB" sz="1400" b="1" dirty="0">
                <a:solidFill>
                  <a:schemeClr val="bg2">
                    <a:lumMod val="25000"/>
                  </a:schemeClr>
                </a:solidFill>
                <a:latin typeface="Arial" panose="020B0604020202020204" pitchFamily="34" charset="0"/>
                <a:cs typeface="Arial" panose="020B0604020202020204" pitchFamily="34" charset="0"/>
              </a:rPr>
              <a:t>evaluate</a:t>
            </a:r>
            <a:r>
              <a:rPr lang="en-GB" sz="1400" dirty="0">
                <a:solidFill>
                  <a:schemeClr val="bg2">
                    <a:lumMod val="25000"/>
                  </a:schemeClr>
                </a:solidFill>
                <a:latin typeface="Arial" panose="020B0604020202020204" pitchFamily="34" charset="0"/>
                <a:cs typeface="Arial" panose="020B0604020202020204" pitchFamily="34" charset="0"/>
              </a:rPr>
              <a:t> progress towards meeting this principle.</a:t>
            </a:r>
          </a:p>
        </p:txBody>
      </p:sp>
      <p:cxnSp>
        <p:nvCxnSpPr>
          <p:cNvPr id="7" name="Straight Connector 6">
            <a:extLst>
              <a:ext uri="{FF2B5EF4-FFF2-40B4-BE49-F238E27FC236}">
                <a16:creationId xmlns:a16="http://schemas.microsoft.com/office/drawing/2014/main" id="{982E38DD-CF62-4FBD-BFB9-8E8A5ACED13B}"/>
              </a:ext>
            </a:extLst>
          </p:cNvPr>
          <p:cNvCxnSpPr>
            <a:cxnSpLocks/>
          </p:cNvCxnSpPr>
          <p:nvPr/>
        </p:nvCxnSpPr>
        <p:spPr>
          <a:xfrm flipV="1">
            <a:off x="438863" y="1311164"/>
            <a:ext cx="11329367" cy="3528294"/>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042C97-C6D0-413D-A687-6916A57EEDF1}"/>
              </a:ext>
            </a:extLst>
          </p:cNvPr>
          <p:cNvCxnSpPr>
            <a:cxnSpLocks/>
          </p:cNvCxnSpPr>
          <p:nvPr/>
        </p:nvCxnSpPr>
        <p:spPr>
          <a:xfrm>
            <a:off x="7985505" y="2441572"/>
            <a:ext cx="0" cy="3989187"/>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463145D9-DBBD-43CC-B443-C140D5D61DBE}"/>
              </a:ext>
            </a:extLst>
          </p:cNvPr>
          <p:cNvGrpSpPr/>
          <p:nvPr/>
        </p:nvGrpSpPr>
        <p:grpSpPr>
          <a:xfrm>
            <a:off x="438863" y="1217436"/>
            <a:ext cx="11384280" cy="5213323"/>
            <a:chOff x="347589" y="1952920"/>
            <a:chExt cx="8544892" cy="3995917"/>
          </a:xfrm>
        </p:grpSpPr>
        <p:cxnSp>
          <p:nvCxnSpPr>
            <p:cNvPr id="28" name="Straight Arrow Connector 27">
              <a:extLst>
                <a:ext uri="{FF2B5EF4-FFF2-40B4-BE49-F238E27FC236}">
                  <a16:creationId xmlns:a16="http://schemas.microsoft.com/office/drawing/2014/main" id="{AA387AAE-F697-4003-A96D-18D3C92EF9E5}"/>
                </a:ext>
              </a:extLst>
            </p:cNvPr>
            <p:cNvCxnSpPr/>
            <p:nvPr/>
          </p:nvCxnSpPr>
          <p:spPr>
            <a:xfrm>
              <a:off x="347589" y="2637232"/>
              <a:ext cx="0" cy="288000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F2CD57-7D1D-4783-90B0-062C836952D3}"/>
                </a:ext>
              </a:extLst>
            </p:cNvPr>
            <p:cNvCxnSpPr>
              <a:cxnSpLocks/>
            </p:cNvCxnSpPr>
            <p:nvPr/>
          </p:nvCxnSpPr>
          <p:spPr>
            <a:xfrm>
              <a:off x="4572000" y="5948837"/>
              <a:ext cx="2880000" cy="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E877274-718B-4A9D-BE59-CC20BF0C3DBC}"/>
                </a:ext>
              </a:extLst>
            </p:cNvPr>
            <p:cNvGrpSpPr/>
            <p:nvPr/>
          </p:nvGrpSpPr>
          <p:grpSpPr>
            <a:xfrm>
              <a:off x="6732241" y="1952920"/>
              <a:ext cx="2160240" cy="756000"/>
              <a:chOff x="6732241" y="1952920"/>
              <a:chExt cx="2160240" cy="756000"/>
            </a:xfrm>
          </p:grpSpPr>
          <p:cxnSp>
            <p:nvCxnSpPr>
              <p:cNvPr id="31" name="Straight Arrow Connector 30">
                <a:extLst>
                  <a:ext uri="{FF2B5EF4-FFF2-40B4-BE49-F238E27FC236}">
                    <a16:creationId xmlns:a16="http://schemas.microsoft.com/office/drawing/2014/main" id="{AC4C479E-5255-46B8-95F8-885312708DBD}"/>
                  </a:ext>
                </a:extLst>
              </p:cNvPr>
              <p:cNvCxnSpPr>
                <a:cxnSpLocks/>
              </p:cNvCxnSpPr>
              <p:nvPr/>
            </p:nvCxnSpPr>
            <p:spPr>
              <a:xfrm flipH="1" flipV="1">
                <a:off x="6732241" y="1988840"/>
                <a:ext cx="2160240" cy="1"/>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DE3CBB-5E7E-4F4A-8788-75244C685F2D}"/>
                  </a:ext>
                </a:extLst>
              </p:cNvPr>
              <p:cNvCxnSpPr/>
              <p:nvPr/>
            </p:nvCxnSpPr>
            <p:spPr>
              <a:xfrm flipV="1">
                <a:off x="8892480" y="1952920"/>
                <a:ext cx="0" cy="756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2" name="TextBox 21">
            <a:extLst>
              <a:ext uri="{FF2B5EF4-FFF2-40B4-BE49-F238E27FC236}">
                <a16:creationId xmlns:a16="http://schemas.microsoft.com/office/drawing/2014/main" id="{0C4C372B-0F3B-4ACB-AE0D-C248DF8C121B}"/>
              </a:ext>
            </a:extLst>
          </p:cNvPr>
          <p:cNvSpPr txBox="1"/>
          <p:nvPr/>
        </p:nvSpPr>
        <p:spPr>
          <a:xfrm>
            <a:off x="1065432" y="1505957"/>
            <a:ext cx="267925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REFLECT</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doing now?</a:t>
            </a:r>
            <a:endParaRPr lang="en-GB" sz="1600" dirty="0">
              <a:solidFill>
                <a:prstClr val="white">
                  <a:lumMod val="65000"/>
                </a:prst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A2D4BC-481C-4E11-B627-9104F597DD7B}"/>
              </a:ext>
            </a:extLst>
          </p:cNvPr>
          <p:cNvSpPr txBox="1"/>
          <p:nvPr/>
        </p:nvSpPr>
        <p:spPr>
          <a:xfrm>
            <a:off x="441541" y="1292875"/>
            <a:ext cx="11384279" cy="5148000"/>
          </a:xfrm>
          <a:prstGeom prst="round2DiagRect">
            <a:avLst/>
          </a:prstGeom>
          <a:noFill/>
          <a:ln w="19050">
            <a:solidFill>
              <a:schemeClr val="accent1"/>
            </a:solidFill>
            <a:prstDash val="solid"/>
          </a:ln>
        </p:spPr>
        <p:txBody>
          <a:bodyPr wrap="square" rtlCol="0">
            <a:spAutoFit/>
          </a:bodyPr>
          <a:lstStyle/>
          <a:p>
            <a:pPr fontAlgn="base">
              <a:spcBef>
                <a:spcPct val="0"/>
              </a:spcBef>
              <a:spcAft>
                <a:spcPct val="0"/>
              </a:spcAft>
              <a:defRPr/>
            </a:pPr>
            <a:endParaRPr lang="en-GB" sz="1600" b="1" dirty="0">
              <a:solidFill>
                <a:srgbClr val="0077B3"/>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005464C-7776-41F9-A357-DEA1C5B0C0C2}"/>
              </a:ext>
            </a:extLst>
          </p:cNvPr>
          <p:cNvSpPr/>
          <p:nvPr/>
        </p:nvSpPr>
        <p:spPr>
          <a:xfrm>
            <a:off x="-1" y="-28564"/>
            <a:ext cx="12191997" cy="611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GB" sz="2400" b="1" dirty="0">
                <a:solidFill>
                  <a:prstClr val="white"/>
                </a:solidFill>
                <a:latin typeface="Arial" panose="020B0604020202020204" pitchFamily="34" charset="0"/>
                <a:cs typeface="Arial" panose="020B0604020202020204" pitchFamily="34" charset="0"/>
              </a:rPr>
              <a:t>PRINCIPLE: BE TIMELY</a:t>
            </a:r>
            <a:endParaRPr lang="en-GB" sz="2400" b="1" dirty="0">
              <a:solidFill>
                <a:prstClr val="white"/>
              </a:solidFill>
            </a:endParaRPr>
          </a:p>
        </p:txBody>
      </p:sp>
      <p:sp>
        <p:nvSpPr>
          <p:cNvPr id="32" name="TextBox 31">
            <a:extLst>
              <a:ext uri="{FF2B5EF4-FFF2-40B4-BE49-F238E27FC236}">
                <a16:creationId xmlns:a16="http://schemas.microsoft.com/office/drawing/2014/main" id="{E293025A-D830-4ABB-8216-E6AE8F533A78}"/>
              </a:ext>
            </a:extLst>
          </p:cNvPr>
          <p:cNvSpPr txBox="1"/>
          <p:nvPr/>
        </p:nvSpPr>
        <p:spPr>
          <a:xfrm>
            <a:off x="1065432" y="5867660"/>
            <a:ext cx="300688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PLAN</a:t>
            </a:r>
            <a:endParaRPr lang="en-GB" sz="1200" dirty="0">
              <a:solidFill>
                <a:prstClr val="white">
                  <a:lumMod val="65000"/>
                </a:prstClr>
              </a:solidFill>
              <a:latin typeface="Arial" panose="020B0604020202020204" pitchFamily="34" charset="0"/>
              <a:cs typeface="Arial" panose="020B0604020202020204" pitchFamily="34" charset="0"/>
            </a:endParaRP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going to do next? </a:t>
            </a:r>
          </a:p>
        </p:txBody>
      </p:sp>
      <p:pic>
        <p:nvPicPr>
          <p:cNvPr id="17" name="Graphic 16" descr="Thought bubble">
            <a:extLst>
              <a:ext uri="{FF2B5EF4-FFF2-40B4-BE49-F238E27FC236}">
                <a16:creationId xmlns:a16="http://schemas.microsoft.com/office/drawing/2014/main" id="{863DEB40-F611-4F42-87BB-C25DDA156F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155" y="1479922"/>
            <a:ext cx="540000" cy="540000"/>
          </a:xfrm>
          <a:prstGeom prst="rect">
            <a:avLst/>
          </a:prstGeom>
        </p:spPr>
      </p:pic>
      <p:pic>
        <p:nvPicPr>
          <p:cNvPr id="18" name="Graphic 17" descr="Playbook">
            <a:extLst>
              <a:ext uri="{FF2B5EF4-FFF2-40B4-BE49-F238E27FC236}">
                <a16:creationId xmlns:a16="http://schemas.microsoft.com/office/drawing/2014/main" id="{CF7C3D49-9666-48D5-95B7-17ECF4ACE2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432" y="5823296"/>
            <a:ext cx="540000" cy="540000"/>
          </a:xfrm>
          <a:prstGeom prst="rect">
            <a:avLst/>
          </a:prstGeom>
        </p:spPr>
      </p:pic>
      <p:sp>
        <p:nvSpPr>
          <p:cNvPr id="20" name="TextBox 19">
            <a:extLst>
              <a:ext uri="{FF2B5EF4-FFF2-40B4-BE49-F238E27FC236}">
                <a16:creationId xmlns:a16="http://schemas.microsoft.com/office/drawing/2014/main" id="{08BA75D1-EB54-4B4A-A0AE-79123B81D0C6}"/>
              </a:ext>
            </a:extLst>
          </p:cNvPr>
          <p:cNvSpPr txBox="1"/>
          <p:nvPr/>
        </p:nvSpPr>
        <p:spPr>
          <a:xfrm>
            <a:off x="8525505" y="5767600"/>
            <a:ext cx="2275397"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EVALUATE</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would success look like?</a:t>
            </a:r>
          </a:p>
        </p:txBody>
      </p:sp>
      <p:pic>
        <p:nvPicPr>
          <p:cNvPr id="21" name="Graphic 20" descr="Upward trend">
            <a:extLst>
              <a:ext uri="{FF2B5EF4-FFF2-40B4-BE49-F238E27FC236}">
                <a16:creationId xmlns:a16="http://schemas.microsoft.com/office/drawing/2014/main" id="{DD4B604D-ACA8-4774-98B6-6F790D223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6459" y="5760098"/>
            <a:ext cx="540000" cy="540000"/>
          </a:xfrm>
          <a:prstGeom prst="rect">
            <a:avLst/>
          </a:prstGeom>
        </p:spPr>
      </p:pic>
    </p:spTree>
    <p:extLst>
      <p:ext uri="{BB962C8B-B14F-4D97-AF65-F5344CB8AC3E}">
        <p14:creationId xmlns:p14="http://schemas.microsoft.com/office/powerpoint/2010/main" val="380678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6414E-B40A-434A-867B-7790220EEA2B}"/>
              </a:ext>
            </a:extLst>
          </p:cNvPr>
          <p:cNvSpPr>
            <a:spLocks noGrp="1"/>
          </p:cNvSpPr>
          <p:nvPr>
            <p:ph type="body" sz="quarter" idx="13"/>
          </p:nvPr>
        </p:nvSpPr>
        <p:spPr>
          <a:xfrm>
            <a:off x="329623" y="2818728"/>
            <a:ext cx="4342961" cy="1440000"/>
          </a:xfrm>
        </p:spPr>
        <p:txBody>
          <a:bodyPr anchor="ctr" anchorCtr="0">
            <a:normAutofit/>
          </a:bodyPr>
          <a:lstStyle/>
          <a:p>
            <a:pPr algn="ctr">
              <a:lnSpc>
                <a:spcPct val="100000"/>
              </a:lnSpc>
            </a:pPr>
            <a:r>
              <a:rPr lang="en-GB" sz="3600" dirty="0">
                <a:solidFill>
                  <a:schemeClr val="bg2">
                    <a:lumMod val="25000"/>
                  </a:schemeClr>
                </a:solidFill>
              </a:rPr>
              <a:t>ENSURE </a:t>
            </a:r>
            <a:r>
              <a:rPr lang="en-GB" sz="3600" b="1" dirty="0">
                <a:solidFill>
                  <a:schemeClr val="bg2">
                    <a:lumMod val="25000"/>
                  </a:schemeClr>
                </a:solidFill>
              </a:rPr>
              <a:t>TRANSPARENCY</a:t>
            </a:r>
          </a:p>
        </p:txBody>
      </p:sp>
      <p:sp>
        <p:nvSpPr>
          <p:cNvPr id="12" name="Rectangle 11">
            <a:extLst>
              <a:ext uri="{FF2B5EF4-FFF2-40B4-BE49-F238E27FC236}">
                <a16:creationId xmlns:a16="http://schemas.microsoft.com/office/drawing/2014/main" id="{18DDAF65-8CDC-4956-89E8-D4F3166B111A}"/>
              </a:ext>
            </a:extLst>
          </p:cNvPr>
          <p:cNvSpPr/>
          <p:nvPr/>
        </p:nvSpPr>
        <p:spPr>
          <a:xfrm>
            <a:off x="0" y="-12766"/>
            <a:ext cx="12192000" cy="918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b="1" dirty="0">
                <a:solidFill>
                  <a:prstClr val="white"/>
                </a:solidFill>
                <a:latin typeface="Arial" panose="020B0604020202020204" pitchFamily="34" charset="0"/>
                <a:cs typeface="Arial" panose="020B0604020202020204" pitchFamily="34" charset="0"/>
              </a:rPr>
              <a:t>RESPONDING TO STUDENT VOICE</a:t>
            </a:r>
            <a:endParaRPr lang="en-GB" dirty="0">
              <a:solidFill>
                <a:prstClr val="white"/>
              </a:solidFill>
              <a:latin typeface="Arial"/>
            </a:endParaRPr>
          </a:p>
        </p:txBody>
      </p:sp>
      <p:sp>
        <p:nvSpPr>
          <p:cNvPr id="7" name="Rectangle 6">
            <a:extLst>
              <a:ext uri="{FF2B5EF4-FFF2-40B4-BE49-F238E27FC236}">
                <a16:creationId xmlns:a16="http://schemas.microsoft.com/office/drawing/2014/main" id="{F94540D7-2D40-4404-9817-37448F1F8A52}"/>
              </a:ext>
            </a:extLst>
          </p:cNvPr>
          <p:cNvSpPr/>
          <p:nvPr/>
        </p:nvSpPr>
        <p:spPr>
          <a:xfrm>
            <a:off x="358071" y="6041571"/>
            <a:ext cx="2036786"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a:extLst>
              <a:ext uri="{FF2B5EF4-FFF2-40B4-BE49-F238E27FC236}">
                <a16:creationId xmlns:a16="http://schemas.microsoft.com/office/drawing/2014/main" id="{C32F31D8-5E74-4EC8-94D9-4EA7A74B8EDE}"/>
              </a:ext>
            </a:extLst>
          </p:cNvPr>
          <p:cNvSpPr/>
          <p:nvPr/>
        </p:nvSpPr>
        <p:spPr>
          <a:xfrm>
            <a:off x="5504689" y="1698493"/>
            <a:ext cx="5660136" cy="2342518"/>
          </a:xfrm>
          <a:prstGeom prst="rect">
            <a:avLst/>
          </a:prstGeom>
          <a:noFill/>
          <a:ln w="19050">
            <a:solidFill>
              <a:srgbClr val="9F1C6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GB" sz="2400" b="1" dirty="0">
                <a:solidFill>
                  <a:srgbClr val="9F1C63"/>
                </a:solidFill>
              </a:rPr>
              <a:t>Provide accessible and clear explanations of feedback processes and information about who is responsible for these processes. </a:t>
            </a:r>
          </a:p>
        </p:txBody>
      </p:sp>
      <p:pic>
        <p:nvPicPr>
          <p:cNvPr id="8" name="Graphic 7" descr="Streetlight">
            <a:extLst>
              <a:ext uri="{FF2B5EF4-FFF2-40B4-BE49-F238E27FC236}">
                <a16:creationId xmlns:a16="http://schemas.microsoft.com/office/drawing/2014/main" id="{F1586165-CF16-4B8C-9133-BDCCF3715B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1103" y="1138363"/>
            <a:ext cx="1800000" cy="1800000"/>
          </a:xfrm>
          <a:prstGeom prst="rect">
            <a:avLst/>
          </a:prstGeom>
        </p:spPr>
      </p:pic>
      <p:grpSp>
        <p:nvGrpSpPr>
          <p:cNvPr id="18" name="Group 17">
            <a:extLst>
              <a:ext uri="{FF2B5EF4-FFF2-40B4-BE49-F238E27FC236}">
                <a16:creationId xmlns:a16="http://schemas.microsoft.com/office/drawing/2014/main" id="{6E07E3C5-F33A-46B3-B5FB-142425D295EC}"/>
              </a:ext>
            </a:extLst>
          </p:cNvPr>
          <p:cNvGrpSpPr/>
          <p:nvPr/>
        </p:nvGrpSpPr>
        <p:grpSpPr>
          <a:xfrm>
            <a:off x="0" y="4808351"/>
            <a:ext cx="12192000" cy="1515607"/>
            <a:chOff x="0" y="4940171"/>
            <a:chExt cx="12192000" cy="1515607"/>
          </a:xfrm>
        </p:grpSpPr>
        <p:sp>
          <p:nvSpPr>
            <p:cNvPr id="19" name="Rectangle 18">
              <a:extLst>
                <a:ext uri="{FF2B5EF4-FFF2-40B4-BE49-F238E27FC236}">
                  <a16:creationId xmlns:a16="http://schemas.microsoft.com/office/drawing/2014/main" id="{EFA9EE51-1CFE-4AF4-A1B4-0334A5E30836}"/>
                </a:ext>
              </a:extLst>
            </p:cNvPr>
            <p:cNvSpPr/>
            <p:nvPr/>
          </p:nvSpPr>
          <p:spPr>
            <a:xfrm>
              <a:off x="1243848" y="5015778"/>
              <a:ext cx="10948152" cy="1440000"/>
            </a:xfrm>
            <a:prstGeom prst="rect">
              <a:avLst/>
            </a:prstGeom>
            <a:solidFill>
              <a:schemeClr val="bg1"/>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fontAlgn="base">
                <a:lnSpc>
                  <a:spcPct val="130000"/>
                </a:lnSpc>
                <a:spcBef>
                  <a:spcPct val="0"/>
                </a:spcBef>
                <a:spcAft>
                  <a:spcPct val="0"/>
                </a:spcAft>
              </a:pPr>
              <a:r>
                <a:rPr lang="en-GB" sz="1200" b="1" i="1" dirty="0">
                  <a:solidFill>
                    <a:schemeClr val="tx2"/>
                  </a:solidFill>
                  <a:latin typeface="Arial"/>
                </a:rPr>
                <a:t>Something to think about…</a:t>
              </a:r>
            </a:p>
            <a:p>
              <a:pPr fontAlgn="base">
                <a:lnSpc>
                  <a:spcPct val="130000"/>
                </a:lnSpc>
                <a:spcBef>
                  <a:spcPct val="0"/>
                </a:spcBef>
                <a:spcAft>
                  <a:spcPct val="0"/>
                </a:spcAft>
              </a:pPr>
              <a:r>
                <a:rPr lang="en-GB" sz="1200" b="1" dirty="0">
                  <a:solidFill>
                    <a:schemeClr val="tx2"/>
                  </a:solidFill>
                  <a:latin typeface="Arial"/>
                </a:rPr>
                <a:t>Q: </a:t>
              </a:r>
              <a:r>
                <a:rPr lang="en-GB" sz="1200" dirty="0">
                  <a:solidFill>
                    <a:schemeClr val="tx2"/>
                  </a:solidFill>
                  <a:latin typeface="Arial"/>
                </a:rPr>
                <a:t>Is it clear who is responsible for different feedback processes? Do you have a set of guidelines or a policy on how you communicate the impact of changes made as a result of student feedback? Who gets to see the ‘data’ at different stages in the feedback cycle(s)?</a:t>
              </a:r>
              <a:endParaRPr lang="en-GB" sz="1200" dirty="0">
                <a:solidFill>
                  <a:schemeClr val="tx2"/>
                </a:solidFill>
                <a:latin typeface="Arial"/>
                <a:cs typeface="Arial"/>
              </a:endParaRPr>
            </a:p>
            <a:p>
              <a:pPr fontAlgn="base">
                <a:lnSpc>
                  <a:spcPct val="130000"/>
                </a:lnSpc>
                <a:spcBef>
                  <a:spcPct val="0"/>
                </a:spcBef>
                <a:spcAft>
                  <a:spcPct val="0"/>
                </a:spcAft>
              </a:pPr>
              <a:r>
                <a:rPr lang="en-GB" sz="1200" b="1" dirty="0">
                  <a:solidFill>
                    <a:schemeClr val="tx2"/>
                  </a:solidFill>
                  <a:latin typeface="Arial"/>
                </a:rPr>
                <a:t>Q: </a:t>
              </a:r>
              <a:r>
                <a:rPr lang="en-GB" sz="1200" dirty="0">
                  <a:solidFill>
                    <a:schemeClr val="tx2"/>
                  </a:solidFill>
                  <a:latin typeface="Arial"/>
                </a:rPr>
                <a:t>Is your position on student feedback coherent? Are different parts of the Institution/Students Association operating different approaches to responding to student feedback? How to do evaluate and learn from these different approaches?</a:t>
              </a:r>
              <a:endParaRPr lang="en-GB" sz="1200" dirty="0">
                <a:solidFill>
                  <a:schemeClr val="tx2"/>
                </a:solidFill>
                <a:latin typeface="Arial"/>
                <a:cs typeface="Arial"/>
              </a:endParaRPr>
            </a:p>
            <a:p>
              <a:pPr fontAlgn="base">
                <a:lnSpc>
                  <a:spcPct val="130000"/>
                </a:lnSpc>
                <a:spcBef>
                  <a:spcPct val="0"/>
                </a:spcBef>
                <a:spcAft>
                  <a:spcPct val="0"/>
                </a:spcAft>
              </a:pPr>
              <a:r>
                <a:rPr lang="en-GB" sz="1200" b="1" dirty="0">
                  <a:solidFill>
                    <a:schemeClr val="tx2"/>
                  </a:solidFill>
                  <a:latin typeface="Arial"/>
                </a:rPr>
                <a:t>Q:</a:t>
              </a:r>
              <a:r>
                <a:rPr lang="en-GB" sz="1200" dirty="0">
                  <a:solidFill>
                    <a:schemeClr val="tx2"/>
                  </a:solidFill>
                  <a:latin typeface="Arial"/>
                </a:rPr>
                <a:t> Could a student or staff member find all of the relevant policies and resources relating to student voice in one place on your website?</a:t>
              </a:r>
              <a:endParaRPr lang="en-GB" sz="1200" dirty="0">
                <a:solidFill>
                  <a:schemeClr val="tx2"/>
                </a:solidFill>
                <a:highlight>
                  <a:srgbClr val="FFFF00"/>
                </a:highlight>
                <a:latin typeface="Arial"/>
                <a:cs typeface="Arial"/>
              </a:endParaRPr>
            </a:p>
          </p:txBody>
        </p:sp>
        <p:pic>
          <p:nvPicPr>
            <p:cNvPr id="20" name="Graphic 19" descr="Head with Gears">
              <a:extLst>
                <a:ext uri="{FF2B5EF4-FFF2-40B4-BE49-F238E27FC236}">
                  <a16:creationId xmlns:a16="http://schemas.microsoft.com/office/drawing/2014/main" id="{3672CCAF-13F3-46D8-97EE-DF625F5777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071" y="5262735"/>
              <a:ext cx="900000" cy="900000"/>
            </a:xfrm>
            <a:prstGeom prst="rect">
              <a:avLst/>
            </a:prstGeom>
          </p:spPr>
        </p:pic>
        <p:cxnSp>
          <p:nvCxnSpPr>
            <p:cNvPr id="21" name="Straight Connector 20">
              <a:extLst>
                <a:ext uri="{FF2B5EF4-FFF2-40B4-BE49-F238E27FC236}">
                  <a16:creationId xmlns:a16="http://schemas.microsoft.com/office/drawing/2014/main" id="{CB12D2C6-B1E4-473B-AE1A-DB1FFA9603E7}"/>
                </a:ext>
              </a:extLst>
            </p:cNvPr>
            <p:cNvCxnSpPr/>
            <p:nvPr/>
          </p:nvCxnSpPr>
          <p:spPr>
            <a:xfrm>
              <a:off x="0" y="4940171"/>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365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8E1077-64AB-4076-B113-A04DABC98C5E}"/>
              </a:ext>
            </a:extLst>
          </p:cNvPr>
          <p:cNvSpPr/>
          <p:nvPr/>
        </p:nvSpPr>
        <p:spPr>
          <a:xfrm>
            <a:off x="594360" y="6093296"/>
            <a:ext cx="1745418" cy="653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DC937A-5294-4FC4-AAAB-5810C91DFE52}"/>
              </a:ext>
            </a:extLst>
          </p:cNvPr>
          <p:cNvSpPr/>
          <p:nvPr/>
        </p:nvSpPr>
        <p:spPr>
          <a:xfrm>
            <a:off x="368858" y="701052"/>
            <a:ext cx="11454286" cy="523220"/>
          </a:xfrm>
          <a:prstGeom prst="rect">
            <a:avLst/>
          </a:prstGeom>
        </p:spPr>
        <p:txBody>
          <a:bodyPr wrap="square">
            <a:spAutoFit/>
          </a:bodyPr>
          <a:lstStyle/>
          <a:p>
            <a:pPr fontAlgn="base">
              <a:spcBef>
                <a:spcPct val="0"/>
              </a:spcBef>
              <a:spcAft>
                <a:spcPct val="0"/>
              </a:spcAft>
              <a:defRPr/>
            </a:pPr>
            <a:r>
              <a:rPr lang="en-GB" sz="1400" b="1" dirty="0">
                <a:solidFill>
                  <a:srgbClr val="404040"/>
                </a:solidFill>
                <a:latin typeface="Arial" panose="020B0604020202020204" pitchFamily="34" charset="0"/>
                <a:cs typeface="Arial" panose="020B0604020202020204" pitchFamily="34" charset="0"/>
              </a:rPr>
              <a:t>ACTION:</a:t>
            </a:r>
            <a:r>
              <a:rPr lang="en-GB" sz="1400" dirty="0">
                <a:solidFill>
                  <a:srgbClr val="404040"/>
                </a:solidFill>
                <a:latin typeface="Arial" panose="020B0604020202020204" pitchFamily="34" charset="0"/>
                <a:cs typeface="Arial" panose="020B0604020202020204" pitchFamily="34" charset="0"/>
              </a:rPr>
              <a:t> Use the boxes below to </a:t>
            </a:r>
            <a:r>
              <a:rPr lang="en-GB" sz="1400" b="1" dirty="0">
                <a:solidFill>
                  <a:srgbClr val="404040"/>
                </a:solidFill>
                <a:latin typeface="Arial" panose="020B0604020202020204" pitchFamily="34" charset="0"/>
                <a:cs typeface="Arial" panose="020B0604020202020204" pitchFamily="34" charset="0"/>
              </a:rPr>
              <a:t>reflect</a:t>
            </a:r>
            <a:r>
              <a:rPr lang="en-GB" sz="1400" dirty="0">
                <a:solidFill>
                  <a:srgbClr val="404040"/>
                </a:solidFill>
                <a:latin typeface="Arial" panose="020B0604020202020204" pitchFamily="34" charset="0"/>
                <a:cs typeface="Arial" panose="020B0604020202020204" pitchFamily="34" charset="0"/>
              </a:rPr>
              <a:t> on your current policy and practice, </a:t>
            </a:r>
            <a:r>
              <a:rPr lang="en-GB" sz="1400" b="1" dirty="0">
                <a:solidFill>
                  <a:srgbClr val="404040"/>
                </a:solidFill>
                <a:latin typeface="Arial" panose="020B0604020202020204" pitchFamily="34" charset="0"/>
                <a:cs typeface="Arial" panose="020B0604020202020204" pitchFamily="34" charset="0"/>
              </a:rPr>
              <a:t>plan</a:t>
            </a:r>
            <a:r>
              <a:rPr lang="en-GB" sz="1400" dirty="0">
                <a:solidFill>
                  <a:srgbClr val="404040"/>
                </a:solidFill>
                <a:latin typeface="Arial" panose="020B0604020202020204" pitchFamily="34" charset="0"/>
                <a:cs typeface="Arial" panose="020B0604020202020204" pitchFamily="34" charset="0"/>
              </a:rPr>
              <a:t> how you will make improvements, and explore how you will </a:t>
            </a:r>
            <a:r>
              <a:rPr lang="en-GB" sz="1400" b="1" dirty="0">
                <a:solidFill>
                  <a:srgbClr val="404040"/>
                </a:solidFill>
                <a:latin typeface="Arial" panose="020B0604020202020204" pitchFamily="34" charset="0"/>
                <a:cs typeface="Arial" panose="020B0604020202020204" pitchFamily="34" charset="0"/>
              </a:rPr>
              <a:t>evaluate</a:t>
            </a:r>
            <a:r>
              <a:rPr lang="en-GB" sz="1400" dirty="0">
                <a:solidFill>
                  <a:srgbClr val="404040"/>
                </a:solidFill>
                <a:latin typeface="Arial" panose="020B0604020202020204" pitchFamily="34" charset="0"/>
                <a:cs typeface="Arial" panose="020B0604020202020204" pitchFamily="34" charset="0"/>
              </a:rPr>
              <a:t> progress towards meeting this principle.</a:t>
            </a:r>
          </a:p>
        </p:txBody>
      </p:sp>
      <p:cxnSp>
        <p:nvCxnSpPr>
          <p:cNvPr id="7" name="Straight Connector 6">
            <a:extLst>
              <a:ext uri="{FF2B5EF4-FFF2-40B4-BE49-F238E27FC236}">
                <a16:creationId xmlns:a16="http://schemas.microsoft.com/office/drawing/2014/main" id="{982E38DD-CF62-4FBD-BFB9-8E8A5ACED13B}"/>
              </a:ext>
            </a:extLst>
          </p:cNvPr>
          <p:cNvCxnSpPr>
            <a:cxnSpLocks/>
          </p:cNvCxnSpPr>
          <p:nvPr/>
        </p:nvCxnSpPr>
        <p:spPr>
          <a:xfrm flipV="1">
            <a:off x="438863" y="1311164"/>
            <a:ext cx="11329367" cy="3528294"/>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042C97-C6D0-413D-A687-6916A57EEDF1}"/>
              </a:ext>
            </a:extLst>
          </p:cNvPr>
          <p:cNvCxnSpPr>
            <a:cxnSpLocks/>
          </p:cNvCxnSpPr>
          <p:nvPr/>
        </p:nvCxnSpPr>
        <p:spPr>
          <a:xfrm>
            <a:off x="7985505" y="2441572"/>
            <a:ext cx="0" cy="3989187"/>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463145D9-DBBD-43CC-B443-C140D5D61DBE}"/>
              </a:ext>
            </a:extLst>
          </p:cNvPr>
          <p:cNvGrpSpPr/>
          <p:nvPr/>
        </p:nvGrpSpPr>
        <p:grpSpPr>
          <a:xfrm>
            <a:off x="438863" y="1217436"/>
            <a:ext cx="11384280" cy="5213323"/>
            <a:chOff x="347589" y="1952920"/>
            <a:chExt cx="8544892" cy="3995917"/>
          </a:xfrm>
        </p:grpSpPr>
        <p:cxnSp>
          <p:nvCxnSpPr>
            <p:cNvPr id="28" name="Straight Arrow Connector 27">
              <a:extLst>
                <a:ext uri="{FF2B5EF4-FFF2-40B4-BE49-F238E27FC236}">
                  <a16:creationId xmlns:a16="http://schemas.microsoft.com/office/drawing/2014/main" id="{AA387AAE-F697-4003-A96D-18D3C92EF9E5}"/>
                </a:ext>
              </a:extLst>
            </p:cNvPr>
            <p:cNvCxnSpPr/>
            <p:nvPr/>
          </p:nvCxnSpPr>
          <p:spPr>
            <a:xfrm>
              <a:off x="347589" y="2637232"/>
              <a:ext cx="0" cy="288000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F2CD57-7D1D-4783-90B0-062C836952D3}"/>
                </a:ext>
              </a:extLst>
            </p:cNvPr>
            <p:cNvCxnSpPr>
              <a:cxnSpLocks/>
            </p:cNvCxnSpPr>
            <p:nvPr/>
          </p:nvCxnSpPr>
          <p:spPr>
            <a:xfrm>
              <a:off x="4572000" y="5948837"/>
              <a:ext cx="2880000" cy="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E877274-718B-4A9D-BE59-CC20BF0C3DBC}"/>
                </a:ext>
              </a:extLst>
            </p:cNvPr>
            <p:cNvGrpSpPr/>
            <p:nvPr/>
          </p:nvGrpSpPr>
          <p:grpSpPr>
            <a:xfrm>
              <a:off x="6732241" y="1952920"/>
              <a:ext cx="2160240" cy="756000"/>
              <a:chOff x="6732241" y="1952920"/>
              <a:chExt cx="2160240" cy="756000"/>
            </a:xfrm>
          </p:grpSpPr>
          <p:cxnSp>
            <p:nvCxnSpPr>
              <p:cNvPr id="31" name="Straight Arrow Connector 30">
                <a:extLst>
                  <a:ext uri="{FF2B5EF4-FFF2-40B4-BE49-F238E27FC236}">
                    <a16:creationId xmlns:a16="http://schemas.microsoft.com/office/drawing/2014/main" id="{AC4C479E-5255-46B8-95F8-885312708DBD}"/>
                  </a:ext>
                </a:extLst>
              </p:cNvPr>
              <p:cNvCxnSpPr>
                <a:cxnSpLocks/>
              </p:cNvCxnSpPr>
              <p:nvPr/>
            </p:nvCxnSpPr>
            <p:spPr>
              <a:xfrm flipH="1" flipV="1">
                <a:off x="6732241" y="1988840"/>
                <a:ext cx="2160240" cy="1"/>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DE3CBB-5E7E-4F4A-8788-75244C685F2D}"/>
                  </a:ext>
                </a:extLst>
              </p:cNvPr>
              <p:cNvCxnSpPr/>
              <p:nvPr/>
            </p:nvCxnSpPr>
            <p:spPr>
              <a:xfrm flipV="1">
                <a:off x="8892480" y="1952920"/>
                <a:ext cx="0" cy="756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2" name="TextBox 21">
            <a:extLst>
              <a:ext uri="{FF2B5EF4-FFF2-40B4-BE49-F238E27FC236}">
                <a16:creationId xmlns:a16="http://schemas.microsoft.com/office/drawing/2014/main" id="{0C4C372B-0F3B-4ACB-AE0D-C248DF8C121B}"/>
              </a:ext>
            </a:extLst>
          </p:cNvPr>
          <p:cNvSpPr txBox="1"/>
          <p:nvPr/>
        </p:nvSpPr>
        <p:spPr>
          <a:xfrm>
            <a:off x="1065432" y="1505957"/>
            <a:ext cx="267925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REFLECT</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doing now?</a:t>
            </a:r>
            <a:endParaRPr lang="en-GB" sz="1600" dirty="0">
              <a:solidFill>
                <a:prstClr val="white">
                  <a:lumMod val="65000"/>
                </a:prst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A2D4BC-481C-4E11-B627-9104F597DD7B}"/>
              </a:ext>
            </a:extLst>
          </p:cNvPr>
          <p:cNvSpPr txBox="1"/>
          <p:nvPr/>
        </p:nvSpPr>
        <p:spPr>
          <a:xfrm>
            <a:off x="441541" y="1292875"/>
            <a:ext cx="11384279" cy="5148000"/>
          </a:xfrm>
          <a:prstGeom prst="round2DiagRect">
            <a:avLst/>
          </a:prstGeom>
          <a:noFill/>
          <a:ln w="19050">
            <a:solidFill>
              <a:schemeClr val="accent1"/>
            </a:solidFill>
            <a:prstDash val="solid"/>
          </a:ln>
        </p:spPr>
        <p:txBody>
          <a:bodyPr wrap="square" rtlCol="0">
            <a:spAutoFit/>
          </a:bodyPr>
          <a:lstStyle/>
          <a:p>
            <a:pPr fontAlgn="base">
              <a:spcBef>
                <a:spcPct val="0"/>
              </a:spcBef>
              <a:spcAft>
                <a:spcPct val="0"/>
              </a:spcAft>
              <a:defRPr/>
            </a:pPr>
            <a:endParaRPr lang="en-GB" sz="1600" b="1" dirty="0">
              <a:solidFill>
                <a:srgbClr val="0077B3"/>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005464C-7776-41F9-A357-DEA1C5B0C0C2}"/>
              </a:ext>
            </a:extLst>
          </p:cNvPr>
          <p:cNvSpPr/>
          <p:nvPr/>
        </p:nvSpPr>
        <p:spPr>
          <a:xfrm>
            <a:off x="-1" y="-28564"/>
            <a:ext cx="12191997" cy="611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GB" sz="2400" b="1" dirty="0">
                <a:solidFill>
                  <a:prstClr val="white"/>
                </a:solidFill>
                <a:latin typeface="Arial" panose="020B0604020202020204" pitchFamily="34" charset="0"/>
                <a:cs typeface="Arial" panose="020B0604020202020204" pitchFamily="34" charset="0"/>
              </a:rPr>
              <a:t>PRINCIPLE: ENSURE TRANSPARENCY</a:t>
            </a:r>
            <a:endParaRPr lang="en-GB" sz="2400" b="1" dirty="0">
              <a:solidFill>
                <a:prstClr val="white"/>
              </a:solidFill>
            </a:endParaRPr>
          </a:p>
        </p:txBody>
      </p:sp>
      <p:sp>
        <p:nvSpPr>
          <p:cNvPr id="32" name="TextBox 31">
            <a:extLst>
              <a:ext uri="{FF2B5EF4-FFF2-40B4-BE49-F238E27FC236}">
                <a16:creationId xmlns:a16="http://schemas.microsoft.com/office/drawing/2014/main" id="{E293025A-D830-4ABB-8216-E6AE8F533A78}"/>
              </a:ext>
            </a:extLst>
          </p:cNvPr>
          <p:cNvSpPr txBox="1"/>
          <p:nvPr/>
        </p:nvSpPr>
        <p:spPr>
          <a:xfrm>
            <a:off x="1065432" y="5862463"/>
            <a:ext cx="300688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PLAN</a:t>
            </a:r>
            <a:endParaRPr lang="en-GB" sz="1200" dirty="0">
              <a:solidFill>
                <a:prstClr val="white">
                  <a:lumMod val="65000"/>
                </a:prstClr>
              </a:solidFill>
              <a:latin typeface="Arial" panose="020B0604020202020204" pitchFamily="34" charset="0"/>
              <a:cs typeface="Arial" panose="020B0604020202020204" pitchFamily="34" charset="0"/>
            </a:endParaRP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going to do next? </a:t>
            </a:r>
          </a:p>
        </p:txBody>
      </p:sp>
      <p:pic>
        <p:nvPicPr>
          <p:cNvPr id="17" name="Graphic 16" descr="Thought bubble">
            <a:extLst>
              <a:ext uri="{FF2B5EF4-FFF2-40B4-BE49-F238E27FC236}">
                <a16:creationId xmlns:a16="http://schemas.microsoft.com/office/drawing/2014/main" id="{219DD984-4E5A-4053-852D-5E566182C1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155" y="1479922"/>
            <a:ext cx="540000" cy="540000"/>
          </a:xfrm>
          <a:prstGeom prst="rect">
            <a:avLst/>
          </a:prstGeom>
        </p:spPr>
      </p:pic>
      <p:pic>
        <p:nvPicPr>
          <p:cNvPr id="18" name="Graphic 17" descr="Playbook">
            <a:extLst>
              <a:ext uri="{FF2B5EF4-FFF2-40B4-BE49-F238E27FC236}">
                <a16:creationId xmlns:a16="http://schemas.microsoft.com/office/drawing/2014/main" id="{9194B350-E804-458C-B370-02247D78B7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432" y="5823296"/>
            <a:ext cx="540000" cy="540000"/>
          </a:xfrm>
          <a:prstGeom prst="rect">
            <a:avLst/>
          </a:prstGeom>
        </p:spPr>
      </p:pic>
      <p:sp>
        <p:nvSpPr>
          <p:cNvPr id="20" name="TextBox 19">
            <a:extLst>
              <a:ext uri="{FF2B5EF4-FFF2-40B4-BE49-F238E27FC236}">
                <a16:creationId xmlns:a16="http://schemas.microsoft.com/office/drawing/2014/main" id="{6089F216-E41F-4B0F-80C6-CC1B4F732360}"/>
              </a:ext>
            </a:extLst>
          </p:cNvPr>
          <p:cNvSpPr txBox="1"/>
          <p:nvPr/>
        </p:nvSpPr>
        <p:spPr>
          <a:xfrm>
            <a:off x="8525505" y="5789372"/>
            <a:ext cx="2275397"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EVALUATE</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would success look like?</a:t>
            </a:r>
          </a:p>
        </p:txBody>
      </p:sp>
      <p:pic>
        <p:nvPicPr>
          <p:cNvPr id="21" name="Graphic 20" descr="Upward trend">
            <a:extLst>
              <a:ext uri="{FF2B5EF4-FFF2-40B4-BE49-F238E27FC236}">
                <a16:creationId xmlns:a16="http://schemas.microsoft.com/office/drawing/2014/main" id="{1DAEC8E7-53B6-46DD-BB02-828A123C14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6459" y="5770983"/>
            <a:ext cx="540000" cy="540000"/>
          </a:xfrm>
          <a:prstGeom prst="rect">
            <a:avLst/>
          </a:prstGeom>
        </p:spPr>
      </p:pic>
    </p:spTree>
    <p:extLst>
      <p:ext uri="{BB962C8B-B14F-4D97-AF65-F5344CB8AC3E}">
        <p14:creationId xmlns:p14="http://schemas.microsoft.com/office/powerpoint/2010/main" val="2622139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6414E-B40A-434A-867B-7790220EEA2B}"/>
              </a:ext>
            </a:extLst>
          </p:cNvPr>
          <p:cNvSpPr>
            <a:spLocks noGrp="1"/>
          </p:cNvSpPr>
          <p:nvPr>
            <p:ph type="body" sz="quarter" idx="13"/>
          </p:nvPr>
        </p:nvSpPr>
        <p:spPr>
          <a:xfrm>
            <a:off x="358071" y="2709000"/>
            <a:ext cx="4324673" cy="1440000"/>
          </a:xfrm>
        </p:spPr>
        <p:txBody>
          <a:bodyPr anchor="ctr" anchorCtr="0">
            <a:normAutofit/>
          </a:bodyPr>
          <a:lstStyle/>
          <a:p>
            <a:pPr algn="ctr"/>
            <a:r>
              <a:rPr lang="en-GB" sz="3600" dirty="0">
                <a:solidFill>
                  <a:srgbClr val="404040"/>
                </a:solidFill>
              </a:rPr>
              <a:t>EMBED </a:t>
            </a:r>
            <a:r>
              <a:rPr lang="en-GB" sz="3600" b="1" dirty="0">
                <a:solidFill>
                  <a:srgbClr val="404040"/>
                </a:solidFill>
              </a:rPr>
              <a:t>ETHICS</a:t>
            </a:r>
          </a:p>
        </p:txBody>
      </p:sp>
      <p:sp>
        <p:nvSpPr>
          <p:cNvPr id="12" name="Rectangle 11">
            <a:extLst>
              <a:ext uri="{FF2B5EF4-FFF2-40B4-BE49-F238E27FC236}">
                <a16:creationId xmlns:a16="http://schemas.microsoft.com/office/drawing/2014/main" id="{18DDAF65-8CDC-4956-89E8-D4F3166B111A}"/>
              </a:ext>
            </a:extLst>
          </p:cNvPr>
          <p:cNvSpPr/>
          <p:nvPr/>
        </p:nvSpPr>
        <p:spPr>
          <a:xfrm>
            <a:off x="0" y="-12766"/>
            <a:ext cx="12192000" cy="918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b="1" dirty="0">
                <a:solidFill>
                  <a:prstClr val="white"/>
                </a:solidFill>
                <a:latin typeface="Arial" panose="020B0604020202020204" pitchFamily="34" charset="0"/>
                <a:cs typeface="Arial" panose="020B0604020202020204" pitchFamily="34" charset="0"/>
              </a:rPr>
              <a:t>RESPONDING TO STUDENT VOICE</a:t>
            </a:r>
            <a:endParaRPr lang="en-GB" dirty="0">
              <a:solidFill>
                <a:prstClr val="white"/>
              </a:solidFill>
              <a:latin typeface="Arial"/>
            </a:endParaRPr>
          </a:p>
        </p:txBody>
      </p:sp>
      <p:sp>
        <p:nvSpPr>
          <p:cNvPr id="7" name="Rectangle 6">
            <a:extLst>
              <a:ext uri="{FF2B5EF4-FFF2-40B4-BE49-F238E27FC236}">
                <a16:creationId xmlns:a16="http://schemas.microsoft.com/office/drawing/2014/main" id="{F94540D7-2D40-4404-9817-37448F1F8A52}"/>
              </a:ext>
            </a:extLst>
          </p:cNvPr>
          <p:cNvSpPr/>
          <p:nvPr/>
        </p:nvSpPr>
        <p:spPr>
          <a:xfrm>
            <a:off x="358071" y="6041571"/>
            <a:ext cx="2036786"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a:extLst>
              <a:ext uri="{FF2B5EF4-FFF2-40B4-BE49-F238E27FC236}">
                <a16:creationId xmlns:a16="http://schemas.microsoft.com/office/drawing/2014/main" id="{C32F31D8-5E74-4EC8-94D9-4EA7A74B8EDE}"/>
              </a:ext>
            </a:extLst>
          </p:cNvPr>
          <p:cNvSpPr/>
          <p:nvPr/>
        </p:nvSpPr>
        <p:spPr>
          <a:xfrm>
            <a:off x="5977125" y="1435211"/>
            <a:ext cx="5780602" cy="2875531"/>
          </a:xfrm>
          <a:prstGeom prst="rect">
            <a:avLst/>
          </a:prstGeom>
          <a:noFill/>
          <a:ln w="19050">
            <a:solidFill>
              <a:srgbClr val="0075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fontAlgn="base">
              <a:lnSpc>
                <a:spcPct val="150000"/>
              </a:lnSpc>
              <a:spcBef>
                <a:spcPct val="0"/>
              </a:spcBef>
              <a:spcAft>
                <a:spcPct val="0"/>
              </a:spcAft>
            </a:pPr>
            <a:r>
              <a:rPr lang="en-GB" sz="2400" b="1" dirty="0">
                <a:solidFill>
                  <a:srgbClr val="0077B3"/>
                </a:solidFill>
              </a:rPr>
              <a:t>Adhere to all relevant ethics standards and procedures when processing student feedback and communicating outcomes realised through this activity. </a:t>
            </a:r>
            <a:endParaRPr lang="en-GB" sz="2000" b="1" dirty="0">
              <a:solidFill>
                <a:srgbClr val="0077B3"/>
              </a:solidFill>
            </a:endParaRPr>
          </a:p>
        </p:txBody>
      </p:sp>
      <p:pic>
        <p:nvPicPr>
          <p:cNvPr id="11" name="Graphic 10" descr="Puzzle">
            <a:extLst>
              <a:ext uri="{FF2B5EF4-FFF2-40B4-BE49-F238E27FC236}">
                <a16:creationId xmlns:a16="http://schemas.microsoft.com/office/drawing/2014/main" id="{EFD12E53-BB1C-457B-B129-84ED5C3B7E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7749" y="1160714"/>
            <a:ext cx="1800000" cy="1800000"/>
          </a:xfrm>
          <a:prstGeom prst="rect">
            <a:avLst/>
          </a:prstGeom>
        </p:spPr>
      </p:pic>
      <p:grpSp>
        <p:nvGrpSpPr>
          <p:cNvPr id="18" name="Group 17">
            <a:extLst>
              <a:ext uri="{FF2B5EF4-FFF2-40B4-BE49-F238E27FC236}">
                <a16:creationId xmlns:a16="http://schemas.microsoft.com/office/drawing/2014/main" id="{5ADD43FA-8AD5-48F9-A03A-41CDAA5608AE}"/>
              </a:ext>
            </a:extLst>
          </p:cNvPr>
          <p:cNvGrpSpPr/>
          <p:nvPr/>
        </p:nvGrpSpPr>
        <p:grpSpPr>
          <a:xfrm>
            <a:off x="0" y="4951057"/>
            <a:ext cx="12192000" cy="1521353"/>
            <a:chOff x="0" y="4863969"/>
            <a:chExt cx="12192000" cy="1521353"/>
          </a:xfrm>
        </p:grpSpPr>
        <p:sp>
          <p:nvSpPr>
            <p:cNvPr id="19" name="Rectangle 18">
              <a:extLst>
                <a:ext uri="{FF2B5EF4-FFF2-40B4-BE49-F238E27FC236}">
                  <a16:creationId xmlns:a16="http://schemas.microsoft.com/office/drawing/2014/main" id="{2CAC5E21-081A-4B4D-888F-E5B04AF5D2B6}"/>
                </a:ext>
              </a:extLst>
            </p:cNvPr>
            <p:cNvSpPr/>
            <p:nvPr/>
          </p:nvSpPr>
          <p:spPr>
            <a:xfrm>
              <a:off x="1376464" y="4945322"/>
              <a:ext cx="10575859" cy="1440000"/>
            </a:xfrm>
            <a:prstGeom prst="rect">
              <a:avLst/>
            </a:prstGeom>
            <a:solidFill>
              <a:schemeClr val="bg1"/>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lnSpc>
                  <a:spcPct val="130000"/>
                </a:lnSpc>
                <a:spcBef>
                  <a:spcPct val="0"/>
                </a:spcBef>
                <a:spcAft>
                  <a:spcPct val="0"/>
                </a:spcAft>
              </a:pPr>
              <a:r>
                <a:rPr lang="en-GB" sz="1200" b="1" i="1" dirty="0">
                  <a:solidFill>
                    <a:srgbClr val="404040"/>
                  </a:solidFill>
                  <a:latin typeface="Arial" panose="020B0604020202020204" pitchFamily="34" charset="0"/>
                  <a:cs typeface="Arial" panose="020B0604020202020204" pitchFamily="34" charset="0"/>
                </a:rPr>
                <a:t>Something to think about…</a:t>
              </a:r>
            </a:p>
            <a:p>
              <a:pPr fontAlgn="base">
                <a:lnSpc>
                  <a:spcPct val="130000"/>
                </a:lnSpc>
                <a:spcBef>
                  <a:spcPct val="0"/>
                </a:spcBef>
                <a:spcAft>
                  <a:spcPct val="0"/>
                </a:spcAft>
              </a:pPr>
              <a:r>
                <a:rPr lang="en-GB" sz="1200" b="1" dirty="0">
                  <a:solidFill>
                    <a:srgbClr val="404040"/>
                  </a:solidFill>
                  <a:latin typeface="Arial" panose="020B0604020202020204" pitchFamily="34" charset="0"/>
                  <a:cs typeface="Arial" panose="020B0604020202020204" pitchFamily="34" charset="0"/>
                </a:rPr>
                <a:t>Q: </a:t>
              </a:r>
              <a:r>
                <a:rPr lang="en-GB" sz="1200" dirty="0">
                  <a:solidFill>
                    <a:srgbClr val="404040"/>
                  </a:solidFill>
                  <a:latin typeface="Arial" panose="020B0604020202020204" pitchFamily="34" charset="0"/>
                  <a:cs typeface="Arial" panose="020B0604020202020204" pitchFamily="34" charset="0"/>
                </a:rPr>
                <a:t>Do any of the processes involved in your approach to student feedback require formal ethical approval? What training and support do you provide on ethics for staff and students involved in responding to student feedback?</a:t>
              </a:r>
              <a:r>
                <a:rPr lang="en-GB" sz="1200" b="1" dirty="0">
                  <a:solidFill>
                    <a:srgbClr val="404040"/>
                  </a:solidFill>
                  <a:latin typeface="Arial" panose="020B0604020202020204" pitchFamily="34" charset="0"/>
                  <a:cs typeface="Arial" panose="020B0604020202020204" pitchFamily="34" charset="0"/>
                </a:rPr>
                <a:t> </a:t>
              </a:r>
              <a:r>
                <a:rPr lang="en-US" sz="1200" dirty="0">
                  <a:solidFill>
                    <a:srgbClr val="404040"/>
                  </a:solidFill>
                  <a:effectLst/>
                  <a:latin typeface="Arial" panose="020B0604020202020204" pitchFamily="34" charset="0"/>
                  <a:ea typeface="CentraleSans Book" panose="02000000000000000000" pitchFamily="2" charset="77"/>
                  <a:cs typeface="Arial" panose="020B0604020202020204" pitchFamily="34" charset="0"/>
                </a:rPr>
                <a:t>How will you deliver this to students who are not on campus?</a:t>
              </a:r>
              <a:endParaRPr lang="en-GB" sz="1200" dirty="0">
                <a:solidFill>
                  <a:srgbClr val="404040"/>
                </a:solidFill>
                <a:latin typeface="Arial" panose="020B0604020202020204" pitchFamily="34" charset="0"/>
                <a:ea typeface="CentraleSans Book" panose="02000000000000000000" pitchFamily="2" charset="77"/>
                <a:cs typeface="Arial" panose="020B0604020202020204" pitchFamily="34" charset="0"/>
              </a:endParaRPr>
            </a:p>
            <a:p>
              <a:pPr fontAlgn="base">
                <a:lnSpc>
                  <a:spcPct val="130000"/>
                </a:lnSpc>
                <a:spcBef>
                  <a:spcPct val="0"/>
                </a:spcBef>
                <a:spcAft>
                  <a:spcPct val="0"/>
                </a:spcAft>
              </a:pPr>
              <a:r>
                <a:rPr lang="en-GB" sz="1200" b="1" dirty="0">
                  <a:solidFill>
                    <a:srgbClr val="404040"/>
                  </a:solidFill>
                  <a:latin typeface="Arial" panose="020B0604020202020204" pitchFamily="34" charset="0"/>
                  <a:cs typeface="Arial" panose="020B0604020202020204" pitchFamily="34" charset="0"/>
                </a:rPr>
                <a:t>Q: </a:t>
              </a:r>
              <a:r>
                <a:rPr lang="en-GB" sz="1200" dirty="0">
                  <a:solidFill>
                    <a:srgbClr val="404040"/>
                  </a:solidFill>
                  <a:latin typeface="Arial" panose="020B0604020202020204" pitchFamily="34" charset="0"/>
                  <a:cs typeface="Arial" panose="020B0604020202020204" pitchFamily="34" charset="0"/>
                </a:rPr>
                <a:t>What ethical standards do you apply to the processing and communication of outcomes from student feedback?</a:t>
              </a:r>
            </a:p>
            <a:p>
              <a:pPr fontAlgn="base">
                <a:lnSpc>
                  <a:spcPct val="130000"/>
                </a:lnSpc>
                <a:spcBef>
                  <a:spcPct val="0"/>
                </a:spcBef>
                <a:spcAft>
                  <a:spcPct val="0"/>
                </a:spcAft>
              </a:pPr>
              <a:r>
                <a:rPr lang="en-GB" sz="1200" b="1" dirty="0">
                  <a:solidFill>
                    <a:srgbClr val="404040"/>
                  </a:solidFill>
                  <a:latin typeface="Arial" panose="020B0604020202020204" pitchFamily="34" charset="0"/>
                  <a:cs typeface="Arial" panose="020B0604020202020204" pitchFamily="34" charset="0"/>
                </a:rPr>
                <a:t>Q: </a:t>
              </a:r>
              <a:r>
                <a:rPr lang="en-GB" sz="1200" dirty="0">
                  <a:solidFill>
                    <a:srgbClr val="404040"/>
                  </a:solidFill>
                  <a:latin typeface="Arial" panose="020B0604020202020204" pitchFamily="34" charset="0"/>
                  <a:cs typeface="Arial" panose="020B0604020202020204" pitchFamily="34" charset="0"/>
                </a:rPr>
                <a:t>How do you decide whether particular ethical standards apply or not? Are students involved in this process?</a:t>
              </a:r>
            </a:p>
            <a:p>
              <a:pPr fontAlgn="base">
                <a:lnSpc>
                  <a:spcPct val="130000"/>
                </a:lnSpc>
                <a:spcBef>
                  <a:spcPct val="0"/>
                </a:spcBef>
                <a:spcAft>
                  <a:spcPct val="0"/>
                </a:spcAft>
              </a:pPr>
              <a:r>
                <a:rPr lang="en-GB" sz="1200" b="1" dirty="0">
                  <a:solidFill>
                    <a:srgbClr val="404040"/>
                  </a:solidFill>
                  <a:latin typeface="Arial" panose="020B0604020202020204" pitchFamily="34" charset="0"/>
                  <a:cs typeface="Arial" panose="020B0604020202020204" pitchFamily="34" charset="0"/>
                </a:rPr>
                <a:t>Q:</a:t>
              </a:r>
              <a:r>
                <a:rPr lang="en-GB" sz="1200" dirty="0">
                  <a:solidFill>
                    <a:srgbClr val="404040"/>
                  </a:solidFill>
                  <a:latin typeface="Arial" panose="020B0604020202020204" pitchFamily="34" charset="0"/>
                  <a:cs typeface="Arial" panose="020B0604020202020204" pitchFamily="34" charset="0"/>
                </a:rPr>
                <a:t> Do you make students aware of all of the ways that their feedback might be used?</a:t>
              </a:r>
            </a:p>
          </p:txBody>
        </p:sp>
        <p:pic>
          <p:nvPicPr>
            <p:cNvPr id="20" name="Graphic 19" descr="Head with Gears">
              <a:extLst>
                <a:ext uri="{FF2B5EF4-FFF2-40B4-BE49-F238E27FC236}">
                  <a16:creationId xmlns:a16="http://schemas.microsoft.com/office/drawing/2014/main" id="{4CA0A023-457E-4487-A61D-7EC7EFFAF2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071" y="5164762"/>
              <a:ext cx="900000" cy="900000"/>
            </a:xfrm>
            <a:prstGeom prst="rect">
              <a:avLst/>
            </a:prstGeom>
          </p:spPr>
        </p:pic>
        <p:cxnSp>
          <p:nvCxnSpPr>
            <p:cNvPr id="21" name="Straight Connector 20">
              <a:extLst>
                <a:ext uri="{FF2B5EF4-FFF2-40B4-BE49-F238E27FC236}">
                  <a16:creationId xmlns:a16="http://schemas.microsoft.com/office/drawing/2014/main" id="{C39D2283-0045-4A43-AF71-8FBF1CD3FAED}"/>
                </a:ext>
              </a:extLst>
            </p:cNvPr>
            <p:cNvCxnSpPr/>
            <p:nvPr/>
          </p:nvCxnSpPr>
          <p:spPr>
            <a:xfrm>
              <a:off x="0" y="4863969"/>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914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8E1077-64AB-4076-B113-A04DABC98C5E}"/>
              </a:ext>
            </a:extLst>
          </p:cNvPr>
          <p:cNvSpPr/>
          <p:nvPr/>
        </p:nvSpPr>
        <p:spPr>
          <a:xfrm>
            <a:off x="594360" y="6093296"/>
            <a:ext cx="1745418" cy="653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DC937A-5294-4FC4-AAAB-5810C91DFE52}"/>
              </a:ext>
            </a:extLst>
          </p:cNvPr>
          <p:cNvSpPr/>
          <p:nvPr/>
        </p:nvSpPr>
        <p:spPr>
          <a:xfrm>
            <a:off x="368858" y="701052"/>
            <a:ext cx="11454286" cy="523220"/>
          </a:xfrm>
          <a:prstGeom prst="rect">
            <a:avLst/>
          </a:prstGeom>
        </p:spPr>
        <p:txBody>
          <a:bodyPr wrap="square">
            <a:spAutoFit/>
          </a:bodyPr>
          <a:lstStyle/>
          <a:p>
            <a:pPr fontAlgn="base">
              <a:spcBef>
                <a:spcPct val="0"/>
              </a:spcBef>
              <a:spcAft>
                <a:spcPct val="0"/>
              </a:spcAft>
              <a:defRPr/>
            </a:pPr>
            <a:r>
              <a:rPr lang="en-GB" sz="1400" b="1" dirty="0">
                <a:solidFill>
                  <a:srgbClr val="404040"/>
                </a:solidFill>
                <a:latin typeface="Arial" panose="020B0604020202020204" pitchFamily="34" charset="0"/>
                <a:cs typeface="Arial" panose="020B0604020202020204" pitchFamily="34" charset="0"/>
              </a:rPr>
              <a:t>ACTION:</a:t>
            </a:r>
            <a:r>
              <a:rPr lang="en-GB" sz="1400" dirty="0">
                <a:solidFill>
                  <a:srgbClr val="404040"/>
                </a:solidFill>
                <a:latin typeface="Arial" panose="020B0604020202020204" pitchFamily="34" charset="0"/>
                <a:cs typeface="Arial" panose="020B0604020202020204" pitchFamily="34" charset="0"/>
              </a:rPr>
              <a:t> Use the boxes below to </a:t>
            </a:r>
            <a:r>
              <a:rPr lang="en-GB" sz="1400" b="1" dirty="0">
                <a:solidFill>
                  <a:srgbClr val="404040"/>
                </a:solidFill>
                <a:latin typeface="Arial" panose="020B0604020202020204" pitchFamily="34" charset="0"/>
                <a:cs typeface="Arial" panose="020B0604020202020204" pitchFamily="34" charset="0"/>
              </a:rPr>
              <a:t>reflect</a:t>
            </a:r>
            <a:r>
              <a:rPr lang="en-GB" sz="1400" dirty="0">
                <a:solidFill>
                  <a:srgbClr val="404040"/>
                </a:solidFill>
                <a:latin typeface="Arial" panose="020B0604020202020204" pitchFamily="34" charset="0"/>
                <a:cs typeface="Arial" panose="020B0604020202020204" pitchFamily="34" charset="0"/>
              </a:rPr>
              <a:t> on your current policy and practice, </a:t>
            </a:r>
            <a:r>
              <a:rPr lang="en-GB" sz="1400" b="1" dirty="0">
                <a:solidFill>
                  <a:srgbClr val="404040"/>
                </a:solidFill>
                <a:latin typeface="Arial" panose="020B0604020202020204" pitchFamily="34" charset="0"/>
                <a:cs typeface="Arial" panose="020B0604020202020204" pitchFamily="34" charset="0"/>
              </a:rPr>
              <a:t>plan</a:t>
            </a:r>
            <a:r>
              <a:rPr lang="en-GB" sz="1400" dirty="0">
                <a:solidFill>
                  <a:srgbClr val="404040"/>
                </a:solidFill>
                <a:latin typeface="Arial" panose="020B0604020202020204" pitchFamily="34" charset="0"/>
                <a:cs typeface="Arial" panose="020B0604020202020204" pitchFamily="34" charset="0"/>
              </a:rPr>
              <a:t> how you will make improvements, and explore how you will </a:t>
            </a:r>
            <a:r>
              <a:rPr lang="en-GB" sz="1400" b="1" dirty="0">
                <a:solidFill>
                  <a:srgbClr val="404040"/>
                </a:solidFill>
                <a:latin typeface="Arial" panose="020B0604020202020204" pitchFamily="34" charset="0"/>
                <a:cs typeface="Arial" panose="020B0604020202020204" pitchFamily="34" charset="0"/>
              </a:rPr>
              <a:t>evaluate</a:t>
            </a:r>
            <a:r>
              <a:rPr lang="en-GB" sz="1400" dirty="0">
                <a:solidFill>
                  <a:srgbClr val="404040"/>
                </a:solidFill>
                <a:latin typeface="Arial" panose="020B0604020202020204" pitchFamily="34" charset="0"/>
                <a:cs typeface="Arial" panose="020B0604020202020204" pitchFamily="34" charset="0"/>
              </a:rPr>
              <a:t> progress towards meeting this principle.</a:t>
            </a:r>
          </a:p>
        </p:txBody>
      </p:sp>
      <p:cxnSp>
        <p:nvCxnSpPr>
          <p:cNvPr id="7" name="Straight Connector 6">
            <a:extLst>
              <a:ext uri="{FF2B5EF4-FFF2-40B4-BE49-F238E27FC236}">
                <a16:creationId xmlns:a16="http://schemas.microsoft.com/office/drawing/2014/main" id="{982E38DD-CF62-4FBD-BFB9-8E8A5ACED13B}"/>
              </a:ext>
            </a:extLst>
          </p:cNvPr>
          <p:cNvCxnSpPr>
            <a:cxnSpLocks/>
          </p:cNvCxnSpPr>
          <p:nvPr/>
        </p:nvCxnSpPr>
        <p:spPr>
          <a:xfrm flipV="1">
            <a:off x="438863" y="1311164"/>
            <a:ext cx="11329367" cy="3528294"/>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042C97-C6D0-413D-A687-6916A57EEDF1}"/>
              </a:ext>
            </a:extLst>
          </p:cNvPr>
          <p:cNvCxnSpPr>
            <a:cxnSpLocks/>
          </p:cNvCxnSpPr>
          <p:nvPr/>
        </p:nvCxnSpPr>
        <p:spPr>
          <a:xfrm>
            <a:off x="7985505" y="2441572"/>
            <a:ext cx="0" cy="3989187"/>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463145D9-DBBD-43CC-B443-C140D5D61DBE}"/>
              </a:ext>
            </a:extLst>
          </p:cNvPr>
          <p:cNvGrpSpPr/>
          <p:nvPr/>
        </p:nvGrpSpPr>
        <p:grpSpPr>
          <a:xfrm>
            <a:off x="438863" y="1217436"/>
            <a:ext cx="11384280" cy="5213323"/>
            <a:chOff x="347589" y="1952920"/>
            <a:chExt cx="8544892" cy="3995917"/>
          </a:xfrm>
        </p:grpSpPr>
        <p:cxnSp>
          <p:nvCxnSpPr>
            <p:cNvPr id="28" name="Straight Arrow Connector 27">
              <a:extLst>
                <a:ext uri="{FF2B5EF4-FFF2-40B4-BE49-F238E27FC236}">
                  <a16:creationId xmlns:a16="http://schemas.microsoft.com/office/drawing/2014/main" id="{AA387AAE-F697-4003-A96D-18D3C92EF9E5}"/>
                </a:ext>
              </a:extLst>
            </p:cNvPr>
            <p:cNvCxnSpPr/>
            <p:nvPr/>
          </p:nvCxnSpPr>
          <p:spPr>
            <a:xfrm>
              <a:off x="347589" y="2637232"/>
              <a:ext cx="0" cy="288000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F2CD57-7D1D-4783-90B0-062C836952D3}"/>
                </a:ext>
              </a:extLst>
            </p:cNvPr>
            <p:cNvCxnSpPr>
              <a:cxnSpLocks/>
            </p:cNvCxnSpPr>
            <p:nvPr/>
          </p:nvCxnSpPr>
          <p:spPr>
            <a:xfrm>
              <a:off x="4572000" y="5948837"/>
              <a:ext cx="2880000" cy="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E877274-718B-4A9D-BE59-CC20BF0C3DBC}"/>
                </a:ext>
              </a:extLst>
            </p:cNvPr>
            <p:cNvGrpSpPr/>
            <p:nvPr/>
          </p:nvGrpSpPr>
          <p:grpSpPr>
            <a:xfrm>
              <a:off x="6732241" y="1952920"/>
              <a:ext cx="2160240" cy="756000"/>
              <a:chOff x="6732241" y="1952920"/>
              <a:chExt cx="2160240" cy="756000"/>
            </a:xfrm>
          </p:grpSpPr>
          <p:cxnSp>
            <p:nvCxnSpPr>
              <p:cNvPr id="31" name="Straight Arrow Connector 30">
                <a:extLst>
                  <a:ext uri="{FF2B5EF4-FFF2-40B4-BE49-F238E27FC236}">
                    <a16:creationId xmlns:a16="http://schemas.microsoft.com/office/drawing/2014/main" id="{AC4C479E-5255-46B8-95F8-885312708DBD}"/>
                  </a:ext>
                </a:extLst>
              </p:cNvPr>
              <p:cNvCxnSpPr>
                <a:cxnSpLocks/>
              </p:cNvCxnSpPr>
              <p:nvPr/>
            </p:nvCxnSpPr>
            <p:spPr>
              <a:xfrm flipH="1" flipV="1">
                <a:off x="6732241" y="1988840"/>
                <a:ext cx="2160240" cy="1"/>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DE3CBB-5E7E-4F4A-8788-75244C685F2D}"/>
                  </a:ext>
                </a:extLst>
              </p:cNvPr>
              <p:cNvCxnSpPr/>
              <p:nvPr/>
            </p:nvCxnSpPr>
            <p:spPr>
              <a:xfrm flipV="1">
                <a:off x="8892480" y="1952920"/>
                <a:ext cx="0" cy="756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2" name="TextBox 21">
            <a:extLst>
              <a:ext uri="{FF2B5EF4-FFF2-40B4-BE49-F238E27FC236}">
                <a16:creationId xmlns:a16="http://schemas.microsoft.com/office/drawing/2014/main" id="{0C4C372B-0F3B-4ACB-AE0D-C248DF8C121B}"/>
              </a:ext>
            </a:extLst>
          </p:cNvPr>
          <p:cNvSpPr txBox="1"/>
          <p:nvPr/>
        </p:nvSpPr>
        <p:spPr>
          <a:xfrm>
            <a:off x="1065432" y="1505957"/>
            <a:ext cx="267925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REFLECT</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doing now?</a:t>
            </a:r>
            <a:endParaRPr lang="en-GB" sz="1600" dirty="0">
              <a:solidFill>
                <a:prstClr val="white">
                  <a:lumMod val="65000"/>
                </a:prst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A2D4BC-481C-4E11-B627-9104F597DD7B}"/>
              </a:ext>
            </a:extLst>
          </p:cNvPr>
          <p:cNvSpPr txBox="1"/>
          <p:nvPr/>
        </p:nvSpPr>
        <p:spPr>
          <a:xfrm>
            <a:off x="441541" y="1292875"/>
            <a:ext cx="11384279" cy="5148000"/>
          </a:xfrm>
          <a:prstGeom prst="round2DiagRect">
            <a:avLst/>
          </a:prstGeom>
          <a:noFill/>
          <a:ln w="19050">
            <a:solidFill>
              <a:schemeClr val="accent1"/>
            </a:solidFill>
            <a:prstDash val="solid"/>
          </a:ln>
        </p:spPr>
        <p:txBody>
          <a:bodyPr wrap="square" rtlCol="0">
            <a:spAutoFit/>
          </a:bodyPr>
          <a:lstStyle/>
          <a:p>
            <a:pPr fontAlgn="base">
              <a:spcBef>
                <a:spcPct val="0"/>
              </a:spcBef>
              <a:spcAft>
                <a:spcPct val="0"/>
              </a:spcAft>
              <a:defRPr/>
            </a:pPr>
            <a:endParaRPr lang="en-GB" sz="1600" b="1" dirty="0">
              <a:solidFill>
                <a:srgbClr val="0077B3"/>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005464C-7776-41F9-A357-DEA1C5B0C0C2}"/>
              </a:ext>
            </a:extLst>
          </p:cNvPr>
          <p:cNvSpPr/>
          <p:nvPr/>
        </p:nvSpPr>
        <p:spPr>
          <a:xfrm>
            <a:off x="-1" y="-28564"/>
            <a:ext cx="12191997" cy="611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GB" sz="2400" b="1" dirty="0">
                <a:solidFill>
                  <a:prstClr val="white"/>
                </a:solidFill>
                <a:latin typeface="Arial" panose="020B0604020202020204" pitchFamily="34" charset="0"/>
                <a:cs typeface="Arial" panose="020B0604020202020204" pitchFamily="34" charset="0"/>
              </a:rPr>
              <a:t>PRINCIPLE: EMBED ETHICS</a:t>
            </a:r>
            <a:endParaRPr lang="en-GB" sz="2400" b="1" dirty="0">
              <a:solidFill>
                <a:prstClr val="white"/>
              </a:solidFill>
            </a:endParaRPr>
          </a:p>
        </p:txBody>
      </p:sp>
      <p:sp>
        <p:nvSpPr>
          <p:cNvPr id="32" name="TextBox 31">
            <a:extLst>
              <a:ext uri="{FF2B5EF4-FFF2-40B4-BE49-F238E27FC236}">
                <a16:creationId xmlns:a16="http://schemas.microsoft.com/office/drawing/2014/main" id="{E293025A-D830-4ABB-8216-E6AE8F533A78}"/>
              </a:ext>
            </a:extLst>
          </p:cNvPr>
          <p:cNvSpPr txBox="1"/>
          <p:nvPr/>
        </p:nvSpPr>
        <p:spPr>
          <a:xfrm>
            <a:off x="1065432" y="5840716"/>
            <a:ext cx="300688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PLAN</a:t>
            </a:r>
            <a:endParaRPr lang="en-GB" sz="1200" dirty="0">
              <a:solidFill>
                <a:prstClr val="white">
                  <a:lumMod val="65000"/>
                </a:prstClr>
              </a:solidFill>
              <a:latin typeface="Arial" panose="020B0604020202020204" pitchFamily="34" charset="0"/>
              <a:cs typeface="Arial" panose="020B0604020202020204" pitchFamily="34" charset="0"/>
            </a:endParaRP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going to do next? </a:t>
            </a:r>
          </a:p>
        </p:txBody>
      </p:sp>
      <p:pic>
        <p:nvPicPr>
          <p:cNvPr id="17" name="Graphic 16" descr="Thought bubble">
            <a:extLst>
              <a:ext uri="{FF2B5EF4-FFF2-40B4-BE49-F238E27FC236}">
                <a16:creationId xmlns:a16="http://schemas.microsoft.com/office/drawing/2014/main" id="{833E748F-F1A5-4E22-8B7F-2B22035427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155" y="1479922"/>
            <a:ext cx="540000" cy="540000"/>
          </a:xfrm>
          <a:prstGeom prst="rect">
            <a:avLst/>
          </a:prstGeom>
        </p:spPr>
      </p:pic>
      <p:pic>
        <p:nvPicPr>
          <p:cNvPr id="18" name="Graphic 17" descr="Playbook">
            <a:extLst>
              <a:ext uri="{FF2B5EF4-FFF2-40B4-BE49-F238E27FC236}">
                <a16:creationId xmlns:a16="http://schemas.microsoft.com/office/drawing/2014/main" id="{48538CF2-4471-4868-B2B8-299845C75C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432" y="5823296"/>
            <a:ext cx="540000" cy="540000"/>
          </a:xfrm>
          <a:prstGeom prst="rect">
            <a:avLst/>
          </a:prstGeom>
        </p:spPr>
      </p:pic>
      <p:sp>
        <p:nvSpPr>
          <p:cNvPr id="20" name="TextBox 19">
            <a:extLst>
              <a:ext uri="{FF2B5EF4-FFF2-40B4-BE49-F238E27FC236}">
                <a16:creationId xmlns:a16="http://schemas.microsoft.com/office/drawing/2014/main" id="{05545C2D-8B3B-4D89-A64E-38F271A3657F}"/>
              </a:ext>
            </a:extLst>
          </p:cNvPr>
          <p:cNvSpPr txBox="1"/>
          <p:nvPr/>
        </p:nvSpPr>
        <p:spPr>
          <a:xfrm>
            <a:off x="8525505" y="5756714"/>
            <a:ext cx="2275397"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EVALUATE</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would success look like?</a:t>
            </a:r>
          </a:p>
        </p:txBody>
      </p:sp>
      <p:pic>
        <p:nvPicPr>
          <p:cNvPr id="21" name="Graphic 20" descr="Upward trend">
            <a:extLst>
              <a:ext uri="{FF2B5EF4-FFF2-40B4-BE49-F238E27FC236}">
                <a16:creationId xmlns:a16="http://schemas.microsoft.com/office/drawing/2014/main" id="{B1267F38-3C84-4A19-BDD1-9131CE325A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6459" y="5738328"/>
            <a:ext cx="540000" cy="540000"/>
          </a:xfrm>
          <a:prstGeom prst="rect">
            <a:avLst/>
          </a:prstGeom>
        </p:spPr>
      </p:pic>
    </p:spTree>
    <p:extLst>
      <p:ext uri="{BB962C8B-B14F-4D97-AF65-F5344CB8AC3E}">
        <p14:creationId xmlns:p14="http://schemas.microsoft.com/office/powerpoint/2010/main" val="384793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6414E-B40A-434A-867B-7790220EEA2B}"/>
              </a:ext>
            </a:extLst>
          </p:cNvPr>
          <p:cNvSpPr>
            <a:spLocks noGrp="1"/>
          </p:cNvSpPr>
          <p:nvPr>
            <p:ph type="body" sz="quarter" idx="13"/>
          </p:nvPr>
        </p:nvSpPr>
        <p:spPr>
          <a:xfrm>
            <a:off x="358070" y="2590803"/>
            <a:ext cx="5000313" cy="2141086"/>
          </a:xfrm>
        </p:spPr>
        <p:txBody>
          <a:bodyPr anchor="ctr" anchorCtr="0">
            <a:normAutofit/>
          </a:bodyPr>
          <a:lstStyle/>
          <a:p>
            <a:pPr algn="ctr">
              <a:lnSpc>
                <a:spcPct val="100000"/>
              </a:lnSpc>
            </a:pPr>
            <a:r>
              <a:rPr lang="en-GB" sz="3600" dirty="0">
                <a:solidFill>
                  <a:srgbClr val="404040"/>
                </a:solidFill>
              </a:rPr>
              <a:t>SUPPORT </a:t>
            </a:r>
            <a:r>
              <a:rPr lang="en-GB" sz="3600" b="1" dirty="0">
                <a:solidFill>
                  <a:srgbClr val="404040"/>
                </a:solidFill>
              </a:rPr>
              <a:t>ENHANCEMENT-LED</a:t>
            </a:r>
            <a:r>
              <a:rPr lang="en-GB" sz="3600" dirty="0">
                <a:solidFill>
                  <a:srgbClr val="404040"/>
                </a:solidFill>
              </a:rPr>
              <a:t> APPROACHES</a:t>
            </a:r>
          </a:p>
        </p:txBody>
      </p:sp>
      <p:sp>
        <p:nvSpPr>
          <p:cNvPr id="12" name="Rectangle 11">
            <a:extLst>
              <a:ext uri="{FF2B5EF4-FFF2-40B4-BE49-F238E27FC236}">
                <a16:creationId xmlns:a16="http://schemas.microsoft.com/office/drawing/2014/main" id="{18DDAF65-8CDC-4956-89E8-D4F3166B111A}"/>
              </a:ext>
            </a:extLst>
          </p:cNvPr>
          <p:cNvSpPr/>
          <p:nvPr/>
        </p:nvSpPr>
        <p:spPr>
          <a:xfrm>
            <a:off x="0" y="-12766"/>
            <a:ext cx="12192000" cy="918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b="1" dirty="0">
                <a:solidFill>
                  <a:prstClr val="white"/>
                </a:solidFill>
                <a:latin typeface="Arial" panose="020B0604020202020204" pitchFamily="34" charset="0"/>
                <a:cs typeface="Arial" panose="020B0604020202020204" pitchFamily="34" charset="0"/>
              </a:rPr>
              <a:t>RESPONDING TO STUDENT VOICE</a:t>
            </a:r>
            <a:endParaRPr lang="en-GB" dirty="0">
              <a:solidFill>
                <a:prstClr val="white"/>
              </a:solidFill>
              <a:latin typeface="Arial"/>
            </a:endParaRPr>
          </a:p>
        </p:txBody>
      </p:sp>
      <p:sp>
        <p:nvSpPr>
          <p:cNvPr id="7" name="Rectangle 6">
            <a:extLst>
              <a:ext uri="{FF2B5EF4-FFF2-40B4-BE49-F238E27FC236}">
                <a16:creationId xmlns:a16="http://schemas.microsoft.com/office/drawing/2014/main" id="{F94540D7-2D40-4404-9817-37448F1F8A52}"/>
              </a:ext>
            </a:extLst>
          </p:cNvPr>
          <p:cNvSpPr/>
          <p:nvPr/>
        </p:nvSpPr>
        <p:spPr>
          <a:xfrm>
            <a:off x="358071" y="6041571"/>
            <a:ext cx="2036786"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a:extLst>
              <a:ext uri="{FF2B5EF4-FFF2-40B4-BE49-F238E27FC236}">
                <a16:creationId xmlns:a16="http://schemas.microsoft.com/office/drawing/2014/main" id="{C32F31D8-5E74-4EC8-94D9-4EA7A74B8EDE}"/>
              </a:ext>
            </a:extLst>
          </p:cNvPr>
          <p:cNvSpPr/>
          <p:nvPr/>
        </p:nvSpPr>
        <p:spPr>
          <a:xfrm>
            <a:off x="6096001" y="2041268"/>
            <a:ext cx="5737929" cy="2360642"/>
          </a:xfrm>
          <a:prstGeom prst="rect">
            <a:avLst/>
          </a:prstGeom>
          <a:noFill/>
          <a:ln w="19050">
            <a:solidFill>
              <a:srgbClr val="9F1C6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fontAlgn="base">
              <a:lnSpc>
                <a:spcPct val="150000"/>
              </a:lnSpc>
              <a:spcBef>
                <a:spcPct val="0"/>
              </a:spcBef>
              <a:spcAft>
                <a:spcPct val="0"/>
              </a:spcAft>
            </a:pPr>
            <a:r>
              <a:rPr lang="en-GB" sz="2400" b="1" dirty="0">
                <a:solidFill>
                  <a:srgbClr val="9F1C63"/>
                </a:solidFill>
              </a:rPr>
              <a:t>Approaches to responding to student feedback should be regularly evaluated and reviewed with a view to supporting continuous improvement.</a:t>
            </a:r>
          </a:p>
        </p:txBody>
      </p:sp>
      <p:pic>
        <p:nvPicPr>
          <p:cNvPr id="8" name="Graphic 7" descr="Plant">
            <a:extLst>
              <a:ext uri="{FF2B5EF4-FFF2-40B4-BE49-F238E27FC236}">
                <a16:creationId xmlns:a16="http://schemas.microsoft.com/office/drawing/2014/main" id="{C179043D-9594-4FBA-9569-2D60B4F388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8226" y="1022718"/>
            <a:ext cx="1800000" cy="1800000"/>
          </a:xfrm>
          <a:prstGeom prst="rect">
            <a:avLst/>
          </a:prstGeom>
        </p:spPr>
      </p:pic>
      <p:grpSp>
        <p:nvGrpSpPr>
          <p:cNvPr id="18" name="Group 17">
            <a:extLst>
              <a:ext uri="{FF2B5EF4-FFF2-40B4-BE49-F238E27FC236}">
                <a16:creationId xmlns:a16="http://schemas.microsoft.com/office/drawing/2014/main" id="{77C9CE5A-869F-4F27-A93F-8BB195600C24}"/>
              </a:ext>
            </a:extLst>
          </p:cNvPr>
          <p:cNvGrpSpPr/>
          <p:nvPr/>
        </p:nvGrpSpPr>
        <p:grpSpPr>
          <a:xfrm>
            <a:off x="0" y="5081684"/>
            <a:ext cx="12192000" cy="1601008"/>
            <a:chOff x="0" y="5081684"/>
            <a:chExt cx="12192000" cy="1601008"/>
          </a:xfrm>
        </p:grpSpPr>
        <p:sp>
          <p:nvSpPr>
            <p:cNvPr id="19" name="Rectangle 18">
              <a:extLst>
                <a:ext uri="{FF2B5EF4-FFF2-40B4-BE49-F238E27FC236}">
                  <a16:creationId xmlns:a16="http://schemas.microsoft.com/office/drawing/2014/main" id="{C497E4F8-88AC-4632-9E2C-152A957CC1FE}"/>
                </a:ext>
              </a:extLst>
            </p:cNvPr>
            <p:cNvSpPr/>
            <p:nvPr/>
          </p:nvSpPr>
          <p:spPr>
            <a:xfrm>
              <a:off x="1258071" y="5242692"/>
              <a:ext cx="10575859" cy="1440000"/>
            </a:xfrm>
            <a:prstGeom prst="rect">
              <a:avLst/>
            </a:prstGeom>
            <a:solidFill>
              <a:schemeClr val="bg1"/>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lnSpc>
                  <a:spcPct val="130000"/>
                </a:lnSpc>
                <a:spcBef>
                  <a:spcPct val="0"/>
                </a:spcBef>
                <a:spcAft>
                  <a:spcPct val="0"/>
                </a:spcAft>
              </a:pPr>
              <a:r>
                <a:rPr lang="en-GB" sz="1200" b="1" i="1" dirty="0">
                  <a:solidFill>
                    <a:srgbClr val="404040"/>
                  </a:solidFill>
                  <a:latin typeface="Arial"/>
                </a:rPr>
                <a:t>Something to think about…</a:t>
              </a:r>
            </a:p>
            <a:p>
              <a:pPr fontAlgn="base">
                <a:lnSpc>
                  <a:spcPct val="130000"/>
                </a:lnSpc>
                <a:spcBef>
                  <a:spcPct val="0"/>
                </a:spcBef>
                <a:spcAft>
                  <a:spcPct val="0"/>
                </a:spcAft>
              </a:pPr>
              <a:r>
                <a:rPr lang="en-GB" sz="1200" b="1" dirty="0">
                  <a:solidFill>
                    <a:srgbClr val="404040"/>
                  </a:solidFill>
                  <a:latin typeface="Arial"/>
                </a:rPr>
                <a:t>Q: </a:t>
              </a:r>
              <a:r>
                <a:rPr lang="en-GB" sz="1200" dirty="0">
                  <a:solidFill>
                    <a:srgbClr val="404040"/>
                  </a:solidFill>
                  <a:latin typeface="Arial"/>
                </a:rPr>
                <a:t>How do you currently review your processes and approaches to communicating the outcomes associated with student feedback?</a:t>
              </a:r>
            </a:p>
            <a:p>
              <a:pPr fontAlgn="base">
                <a:lnSpc>
                  <a:spcPct val="130000"/>
                </a:lnSpc>
                <a:spcBef>
                  <a:spcPct val="0"/>
                </a:spcBef>
                <a:spcAft>
                  <a:spcPct val="0"/>
                </a:spcAft>
              </a:pPr>
              <a:r>
                <a:rPr lang="en-GB" sz="1200" b="1" dirty="0">
                  <a:solidFill>
                    <a:srgbClr val="404040"/>
                  </a:solidFill>
                  <a:latin typeface="Arial"/>
                </a:rPr>
                <a:t>Q: </a:t>
              </a:r>
              <a:r>
                <a:rPr lang="en-GB" sz="1200" dirty="0">
                  <a:solidFill>
                    <a:srgbClr val="404040"/>
                  </a:solidFill>
                  <a:latin typeface="Arial"/>
                </a:rPr>
                <a:t>Which committees or groups would be best placed to own such a review process?</a:t>
              </a:r>
              <a:endParaRPr lang="en-GB" sz="1200" b="1" dirty="0">
                <a:solidFill>
                  <a:srgbClr val="404040"/>
                </a:solidFill>
                <a:latin typeface="Arial"/>
              </a:endParaRPr>
            </a:p>
            <a:p>
              <a:pPr fontAlgn="base">
                <a:lnSpc>
                  <a:spcPct val="130000"/>
                </a:lnSpc>
                <a:spcBef>
                  <a:spcPct val="0"/>
                </a:spcBef>
                <a:spcAft>
                  <a:spcPct val="0"/>
                </a:spcAft>
              </a:pPr>
              <a:r>
                <a:rPr lang="en-GB" sz="1200" b="1" dirty="0">
                  <a:solidFill>
                    <a:srgbClr val="404040"/>
                  </a:solidFill>
                  <a:latin typeface="Arial"/>
                </a:rPr>
                <a:t>Q: </a:t>
              </a:r>
              <a:r>
                <a:rPr lang="en-GB" sz="1200" dirty="0">
                  <a:solidFill>
                    <a:srgbClr val="404040"/>
                  </a:solidFill>
                  <a:latin typeface="Arial"/>
                </a:rPr>
                <a:t>What role do/should students and/or students’ representatives play in these review processes? </a:t>
              </a:r>
              <a:r>
                <a:rPr lang="en-GB" sz="1200" i="1" dirty="0">
                  <a:solidFill>
                    <a:srgbClr val="404040"/>
                  </a:solidFill>
                  <a:latin typeface="Arial"/>
                </a:rPr>
                <a:t> </a:t>
              </a:r>
              <a:endParaRPr lang="en-GB" sz="1200" b="1" i="1" dirty="0">
                <a:solidFill>
                  <a:srgbClr val="404040"/>
                </a:solidFill>
                <a:latin typeface="Arial"/>
              </a:endParaRPr>
            </a:p>
          </p:txBody>
        </p:sp>
        <p:pic>
          <p:nvPicPr>
            <p:cNvPr id="20" name="Graphic 19" descr="Head with Gears">
              <a:extLst>
                <a:ext uri="{FF2B5EF4-FFF2-40B4-BE49-F238E27FC236}">
                  <a16:creationId xmlns:a16="http://schemas.microsoft.com/office/drawing/2014/main" id="{CBDCC1D4-2B48-4545-A3B9-D7DA799183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071" y="5338933"/>
              <a:ext cx="900000" cy="900000"/>
            </a:xfrm>
            <a:prstGeom prst="rect">
              <a:avLst/>
            </a:prstGeom>
          </p:spPr>
        </p:pic>
        <p:cxnSp>
          <p:nvCxnSpPr>
            <p:cNvPr id="21" name="Straight Connector 20">
              <a:extLst>
                <a:ext uri="{FF2B5EF4-FFF2-40B4-BE49-F238E27FC236}">
                  <a16:creationId xmlns:a16="http://schemas.microsoft.com/office/drawing/2014/main" id="{7A21C3D6-9F08-41AC-BCAB-6FBB72A0BA48}"/>
                </a:ext>
              </a:extLst>
            </p:cNvPr>
            <p:cNvCxnSpPr/>
            <p:nvPr/>
          </p:nvCxnSpPr>
          <p:spPr>
            <a:xfrm>
              <a:off x="0" y="5081684"/>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554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8E1077-64AB-4076-B113-A04DABC98C5E}"/>
              </a:ext>
            </a:extLst>
          </p:cNvPr>
          <p:cNvSpPr/>
          <p:nvPr/>
        </p:nvSpPr>
        <p:spPr>
          <a:xfrm>
            <a:off x="594360" y="6093296"/>
            <a:ext cx="1745418" cy="653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DC937A-5294-4FC4-AAAB-5810C91DFE52}"/>
              </a:ext>
            </a:extLst>
          </p:cNvPr>
          <p:cNvSpPr/>
          <p:nvPr/>
        </p:nvSpPr>
        <p:spPr>
          <a:xfrm>
            <a:off x="368858" y="701052"/>
            <a:ext cx="11454286" cy="523220"/>
          </a:xfrm>
          <a:prstGeom prst="rect">
            <a:avLst/>
          </a:prstGeom>
        </p:spPr>
        <p:txBody>
          <a:bodyPr wrap="square">
            <a:spAutoFit/>
          </a:bodyPr>
          <a:lstStyle/>
          <a:p>
            <a:pPr fontAlgn="base">
              <a:spcBef>
                <a:spcPct val="0"/>
              </a:spcBef>
              <a:spcAft>
                <a:spcPct val="0"/>
              </a:spcAft>
              <a:defRPr/>
            </a:pPr>
            <a:r>
              <a:rPr lang="en-GB" sz="1400" b="1" dirty="0">
                <a:solidFill>
                  <a:srgbClr val="404040"/>
                </a:solidFill>
                <a:latin typeface="Arial" panose="020B0604020202020204" pitchFamily="34" charset="0"/>
                <a:cs typeface="Arial" panose="020B0604020202020204" pitchFamily="34" charset="0"/>
              </a:rPr>
              <a:t>ACTION:</a:t>
            </a:r>
            <a:r>
              <a:rPr lang="en-GB" sz="1400" dirty="0">
                <a:solidFill>
                  <a:srgbClr val="404040"/>
                </a:solidFill>
                <a:latin typeface="Arial" panose="020B0604020202020204" pitchFamily="34" charset="0"/>
                <a:cs typeface="Arial" panose="020B0604020202020204" pitchFamily="34" charset="0"/>
              </a:rPr>
              <a:t> Use the boxes below to </a:t>
            </a:r>
            <a:r>
              <a:rPr lang="en-GB" sz="1400" b="1" dirty="0">
                <a:solidFill>
                  <a:srgbClr val="404040"/>
                </a:solidFill>
                <a:latin typeface="Arial" panose="020B0604020202020204" pitchFamily="34" charset="0"/>
                <a:cs typeface="Arial" panose="020B0604020202020204" pitchFamily="34" charset="0"/>
              </a:rPr>
              <a:t>reflect</a:t>
            </a:r>
            <a:r>
              <a:rPr lang="en-GB" sz="1400" dirty="0">
                <a:solidFill>
                  <a:srgbClr val="404040"/>
                </a:solidFill>
                <a:latin typeface="Arial" panose="020B0604020202020204" pitchFamily="34" charset="0"/>
                <a:cs typeface="Arial" panose="020B0604020202020204" pitchFamily="34" charset="0"/>
              </a:rPr>
              <a:t> on your current policy and practice, </a:t>
            </a:r>
            <a:r>
              <a:rPr lang="en-GB" sz="1400" b="1" dirty="0">
                <a:solidFill>
                  <a:srgbClr val="404040"/>
                </a:solidFill>
                <a:latin typeface="Arial" panose="020B0604020202020204" pitchFamily="34" charset="0"/>
                <a:cs typeface="Arial" panose="020B0604020202020204" pitchFamily="34" charset="0"/>
              </a:rPr>
              <a:t>plan</a:t>
            </a:r>
            <a:r>
              <a:rPr lang="en-GB" sz="1400" dirty="0">
                <a:solidFill>
                  <a:srgbClr val="404040"/>
                </a:solidFill>
                <a:latin typeface="Arial" panose="020B0604020202020204" pitchFamily="34" charset="0"/>
                <a:cs typeface="Arial" panose="020B0604020202020204" pitchFamily="34" charset="0"/>
              </a:rPr>
              <a:t> how you will make improvements, and explore how you will </a:t>
            </a:r>
            <a:r>
              <a:rPr lang="en-GB" sz="1400" b="1" dirty="0">
                <a:solidFill>
                  <a:srgbClr val="404040"/>
                </a:solidFill>
                <a:latin typeface="Arial" panose="020B0604020202020204" pitchFamily="34" charset="0"/>
                <a:cs typeface="Arial" panose="020B0604020202020204" pitchFamily="34" charset="0"/>
              </a:rPr>
              <a:t>evaluate</a:t>
            </a:r>
            <a:r>
              <a:rPr lang="en-GB" sz="1400" dirty="0">
                <a:solidFill>
                  <a:srgbClr val="404040"/>
                </a:solidFill>
                <a:latin typeface="Arial" panose="020B0604020202020204" pitchFamily="34" charset="0"/>
                <a:cs typeface="Arial" panose="020B0604020202020204" pitchFamily="34" charset="0"/>
              </a:rPr>
              <a:t> progress towards meeting this principle.</a:t>
            </a:r>
          </a:p>
        </p:txBody>
      </p:sp>
      <p:cxnSp>
        <p:nvCxnSpPr>
          <p:cNvPr id="7" name="Straight Connector 6">
            <a:extLst>
              <a:ext uri="{FF2B5EF4-FFF2-40B4-BE49-F238E27FC236}">
                <a16:creationId xmlns:a16="http://schemas.microsoft.com/office/drawing/2014/main" id="{982E38DD-CF62-4FBD-BFB9-8E8A5ACED13B}"/>
              </a:ext>
            </a:extLst>
          </p:cNvPr>
          <p:cNvCxnSpPr>
            <a:cxnSpLocks/>
          </p:cNvCxnSpPr>
          <p:nvPr/>
        </p:nvCxnSpPr>
        <p:spPr>
          <a:xfrm flipV="1">
            <a:off x="438863" y="1311164"/>
            <a:ext cx="11329367" cy="3528294"/>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042C97-C6D0-413D-A687-6916A57EEDF1}"/>
              </a:ext>
            </a:extLst>
          </p:cNvPr>
          <p:cNvCxnSpPr>
            <a:cxnSpLocks/>
          </p:cNvCxnSpPr>
          <p:nvPr/>
        </p:nvCxnSpPr>
        <p:spPr>
          <a:xfrm>
            <a:off x="7985505" y="2441572"/>
            <a:ext cx="0" cy="3989187"/>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463145D9-DBBD-43CC-B443-C140D5D61DBE}"/>
              </a:ext>
            </a:extLst>
          </p:cNvPr>
          <p:cNvGrpSpPr/>
          <p:nvPr/>
        </p:nvGrpSpPr>
        <p:grpSpPr>
          <a:xfrm>
            <a:off x="438863" y="1217436"/>
            <a:ext cx="11384280" cy="5213323"/>
            <a:chOff x="347589" y="1952920"/>
            <a:chExt cx="8544892" cy="3995917"/>
          </a:xfrm>
        </p:grpSpPr>
        <p:cxnSp>
          <p:nvCxnSpPr>
            <p:cNvPr id="28" name="Straight Arrow Connector 27">
              <a:extLst>
                <a:ext uri="{FF2B5EF4-FFF2-40B4-BE49-F238E27FC236}">
                  <a16:creationId xmlns:a16="http://schemas.microsoft.com/office/drawing/2014/main" id="{AA387AAE-F697-4003-A96D-18D3C92EF9E5}"/>
                </a:ext>
              </a:extLst>
            </p:cNvPr>
            <p:cNvCxnSpPr/>
            <p:nvPr/>
          </p:nvCxnSpPr>
          <p:spPr>
            <a:xfrm>
              <a:off x="347589" y="2637232"/>
              <a:ext cx="0" cy="288000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F2CD57-7D1D-4783-90B0-062C836952D3}"/>
                </a:ext>
              </a:extLst>
            </p:cNvPr>
            <p:cNvCxnSpPr>
              <a:cxnSpLocks/>
            </p:cNvCxnSpPr>
            <p:nvPr/>
          </p:nvCxnSpPr>
          <p:spPr>
            <a:xfrm>
              <a:off x="4572000" y="5948837"/>
              <a:ext cx="2880000" cy="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E877274-718B-4A9D-BE59-CC20BF0C3DBC}"/>
                </a:ext>
              </a:extLst>
            </p:cNvPr>
            <p:cNvGrpSpPr/>
            <p:nvPr/>
          </p:nvGrpSpPr>
          <p:grpSpPr>
            <a:xfrm>
              <a:off x="6732241" y="1952920"/>
              <a:ext cx="2160240" cy="756000"/>
              <a:chOff x="6732241" y="1952920"/>
              <a:chExt cx="2160240" cy="756000"/>
            </a:xfrm>
          </p:grpSpPr>
          <p:cxnSp>
            <p:nvCxnSpPr>
              <p:cNvPr id="31" name="Straight Arrow Connector 30">
                <a:extLst>
                  <a:ext uri="{FF2B5EF4-FFF2-40B4-BE49-F238E27FC236}">
                    <a16:creationId xmlns:a16="http://schemas.microsoft.com/office/drawing/2014/main" id="{AC4C479E-5255-46B8-95F8-885312708DBD}"/>
                  </a:ext>
                </a:extLst>
              </p:cNvPr>
              <p:cNvCxnSpPr>
                <a:cxnSpLocks/>
              </p:cNvCxnSpPr>
              <p:nvPr/>
            </p:nvCxnSpPr>
            <p:spPr>
              <a:xfrm flipH="1" flipV="1">
                <a:off x="6732241" y="1988840"/>
                <a:ext cx="2160240" cy="1"/>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DE3CBB-5E7E-4F4A-8788-75244C685F2D}"/>
                  </a:ext>
                </a:extLst>
              </p:cNvPr>
              <p:cNvCxnSpPr/>
              <p:nvPr/>
            </p:nvCxnSpPr>
            <p:spPr>
              <a:xfrm flipV="1">
                <a:off x="8892480" y="1952920"/>
                <a:ext cx="0" cy="756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2" name="TextBox 21">
            <a:extLst>
              <a:ext uri="{FF2B5EF4-FFF2-40B4-BE49-F238E27FC236}">
                <a16:creationId xmlns:a16="http://schemas.microsoft.com/office/drawing/2014/main" id="{0C4C372B-0F3B-4ACB-AE0D-C248DF8C121B}"/>
              </a:ext>
            </a:extLst>
          </p:cNvPr>
          <p:cNvSpPr txBox="1"/>
          <p:nvPr/>
        </p:nvSpPr>
        <p:spPr>
          <a:xfrm>
            <a:off x="1065432" y="1505957"/>
            <a:ext cx="267925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REFLECT</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doing now?</a:t>
            </a:r>
            <a:endParaRPr lang="en-GB" sz="1600" dirty="0">
              <a:solidFill>
                <a:prstClr val="white">
                  <a:lumMod val="65000"/>
                </a:prst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A2D4BC-481C-4E11-B627-9104F597DD7B}"/>
              </a:ext>
            </a:extLst>
          </p:cNvPr>
          <p:cNvSpPr txBox="1"/>
          <p:nvPr/>
        </p:nvSpPr>
        <p:spPr>
          <a:xfrm>
            <a:off x="441541" y="1292875"/>
            <a:ext cx="11384279" cy="5148000"/>
          </a:xfrm>
          <a:prstGeom prst="round2DiagRect">
            <a:avLst/>
          </a:prstGeom>
          <a:noFill/>
          <a:ln w="19050">
            <a:solidFill>
              <a:schemeClr val="accent1"/>
            </a:solidFill>
            <a:prstDash val="solid"/>
          </a:ln>
        </p:spPr>
        <p:txBody>
          <a:bodyPr wrap="square" rtlCol="0">
            <a:spAutoFit/>
          </a:bodyPr>
          <a:lstStyle/>
          <a:p>
            <a:pPr fontAlgn="base">
              <a:spcBef>
                <a:spcPct val="0"/>
              </a:spcBef>
              <a:spcAft>
                <a:spcPct val="0"/>
              </a:spcAft>
              <a:defRPr/>
            </a:pPr>
            <a:endParaRPr lang="en-GB" sz="1600" b="1" dirty="0">
              <a:solidFill>
                <a:srgbClr val="0077B3"/>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005464C-7776-41F9-A357-DEA1C5B0C0C2}"/>
              </a:ext>
            </a:extLst>
          </p:cNvPr>
          <p:cNvSpPr/>
          <p:nvPr/>
        </p:nvSpPr>
        <p:spPr>
          <a:xfrm>
            <a:off x="-1" y="-28564"/>
            <a:ext cx="12191997" cy="611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GB" sz="2400" b="1" dirty="0">
                <a:solidFill>
                  <a:prstClr val="white"/>
                </a:solidFill>
                <a:latin typeface="Arial" panose="020B0604020202020204" pitchFamily="34" charset="0"/>
                <a:cs typeface="Arial" panose="020B0604020202020204" pitchFamily="34" charset="0"/>
              </a:rPr>
              <a:t>PRINCIPLE: SUPPORT ENHANCEMENT-LED APPROACHES</a:t>
            </a:r>
            <a:endParaRPr lang="en-GB" sz="2400" b="1" dirty="0">
              <a:solidFill>
                <a:prstClr val="white"/>
              </a:solidFill>
            </a:endParaRPr>
          </a:p>
        </p:txBody>
      </p:sp>
      <p:sp>
        <p:nvSpPr>
          <p:cNvPr id="32" name="TextBox 31">
            <a:extLst>
              <a:ext uri="{FF2B5EF4-FFF2-40B4-BE49-F238E27FC236}">
                <a16:creationId xmlns:a16="http://schemas.microsoft.com/office/drawing/2014/main" id="{E293025A-D830-4ABB-8216-E6AE8F533A78}"/>
              </a:ext>
            </a:extLst>
          </p:cNvPr>
          <p:cNvSpPr txBox="1"/>
          <p:nvPr/>
        </p:nvSpPr>
        <p:spPr>
          <a:xfrm>
            <a:off x="1065432" y="5823296"/>
            <a:ext cx="300688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PLAN</a:t>
            </a:r>
            <a:endParaRPr lang="en-GB" sz="1200" dirty="0">
              <a:solidFill>
                <a:prstClr val="white">
                  <a:lumMod val="65000"/>
                </a:prstClr>
              </a:solidFill>
              <a:latin typeface="Arial" panose="020B0604020202020204" pitchFamily="34" charset="0"/>
              <a:cs typeface="Arial" panose="020B0604020202020204" pitchFamily="34" charset="0"/>
            </a:endParaRP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going to do next?. </a:t>
            </a:r>
          </a:p>
        </p:txBody>
      </p:sp>
      <p:pic>
        <p:nvPicPr>
          <p:cNvPr id="17" name="Graphic 16" descr="Thought bubble">
            <a:extLst>
              <a:ext uri="{FF2B5EF4-FFF2-40B4-BE49-F238E27FC236}">
                <a16:creationId xmlns:a16="http://schemas.microsoft.com/office/drawing/2014/main" id="{65537463-E8BD-44A1-A6F5-CDA0C7CE07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155" y="1479922"/>
            <a:ext cx="540000" cy="540000"/>
          </a:xfrm>
          <a:prstGeom prst="rect">
            <a:avLst/>
          </a:prstGeom>
        </p:spPr>
      </p:pic>
      <p:pic>
        <p:nvPicPr>
          <p:cNvPr id="18" name="Graphic 17" descr="Playbook">
            <a:extLst>
              <a:ext uri="{FF2B5EF4-FFF2-40B4-BE49-F238E27FC236}">
                <a16:creationId xmlns:a16="http://schemas.microsoft.com/office/drawing/2014/main" id="{741311DB-B3B4-44C5-983B-C8BC0563A0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432" y="5823296"/>
            <a:ext cx="540000" cy="540000"/>
          </a:xfrm>
          <a:prstGeom prst="rect">
            <a:avLst/>
          </a:prstGeom>
        </p:spPr>
      </p:pic>
      <p:sp>
        <p:nvSpPr>
          <p:cNvPr id="20" name="TextBox 19">
            <a:extLst>
              <a:ext uri="{FF2B5EF4-FFF2-40B4-BE49-F238E27FC236}">
                <a16:creationId xmlns:a16="http://schemas.microsoft.com/office/drawing/2014/main" id="{A17EC699-3950-48E5-A9FF-25638C38670A}"/>
              </a:ext>
            </a:extLst>
          </p:cNvPr>
          <p:cNvSpPr txBox="1"/>
          <p:nvPr/>
        </p:nvSpPr>
        <p:spPr>
          <a:xfrm>
            <a:off x="8525505" y="5756714"/>
            <a:ext cx="2275397"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EVALUATE</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would success look like?</a:t>
            </a:r>
          </a:p>
        </p:txBody>
      </p:sp>
      <p:pic>
        <p:nvPicPr>
          <p:cNvPr id="21" name="Graphic 20" descr="Upward trend">
            <a:extLst>
              <a:ext uri="{FF2B5EF4-FFF2-40B4-BE49-F238E27FC236}">
                <a16:creationId xmlns:a16="http://schemas.microsoft.com/office/drawing/2014/main" id="{79967B93-C41A-4D9D-81F6-477F489977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6459" y="5738328"/>
            <a:ext cx="540000" cy="540000"/>
          </a:xfrm>
          <a:prstGeom prst="rect">
            <a:avLst/>
          </a:prstGeom>
        </p:spPr>
      </p:pic>
    </p:spTree>
    <p:extLst>
      <p:ext uri="{BB962C8B-B14F-4D97-AF65-F5344CB8AC3E}">
        <p14:creationId xmlns:p14="http://schemas.microsoft.com/office/powerpoint/2010/main" val="93632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6414E-B40A-434A-867B-7790220EEA2B}"/>
              </a:ext>
            </a:extLst>
          </p:cNvPr>
          <p:cNvSpPr>
            <a:spLocks noGrp="1"/>
          </p:cNvSpPr>
          <p:nvPr>
            <p:ph type="body" sz="quarter" idx="13"/>
          </p:nvPr>
        </p:nvSpPr>
        <p:spPr>
          <a:xfrm>
            <a:off x="358070" y="2938103"/>
            <a:ext cx="5009457" cy="1440000"/>
          </a:xfrm>
        </p:spPr>
        <p:txBody>
          <a:bodyPr anchor="ctr" anchorCtr="0">
            <a:normAutofit/>
          </a:bodyPr>
          <a:lstStyle/>
          <a:p>
            <a:pPr algn="ctr">
              <a:lnSpc>
                <a:spcPct val="100000"/>
              </a:lnSpc>
            </a:pPr>
            <a:r>
              <a:rPr lang="en-GB" sz="3600" dirty="0">
                <a:solidFill>
                  <a:srgbClr val="404040"/>
                </a:solidFill>
              </a:rPr>
              <a:t>CELEBRATE </a:t>
            </a:r>
            <a:r>
              <a:rPr lang="en-GB" sz="3600" b="1" dirty="0">
                <a:solidFill>
                  <a:srgbClr val="404040"/>
                </a:solidFill>
              </a:rPr>
              <a:t>ACHIEVEMENT</a:t>
            </a:r>
          </a:p>
        </p:txBody>
      </p:sp>
      <p:sp>
        <p:nvSpPr>
          <p:cNvPr id="12" name="Rectangle 11">
            <a:extLst>
              <a:ext uri="{FF2B5EF4-FFF2-40B4-BE49-F238E27FC236}">
                <a16:creationId xmlns:a16="http://schemas.microsoft.com/office/drawing/2014/main" id="{18DDAF65-8CDC-4956-89E8-D4F3166B111A}"/>
              </a:ext>
            </a:extLst>
          </p:cNvPr>
          <p:cNvSpPr/>
          <p:nvPr/>
        </p:nvSpPr>
        <p:spPr>
          <a:xfrm>
            <a:off x="0" y="-12766"/>
            <a:ext cx="12192000" cy="918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b="1" dirty="0">
                <a:solidFill>
                  <a:prstClr val="white"/>
                </a:solidFill>
                <a:latin typeface="Arial" panose="020B0604020202020204" pitchFamily="34" charset="0"/>
                <a:cs typeface="Arial" panose="020B0604020202020204" pitchFamily="34" charset="0"/>
              </a:rPr>
              <a:t>RESPONDING TO STUDENT VOICE</a:t>
            </a:r>
            <a:endParaRPr lang="en-GB" dirty="0">
              <a:solidFill>
                <a:prstClr val="white"/>
              </a:solidFill>
              <a:latin typeface="Arial"/>
            </a:endParaRPr>
          </a:p>
        </p:txBody>
      </p:sp>
      <p:sp>
        <p:nvSpPr>
          <p:cNvPr id="7" name="Rectangle 6">
            <a:extLst>
              <a:ext uri="{FF2B5EF4-FFF2-40B4-BE49-F238E27FC236}">
                <a16:creationId xmlns:a16="http://schemas.microsoft.com/office/drawing/2014/main" id="{F94540D7-2D40-4404-9817-37448F1F8A52}"/>
              </a:ext>
            </a:extLst>
          </p:cNvPr>
          <p:cNvSpPr/>
          <p:nvPr/>
        </p:nvSpPr>
        <p:spPr>
          <a:xfrm>
            <a:off x="358071" y="6041571"/>
            <a:ext cx="2036786"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a:extLst>
              <a:ext uri="{FF2B5EF4-FFF2-40B4-BE49-F238E27FC236}">
                <a16:creationId xmlns:a16="http://schemas.microsoft.com/office/drawing/2014/main" id="{C32F31D8-5E74-4EC8-94D9-4EA7A74B8EDE}"/>
              </a:ext>
            </a:extLst>
          </p:cNvPr>
          <p:cNvSpPr/>
          <p:nvPr/>
        </p:nvSpPr>
        <p:spPr>
          <a:xfrm>
            <a:off x="5801559" y="2439633"/>
            <a:ext cx="5766377" cy="1800001"/>
          </a:xfrm>
          <a:prstGeom prst="rect">
            <a:avLst/>
          </a:prstGeom>
          <a:noFill/>
          <a:ln w="19050">
            <a:solidFill>
              <a:srgbClr val="0075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GB" sz="2400" b="1" dirty="0">
                <a:solidFill>
                  <a:schemeClr val="accent1"/>
                </a:solidFill>
              </a:rPr>
              <a:t>Ensure achievements emerging from actions taken as a result of student feedback are shared and celebrated.   </a:t>
            </a:r>
          </a:p>
        </p:txBody>
      </p:sp>
      <p:pic>
        <p:nvPicPr>
          <p:cNvPr id="11" name="Graphic 10" descr="Shooting star">
            <a:extLst>
              <a:ext uri="{FF2B5EF4-FFF2-40B4-BE49-F238E27FC236}">
                <a16:creationId xmlns:a16="http://schemas.microsoft.com/office/drawing/2014/main" id="{AD437C54-E286-44C0-A1D7-21D3F654F5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2798" y="1170761"/>
            <a:ext cx="1800000" cy="1800000"/>
          </a:xfrm>
          <a:prstGeom prst="rect">
            <a:avLst/>
          </a:prstGeom>
        </p:spPr>
      </p:pic>
      <p:grpSp>
        <p:nvGrpSpPr>
          <p:cNvPr id="18" name="Group 17">
            <a:extLst>
              <a:ext uri="{FF2B5EF4-FFF2-40B4-BE49-F238E27FC236}">
                <a16:creationId xmlns:a16="http://schemas.microsoft.com/office/drawing/2014/main" id="{55F2B0E7-5ADD-44F8-935F-FA211D1BAC28}"/>
              </a:ext>
            </a:extLst>
          </p:cNvPr>
          <p:cNvGrpSpPr/>
          <p:nvPr/>
        </p:nvGrpSpPr>
        <p:grpSpPr>
          <a:xfrm>
            <a:off x="0" y="4820425"/>
            <a:ext cx="12192000" cy="1581008"/>
            <a:chOff x="0" y="4831311"/>
            <a:chExt cx="12192000" cy="1581008"/>
          </a:xfrm>
        </p:grpSpPr>
        <p:sp>
          <p:nvSpPr>
            <p:cNvPr id="19" name="Rectangle 18">
              <a:extLst>
                <a:ext uri="{FF2B5EF4-FFF2-40B4-BE49-F238E27FC236}">
                  <a16:creationId xmlns:a16="http://schemas.microsoft.com/office/drawing/2014/main" id="{FD173460-92EB-46B2-A275-7FF1AB090080}"/>
                </a:ext>
              </a:extLst>
            </p:cNvPr>
            <p:cNvSpPr/>
            <p:nvPr/>
          </p:nvSpPr>
          <p:spPr>
            <a:xfrm>
              <a:off x="1258070" y="4972319"/>
              <a:ext cx="10575859" cy="1440000"/>
            </a:xfrm>
            <a:prstGeom prst="rect">
              <a:avLst/>
            </a:prstGeom>
            <a:solidFill>
              <a:schemeClr val="bg1"/>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lnSpc>
                  <a:spcPct val="130000"/>
                </a:lnSpc>
                <a:spcBef>
                  <a:spcPct val="0"/>
                </a:spcBef>
                <a:spcAft>
                  <a:spcPct val="0"/>
                </a:spcAft>
              </a:pPr>
              <a:r>
                <a:rPr lang="en-GB" sz="1200" b="1" i="1" dirty="0">
                  <a:solidFill>
                    <a:srgbClr val="404040"/>
                  </a:solidFill>
                </a:rPr>
                <a:t>Something to think about…</a:t>
              </a:r>
            </a:p>
            <a:p>
              <a:pPr fontAlgn="base">
                <a:lnSpc>
                  <a:spcPct val="130000"/>
                </a:lnSpc>
                <a:spcBef>
                  <a:spcPct val="0"/>
                </a:spcBef>
                <a:spcAft>
                  <a:spcPct val="0"/>
                </a:spcAft>
              </a:pPr>
              <a:r>
                <a:rPr lang="en-GB" sz="1200" b="1" dirty="0">
                  <a:solidFill>
                    <a:srgbClr val="404040"/>
                  </a:solidFill>
                </a:rPr>
                <a:t>Q: </a:t>
              </a:r>
              <a:r>
                <a:rPr lang="en-GB" sz="1200" dirty="0">
                  <a:solidFill>
                    <a:srgbClr val="404040"/>
                  </a:solidFill>
                </a:rPr>
                <a:t>How do you currently celebrate and promote positive changes made as a result of student feedback? </a:t>
              </a:r>
              <a:r>
                <a:rPr lang="en-US" sz="1200" dirty="0">
                  <a:solidFill>
                    <a:srgbClr val="404040"/>
                  </a:solidFill>
                  <a:effectLst/>
                  <a:ea typeface="CentraleSans Book" panose="02000000000000000000" pitchFamily="2" charset="77"/>
                  <a:cs typeface="CentraleSans Book" panose="02000000000000000000" pitchFamily="2" charset="77"/>
                </a:rPr>
                <a:t>Do you ensure that online learners or those who are not on campus are included in this?</a:t>
              </a:r>
              <a:endParaRPr lang="en-GB" sz="1200" dirty="0">
                <a:solidFill>
                  <a:srgbClr val="404040"/>
                </a:solidFill>
              </a:endParaRPr>
            </a:p>
            <a:p>
              <a:pPr fontAlgn="base">
                <a:lnSpc>
                  <a:spcPct val="130000"/>
                </a:lnSpc>
                <a:spcBef>
                  <a:spcPct val="0"/>
                </a:spcBef>
                <a:spcAft>
                  <a:spcPct val="0"/>
                </a:spcAft>
              </a:pPr>
              <a:r>
                <a:rPr lang="en-GB" sz="1200" b="1" dirty="0">
                  <a:solidFill>
                    <a:srgbClr val="404040"/>
                  </a:solidFill>
                </a:rPr>
                <a:t>Q: </a:t>
              </a:r>
              <a:r>
                <a:rPr lang="en-GB" sz="1200" dirty="0">
                  <a:solidFill>
                    <a:srgbClr val="404040"/>
                  </a:solidFill>
                </a:rPr>
                <a:t>What kinds of change do you celebrate (e.g. only the really big things)?</a:t>
              </a:r>
            </a:p>
            <a:p>
              <a:pPr fontAlgn="base">
                <a:lnSpc>
                  <a:spcPct val="130000"/>
                </a:lnSpc>
                <a:spcBef>
                  <a:spcPct val="0"/>
                </a:spcBef>
                <a:spcAft>
                  <a:spcPct val="0"/>
                </a:spcAft>
              </a:pPr>
              <a:r>
                <a:rPr lang="en-GB" sz="1200" b="1" dirty="0">
                  <a:solidFill>
                    <a:srgbClr val="404040"/>
                  </a:solidFill>
                </a:rPr>
                <a:t>Q:</a:t>
              </a:r>
              <a:r>
                <a:rPr lang="en-GB" sz="1200" dirty="0">
                  <a:solidFill>
                    <a:srgbClr val="404040"/>
                  </a:solidFill>
                </a:rPr>
                <a:t> Are there areas of activity, changes made as a result of feedback, that you might be overlooking?</a:t>
              </a:r>
            </a:p>
            <a:p>
              <a:pPr fontAlgn="base">
                <a:lnSpc>
                  <a:spcPct val="130000"/>
                </a:lnSpc>
                <a:spcBef>
                  <a:spcPct val="0"/>
                </a:spcBef>
                <a:spcAft>
                  <a:spcPct val="0"/>
                </a:spcAft>
              </a:pPr>
              <a:r>
                <a:rPr lang="en-GB" sz="1200" b="1" dirty="0">
                  <a:solidFill>
                    <a:srgbClr val="404040"/>
                  </a:solidFill>
                </a:rPr>
                <a:t>Q:</a:t>
              </a:r>
              <a:r>
                <a:rPr lang="en-GB" sz="1200" i="1" dirty="0">
                  <a:solidFill>
                    <a:srgbClr val="404040"/>
                  </a:solidFill>
                </a:rPr>
                <a:t> </a:t>
              </a:r>
              <a:r>
                <a:rPr lang="en-GB" sz="1200" dirty="0">
                  <a:solidFill>
                    <a:srgbClr val="404040"/>
                  </a:solidFill>
                </a:rPr>
                <a:t>How do you share information across your institution/students’ Association about changes made as a result of feedback? What more could be done? How do you measure how effective these mechanisms are?</a:t>
              </a:r>
            </a:p>
          </p:txBody>
        </p:sp>
        <p:pic>
          <p:nvPicPr>
            <p:cNvPr id="20" name="Graphic 19" descr="Head with Gears">
              <a:extLst>
                <a:ext uri="{FF2B5EF4-FFF2-40B4-BE49-F238E27FC236}">
                  <a16:creationId xmlns:a16="http://schemas.microsoft.com/office/drawing/2014/main" id="{360BD341-70CD-404E-84B6-6E96D214C2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071" y="5197420"/>
              <a:ext cx="900000" cy="900000"/>
            </a:xfrm>
            <a:prstGeom prst="rect">
              <a:avLst/>
            </a:prstGeom>
          </p:spPr>
        </p:pic>
        <p:cxnSp>
          <p:nvCxnSpPr>
            <p:cNvPr id="21" name="Straight Connector 20">
              <a:extLst>
                <a:ext uri="{FF2B5EF4-FFF2-40B4-BE49-F238E27FC236}">
                  <a16:creationId xmlns:a16="http://schemas.microsoft.com/office/drawing/2014/main" id="{4E74D99E-C4F5-4042-B66E-FE03693C6784}"/>
                </a:ext>
              </a:extLst>
            </p:cNvPr>
            <p:cNvCxnSpPr/>
            <p:nvPr/>
          </p:nvCxnSpPr>
          <p:spPr>
            <a:xfrm>
              <a:off x="0" y="4831311"/>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8090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8E1077-64AB-4076-B113-A04DABC98C5E}"/>
              </a:ext>
            </a:extLst>
          </p:cNvPr>
          <p:cNvSpPr/>
          <p:nvPr/>
        </p:nvSpPr>
        <p:spPr>
          <a:xfrm>
            <a:off x="594360" y="6093296"/>
            <a:ext cx="1745418" cy="653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DC937A-5294-4FC4-AAAB-5810C91DFE52}"/>
              </a:ext>
            </a:extLst>
          </p:cNvPr>
          <p:cNvSpPr/>
          <p:nvPr/>
        </p:nvSpPr>
        <p:spPr>
          <a:xfrm>
            <a:off x="368858" y="701052"/>
            <a:ext cx="11454286" cy="523220"/>
          </a:xfrm>
          <a:prstGeom prst="rect">
            <a:avLst/>
          </a:prstGeom>
        </p:spPr>
        <p:txBody>
          <a:bodyPr wrap="square">
            <a:spAutoFit/>
          </a:bodyPr>
          <a:lstStyle/>
          <a:p>
            <a:pPr fontAlgn="base">
              <a:spcBef>
                <a:spcPct val="0"/>
              </a:spcBef>
              <a:spcAft>
                <a:spcPct val="0"/>
              </a:spcAft>
              <a:defRPr/>
            </a:pPr>
            <a:r>
              <a:rPr lang="en-GB" sz="1400" b="1" dirty="0">
                <a:solidFill>
                  <a:srgbClr val="404040"/>
                </a:solidFill>
                <a:latin typeface="Arial" panose="020B0604020202020204" pitchFamily="34" charset="0"/>
                <a:cs typeface="Arial" panose="020B0604020202020204" pitchFamily="34" charset="0"/>
              </a:rPr>
              <a:t>ACTION:</a:t>
            </a:r>
            <a:r>
              <a:rPr lang="en-GB" sz="1400" dirty="0">
                <a:solidFill>
                  <a:srgbClr val="404040"/>
                </a:solidFill>
                <a:latin typeface="Arial" panose="020B0604020202020204" pitchFamily="34" charset="0"/>
                <a:cs typeface="Arial" panose="020B0604020202020204" pitchFamily="34" charset="0"/>
              </a:rPr>
              <a:t> Use the boxes below to </a:t>
            </a:r>
            <a:r>
              <a:rPr lang="en-GB" sz="1400" b="1" dirty="0">
                <a:solidFill>
                  <a:srgbClr val="404040"/>
                </a:solidFill>
                <a:latin typeface="Arial" panose="020B0604020202020204" pitchFamily="34" charset="0"/>
                <a:cs typeface="Arial" panose="020B0604020202020204" pitchFamily="34" charset="0"/>
              </a:rPr>
              <a:t>reflect</a:t>
            </a:r>
            <a:r>
              <a:rPr lang="en-GB" sz="1400" dirty="0">
                <a:solidFill>
                  <a:srgbClr val="404040"/>
                </a:solidFill>
                <a:latin typeface="Arial" panose="020B0604020202020204" pitchFamily="34" charset="0"/>
                <a:cs typeface="Arial" panose="020B0604020202020204" pitchFamily="34" charset="0"/>
              </a:rPr>
              <a:t> on your current policy and practice, </a:t>
            </a:r>
            <a:r>
              <a:rPr lang="en-GB" sz="1400" b="1" dirty="0">
                <a:solidFill>
                  <a:srgbClr val="404040"/>
                </a:solidFill>
                <a:latin typeface="Arial" panose="020B0604020202020204" pitchFamily="34" charset="0"/>
                <a:cs typeface="Arial" panose="020B0604020202020204" pitchFamily="34" charset="0"/>
              </a:rPr>
              <a:t>plan</a:t>
            </a:r>
            <a:r>
              <a:rPr lang="en-GB" sz="1400" dirty="0">
                <a:solidFill>
                  <a:srgbClr val="404040"/>
                </a:solidFill>
                <a:latin typeface="Arial" panose="020B0604020202020204" pitchFamily="34" charset="0"/>
                <a:cs typeface="Arial" panose="020B0604020202020204" pitchFamily="34" charset="0"/>
              </a:rPr>
              <a:t> how you will make improvements, and explore how you will </a:t>
            </a:r>
            <a:r>
              <a:rPr lang="en-GB" sz="1400" b="1" dirty="0">
                <a:solidFill>
                  <a:srgbClr val="404040"/>
                </a:solidFill>
                <a:latin typeface="Arial" panose="020B0604020202020204" pitchFamily="34" charset="0"/>
                <a:cs typeface="Arial" panose="020B0604020202020204" pitchFamily="34" charset="0"/>
              </a:rPr>
              <a:t>evaluate</a:t>
            </a:r>
            <a:r>
              <a:rPr lang="en-GB" sz="1400" dirty="0">
                <a:solidFill>
                  <a:srgbClr val="404040"/>
                </a:solidFill>
                <a:latin typeface="Arial" panose="020B0604020202020204" pitchFamily="34" charset="0"/>
                <a:cs typeface="Arial" panose="020B0604020202020204" pitchFamily="34" charset="0"/>
              </a:rPr>
              <a:t> progress towards meeting this principle.</a:t>
            </a:r>
          </a:p>
        </p:txBody>
      </p:sp>
      <p:cxnSp>
        <p:nvCxnSpPr>
          <p:cNvPr id="7" name="Straight Connector 6">
            <a:extLst>
              <a:ext uri="{FF2B5EF4-FFF2-40B4-BE49-F238E27FC236}">
                <a16:creationId xmlns:a16="http://schemas.microsoft.com/office/drawing/2014/main" id="{982E38DD-CF62-4FBD-BFB9-8E8A5ACED13B}"/>
              </a:ext>
            </a:extLst>
          </p:cNvPr>
          <p:cNvCxnSpPr>
            <a:cxnSpLocks/>
          </p:cNvCxnSpPr>
          <p:nvPr/>
        </p:nvCxnSpPr>
        <p:spPr>
          <a:xfrm flipV="1">
            <a:off x="438863" y="1311164"/>
            <a:ext cx="11329367" cy="3528294"/>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042C97-C6D0-413D-A687-6916A57EEDF1}"/>
              </a:ext>
            </a:extLst>
          </p:cNvPr>
          <p:cNvCxnSpPr>
            <a:cxnSpLocks/>
          </p:cNvCxnSpPr>
          <p:nvPr/>
        </p:nvCxnSpPr>
        <p:spPr>
          <a:xfrm>
            <a:off x="7985505" y="2441572"/>
            <a:ext cx="0" cy="3989187"/>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463145D9-DBBD-43CC-B443-C140D5D61DBE}"/>
              </a:ext>
            </a:extLst>
          </p:cNvPr>
          <p:cNvGrpSpPr/>
          <p:nvPr/>
        </p:nvGrpSpPr>
        <p:grpSpPr>
          <a:xfrm>
            <a:off x="438863" y="1217436"/>
            <a:ext cx="11384280" cy="5213323"/>
            <a:chOff x="347589" y="1952920"/>
            <a:chExt cx="8544892" cy="3995917"/>
          </a:xfrm>
        </p:grpSpPr>
        <p:cxnSp>
          <p:nvCxnSpPr>
            <p:cNvPr id="28" name="Straight Arrow Connector 27">
              <a:extLst>
                <a:ext uri="{FF2B5EF4-FFF2-40B4-BE49-F238E27FC236}">
                  <a16:creationId xmlns:a16="http://schemas.microsoft.com/office/drawing/2014/main" id="{AA387AAE-F697-4003-A96D-18D3C92EF9E5}"/>
                </a:ext>
              </a:extLst>
            </p:cNvPr>
            <p:cNvCxnSpPr/>
            <p:nvPr/>
          </p:nvCxnSpPr>
          <p:spPr>
            <a:xfrm>
              <a:off x="347589" y="2637232"/>
              <a:ext cx="0" cy="288000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F2CD57-7D1D-4783-90B0-062C836952D3}"/>
                </a:ext>
              </a:extLst>
            </p:cNvPr>
            <p:cNvCxnSpPr>
              <a:cxnSpLocks/>
            </p:cNvCxnSpPr>
            <p:nvPr/>
          </p:nvCxnSpPr>
          <p:spPr>
            <a:xfrm>
              <a:off x="4572000" y="5948837"/>
              <a:ext cx="2880000" cy="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E877274-718B-4A9D-BE59-CC20BF0C3DBC}"/>
                </a:ext>
              </a:extLst>
            </p:cNvPr>
            <p:cNvGrpSpPr/>
            <p:nvPr/>
          </p:nvGrpSpPr>
          <p:grpSpPr>
            <a:xfrm>
              <a:off x="6732241" y="1952920"/>
              <a:ext cx="2160240" cy="756000"/>
              <a:chOff x="6732241" y="1952920"/>
              <a:chExt cx="2160240" cy="756000"/>
            </a:xfrm>
          </p:grpSpPr>
          <p:cxnSp>
            <p:nvCxnSpPr>
              <p:cNvPr id="31" name="Straight Arrow Connector 30">
                <a:extLst>
                  <a:ext uri="{FF2B5EF4-FFF2-40B4-BE49-F238E27FC236}">
                    <a16:creationId xmlns:a16="http://schemas.microsoft.com/office/drawing/2014/main" id="{AC4C479E-5255-46B8-95F8-885312708DBD}"/>
                  </a:ext>
                </a:extLst>
              </p:cNvPr>
              <p:cNvCxnSpPr>
                <a:cxnSpLocks/>
              </p:cNvCxnSpPr>
              <p:nvPr/>
            </p:nvCxnSpPr>
            <p:spPr>
              <a:xfrm flipH="1" flipV="1">
                <a:off x="6732241" y="1988840"/>
                <a:ext cx="2160240" cy="1"/>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DE3CBB-5E7E-4F4A-8788-75244C685F2D}"/>
                  </a:ext>
                </a:extLst>
              </p:cNvPr>
              <p:cNvCxnSpPr/>
              <p:nvPr/>
            </p:nvCxnSpPr>
            <p:spPr>
              <a:xfrm flipV="1">
                <a:off x="8892480" y="1952920"/>
                <a:ext cx="0" cy="756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2" name="TextBox 21">
            <a:extLst>
              <a:ext uri="{FF2B5EF4-FFF2-40B4-BE49-F238E27FC236}">
                <a16:creationId xmlns:a16="http://schemas.microsoft.com/office/drawing/2014/main" id="{0C4C372B-0F3B-4ACB-AE0D-C248DF8C121B}"/>
              </a:ext>
            </a:extLst>
          </p:cNvPr>
          <p:cNvSpPr txBox="1"/>
          <p:nvPr/>
        </p:nvSpPr>
        <p:spPr>
          <a:xfrm>
            <a:off x="1065432" y="1505957"/>
            <a:ext cx="267925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REFLECT</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doing now?</a:t>
            </a:r>
            <a:endParaRPr lang="en-GB" sz="1600" dirty="0">
              <a:solidFill>
                <a:prstClr val="white">
                  <a:lumMod val="65000"/>
                </a:prst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A2D4BC-481C-4E11-B627-9104F597DD7B}"/>
              </a:ext>
            </a:extLst>
          </p:cNvPr>
          <p:cNvSpPr txBox="1"/>
          <p:nvPr/>
        </p:nvSpPr>
        <p:spPr>
          <a:xfrm>
            <a:off x="441541" y="1292875"/>
            <a:ext cx="11384279" cy="5148000"/>
          </a:xfrm>
          <a:prstGeom prst="round2DiagRect">
            <a:avLst/>
          </a:prstGeom>
          <a:noFill/>
          <a:ln w="19050">
            <a:solidFill>
              <a:schemeClr val="accent1"/>
            </a:solidFill>
            <a:prstDash val="solid"/>
          </a:ln>
        </p:spPr>
        <p:txBody>
          <a:bodyPr wrap="square" rtlCol="0">
            <a:spAutoFit/>
          </a:bodyPr>
          <a:lstStyle/>
          <a:p>
            <a:pPr fontAlgn="base">
              <a:spcBef>
                <a:spcPct val="0"/>
              </a:spcBef>
              <a:spcAft>
                <a:spcPct val="0"/>
              </a:spcAft>
              <a:defRPr/>
            </a:pPr>
            <a:endParaRPr lang="en-GB" sz="1600" b="1" dirty="0">
              <a:solidFill>
                <a:srgbClr val="0077B3"/>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005464C-7776-41F9-A357-DEA1C5B0C0C2}"/>
              </a:ext>
            </a:extLst>
          </p:cNvPr>
          <p:cNvSpPr/>
          <p:nvPr/>
        </p:nvSpPr>
        <p:spPr>
          <a:xfrm>
            <a:off x="-1" y="-28564"/>
            <a:ext cx="12191997" cy="611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GB" sz="2400" b="1" dirty="0">
                <a:solidFill>
                  <a:prstClr val="white"/>
                </a:solidFill>
                <a:latin typeface="Arial" panose="020B0604020202020204" pitchFamily="34" charset="0"/>
                <a:cs typeface="Arial" panose="020B0604020202020204" pitchFamily="34" charset="0"/>
              </a:rPr>
              <a:t>PRINCIPLE: CELEBRATE ACHIEVEMENTS</a:t>
            </a:r>
            <a:endParaRPr lang="en-GB" sz="2400" b="1" dirty="0">
              <a:solidFill>
                <a:prstClr val="white"/>
              </a:solidFill>
            </a:endParaRPr>
          </a:p>
        </p:txBody>
      </p:sp>
      <p:sp>
        <p:nvSpPr>
          <p:cNvPr id="32" name="TextBox 31">
            <a:extLst>
              <a:ext uri="{FF2B5EF4-FFF2-40B4-BE49-F238E27FC236}">
                <a16:creationId xmlns:a16="http://schemas.microsoft.com/office/drawing/2014/main" id="{E293025A-D830-4ABB-8216-E6AE8F533A78}"/>
              </a:ext>
            </a:extLst>
          </p:cNvPr>
          <p:cNvSpPr txBox="1"/>
          <p:nvPr/>
        </p:nvSpPr>
        <p:spPr>
          <a:xfrm>
            <a:off x="1065432" y="5823677"/>
            <a:ext cx="300688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PLAN</a:t>
            </a:r>
            <a:endParaRPr lang="en-GB" sz="1200" dirty="0">
              <a:solidFill>
                <a:prstClr val="white">
                  <a:lumMod val="65000"/>
                </a:prstClr>
              </a:solidFill>
              <a:latin typeface="Arial" panose="020B0604020202020204" pitchFamily="34" charset="0"/>
              <a:cs typeface="Arial" panose="020B0604020202020204" pitchFamily="34" charset="0"/>
            </a:endParaRP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going to do next? </a:t>
            </a:r>
          </a:p>
        </p:txBody>
      </p:sp>
      <p:pic>
        <p:nvPicPr>
          <p:cNvPr id="17" name="Graphic 16" descr="Thought bubble">
            <a:extLst>
              <a:ext uri="{FF2B5EF4-FFF2-40B4-BE49-F238E27FC236}">
                <a16:creationId xmlns:a16="http://schemas.microsoft.com/office/drawing/2014/main" id="{1DCA5DB4-04C5-4C79-9D24-678F451021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155" y="1479922"/>
            <a:ext cx="540000" cy="540000"/>
          </a:xfrm>
          <a:prstGeom prst="rect">
            <a:avLst/>
          </a:prstGeom>
        </p:spPr>
      </p:pic>
      <p:pic>
        <p:nvPicPr>
          <p:cNvPr id="18" name="Graphic 17" descr="Playbook">
            <a:extLst>
              <a:ext uri="{FF2B5EF4-FFF2-40B4-BE49-F238E27FC236}">
                <a16:creationId xmlns:a16="http://schemas.microsoft.com/office/drawing/2014/main" id="{0714AAB2-304D-4B96-AABD-DF2CB774BD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432" y="5823296"/>
            <a:ext cx="540000" cy="540000"/>
          </a:xfrm>
          <a:prstGeom prst="rect">
            <a:avLst/>
          </a:prstGeom>
        </p:spPr>
      </p:pic>
      <p:sp>
        <p:nvSpPr>
          <p:cNvPr id="20" name="TextBox 19">
            <a:extLst>
              <a:ext uri="{FF2B5EF4-FFF2-40B4-BE49-F238E27FC236}">
                <a16:creationId xmlns:a16="http://schemas.microsoft.com/office/drawing/2014/main" id="{121C1673-BC18-490F-BCE1-81FC53A68563}"/>
              </a:ext>
            </a:extLst>
          </p:cNvPr>
          <p:cNvSpPr txBox="1"/>
          <p:nvPr/>
        </p:nvSpPr>
        <p:spPr>
          <a:xfrm>
            <a:off x="8525505" y="5691398"/>
            <a:ext cx="2275397"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EVALUATE</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would success look like?</a:t>
            </a:r>
          </a:p>
        </p:txBody>
      </p:sp>
      <p:pic>
        <p:nvPicPr>
          <p:cNvPr id="21" name="Graphic 20" descr="Upward trend">
            <a:extLst>
              <a:ext uri="{FF2B5EF4-FFF2-40B4-BE49-F238E27FC236}">
                <a16:creationId xmlns:a16="http://schemas.microsoft.com/office/drawing/2014/main" id="{2F7106BD-CC4F-4CB3-8554-E4AFD7763F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6459" y="5673012"/>
            <a:ext cx="540000" cy="540000"/>
          </a:xfrm>
          <a:prstGeom prst="rect">
            <a:avLst/>
          </a:prstGeom>
        </p:spPr>
      </p:pic>
    </p:spTree>
    <p:extLst>
      <p:ext uri="{BB962C8B-B14F-4D97-AF65-F5344CB8AC3E}">
        <p14:creationId xmlns:p14="http://schemas.microsoft.com/office/powerpoint/2010/main" val="287872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BDDE9D-3B81-4E1A-A622-7C10E0158033}"/>
              </a:ext>
            </a:extLst>
          </p:cNvPr>
          <p:cNvSpPr/>
          <p:nvPr/>
        </p:nvSpPr>
        <p:spPr>
          <a:xfrm>
            <a:off x="0" y="0"/>
            <a:ext cx="12192000" cy="1268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RESPONDING TO STUDENT VOICE: PRINCIPLES OF PRACTICE</a:t>
            </a:r>
          </a:p>
        </p:txBody>
      </p:sp>
      <p:sp>
        <p:nvSpPr>
          <p:cNvPr id="5" name="Rectangle 4">
            <a:extLst>
              <a:ext uri="{FF2B5EF4-FFF2-40B4-BE49-F238E27FC236}">
                <a16:creationId xmlns:a16="http://schemas.microsoft.com/office/drawing/2014/main" id="{F791664D-95BE-4F57-82F2-CEC81DFAA015}"/>
              </a:ext>
            </a:extLst>
          </p:cNvPr>
          <p:cNvSpPr/>
          <p:nvPr/>
        </p:nvSpPr>
        <p:spPr>
          <a:xfrm>
            <a:off x="2419427" y="1694596"/>
            <a:ext cx="9096226" cy="1538883"/>
          </a:xfrm>
          <a:prstGeom prst="rect">
            <a:avLst/>
          </a:prstGeom>
        </p:spPr>
        <p:txBody>
          <a:bodyPr wrap="square" lIns="91440" tIns="45720" rIns="91440" bIns="45720" anchor="t">
            <a:spAutoFit/>
          </a:bodyPr>
          <a:lstStyle/>
          <a:p>
            <a:pPr algn="just">
              <a:spcAft>
                <a:spcPts val="600"/>
              </a:spcAft>
            </a:pPr>
            <a:r>
              <a:rPr lang="en-GB" sz="1400" dirty="0">
                <a:solidFill>
                  <a:schemeClr val="accent1"/>
                </a:solidFill>
              </a:rPr>
              <a:t>Responding to student voice involves paying attention to how student feedback is processed and how the impact of this activity is communicated back to students. The question of how institutions and students’ associations do this effectively is an increasingly important one…</a:t>
            </a:r>
          </a:p>
          <a:p>
            <a:pPr algn="just">
              <a:spcAft>
                <a:spcPts val="600"/>
              </a:spcAft>
            </a:pPr>
            <a:endParaRPr lang="en-GB" sz="1400" dirty="0">
              <a:solidFill>
                <a:schemeClr val="accent1"/>
              </a:solidFill>
            </a:endParaRPr>
          </a:p>
          <a:p>
            <a:pPr algn="just">
              <a:spcAft>
                <a:spcPts val="600"/>
              </a:spcAft>
            </a:pPr>
            <a:r>
              <a:rPr lang="en-GB" sz="1400" i="1" dirty="0">
                <a:solidFill>
                  <a:schemeClr val="accent1"/>
                </a:solidFill>
              </a:rPr>
              <a:t>How well are you responding to the feedback you receive from students? Where could you make improvements? How could you go about making changes and enhancements? What role could students play in this?</a:t>
            </a:r>
          </a:p>
        </p:txBody>
      </p:sp>
      <p:sp>
        <p:nvSpPr>
          <p:cNvPr id="14" name="Rectangle 13">
            <a:extLst>
              <a:ext uri="{FF2B5EF4-FFF2-40B4-BE49-F238E27FC236}">
                <a16:creationId xmlns:a16="http://schemas.microsoft.com/office/drawing/2014/main" id="{CEC951CE-ED70-4CAE-9A9E-C27BF320CB08}"/>
              </a:ext>
            </a:extLst>
          </p:cNvPr>
          <p:cNvSpPr/>
          <p:nvPr/>
        </p:nvSpPr>
        <p:spPr>
          <a:xfrm>
            <a:off x="662939" y="3622290"/>
            <a:ext cx="10901481" cy="2329933"/>
          </a:xfrm>
          <a:prstGeom prst="rect">
            <a:avLst/>
          </a:prstGeom>
          <a:solidFill>
            <a:schemeClr val="bg1"/>
          </a:solidFill>
        </p:spPr>
        <p:txBody>
          <a:bodyPr wrap="square">
            <a:spAutoFit/>
          </a:bodyPr>
          <a:lstStyle/>
          <a:p>
            <a:pPr>
              <a:spcAft>
                <a:spcPts val="1200"/>
              </a:spcAft>
            </a:pPr>
            <a:r>
              <a:rPr lang="en-GB" sz="1400" dirty="0">
                <a:solidFill>
                  <a:schemeClr val="accent1"/>
                </a:solidFill>
              </a:rPr>
              <a:t>This set of cards sets out a series of interrelated principles of practice, designed and shaped by staff and students working in partnership, which will aid you in addressing these questions and improving the policies, processes, and practices which help you respond to student voice, </a:t>
            </a:r>
            <a:r>
              <a:rPr lang="en-US" sz="1400" dirty="0">
                <a:solidFill>
                  <a:srgbClr val="007AA9"/>
                </a:solidFill>
                <a:effectLst/>
                <a:ea typeface="CentraleSans Book" panose="02000000000000000000" pitchFamily="2" charset="77"/>
                <a:cs typeface="CentraleSans Book" panose="02000000000000000000" pitchFamily="2" charset="77"/>
              </a:rPr>
              <a:t>whether teaching face-to-face or online.</a:t>
            </a:r>
            <a:endParaRPr lang="en-GB" sz="1400" dirty="0">
              <a:solidFill>
                <a:schemeClr val="accent1"/>
              </a:solidFill>
            </a:endParaRPr>
          </a:p>
          <a:p>
            <a:pPr>
              <a:spcAft>
                <a:spcPts val="600"/>
              </a:spcAft>
            </a:pPr>
            <a:r>
              <a:rPr lang="en-GB" sz="1400" dirty="0">
                <a:solidFill>
                  <a:schemeClr val="accent1"/>
                </a:solidFill>
              </a:rPr>
              <a:t>The cards are designed to be dynamic, to encourage reflection, and to be useful in planning and review exercises at any scale and at any time among students and staff who want to enhance the way they respond to student feedback. The definitions and reflective questions presented on each card should be actively used rather than passively consulted or ‘checked-off’. The reverse of each card presents an opportunity to reflect and plan around the principle featured on the front. The planning grid that accompanies this set can be used to plot activities and interventions across the principles, and the pack’s cover letter contains suggested uses and applications. </a:t>
            </a:r>
          </a:p>
          <a:p>
            <a:pPr algn="just">
              <a:lnSpc>
                <a:spcPct val="150000"/>
              </a:lnSpc>
              <a:spcAft>
                <a:spcPts val="600"/>
              </a:spcAft>
            </a:pPr>
            <a:endParaRPr lang="en-GB" sz="1400" dirty="0">
              <a:solidFill>
                <a:schemeClr val="accent1"/>
              </a:solidFill>
            </a:endParaRPr>
          </a:p>
        </p:txBody>
      </p:sp>
      <p:pic>
        <p:nvPicPr>
          <p:cNvPr id="3" name="Graphic 2" descr="Megaphone">
            <a:extLst>
              <a:ext uri="{FF2B5EF4-FFF2-40B4-BE49-F238E27FC236}">
                <a16:creationId xmlns:a16="http://schemas.microsoft.com/office/drawing/2014/main" id="{5FE3ABA5-7692-457A-81D3-EBBA0F9776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1647" y="1163485"/>
            <a:ext cx="2213688" cy="2213688"/>
          </a:xfrm>
          <a:prstGeom prst="rect">
            <a:avLst/>
          </a:prstGeom>
        </p:spPr>
      </p:pic>
      <p:sp>
        <p:nvSpPr>
          <p:cNvPr id="2" name="Rectangle 1">
            <a:extLst>
              <a:ext uri="{FF2B5EF4-FFF2-40B4-BE49-F238E27FC236}">
                <a16:creationId xmlns:a16="http://schemas.microsoft.com/office/drawing/2014/main" id="{9D09D0E1-0DBD-4D3A-BBAC-45B910D7C183}"/>
              </a:ext>
            </a:extLst>
          </p:cNvPr>
          <p:cNvSpPr/>
          <p:nvPr/>
        </p:nvSpPr>
        <p:spPr>
          <a:xfrm>
            <a:off x="520101" y="6050476"/>
            <a:ext cx="11232875" cy="430887"/>
          </a:xfrm>
          <a:prstGeom prst="rect">
            <a:avLst/>
          </a:prstGeom>
        </p:spPr>
        <p:txBody>
          <a:bodyPr wrap="square">
            <a:spAutoFit/>
          </a:bodyPr>
          <a:lstStyle/>
          <a:p>
            <a:pPr lvl="0" algn="just">
              <a:spcAft>
                <a:spcPts val="600"/>
              </a:spcAft>
            </a:pPr>
            <a:r>
              <a:rPr lang="en-GB" sz="1100" dirty="0">
                <a:solidFill>
                  <a:schemeClr val="bg2">
                    <a:lumMod val="25000"/>
                  </a:schemeClr>
                </a:solidFill>
              </a:rPr>
              <a:t>This resource was created by QAA Scotland as part of the Scottish Enhancement Theme for 2017-2020 – </a:t>
            </a:r>
            <a:r>
              <a:rPr lang="en-GB" sz="1100" b="1" dirty="0">
                <a:solidFill>
                  <a:schemeClr val="bg2">
                    <a:lumMod val="25000"/>
                  </a:schemeClr>
                </a:solidFill>
              </a:rPr>
              <a:t>Evidence for Enhancement</a:t>
            </a:r>
            <a:r>
              <a:rPr lang="en-GB" sz="1100" dirty="0">
                <a:solidFill>
                  <a:schemeClr val="bg2">
                    <a:lumMod val="25000"/>
                  </a:schemeClr>
                </a:solidFill>
              </a:rPr>
              <a:t>: </a:t>
            </a:r>
            <a:r>
              <a:rPr lang="en-GB" sz="1100" b="1" dirty="0">
                <a:solidFill>
                  <a:schemeClr val="bg2">
                    <a:lumMod val="25000"/>
                  </a:schemeClr>
                </a:solidFill>
              </a:rPr>
              <a:t>Improving the Student Experience</a:t>
            </a:r>
            <a:r>
              <a:rPr lang="en-GB" sz="1100" dirty="0">
                <a:solidFill>
                  <a:schemeClr val="bg2">
                    <a:lumMod val="25000"/>
                  </a:schemeClr>
                </a:solidFill>
              </a:rPr>
              <a:t>. </a:t>
            </a:r>
            <a:br>
              <a:rPr lang="en-GB" sz="1100" dirty="0">
                <a:solidFill>
                  <a:schemeClr val="bg2">
                    <a:lumMod val="25000"/>
                  </a:schemeClr>
                </a:solidFill>
              </a:rPr>
            </a:br>
            <a:r>
              <a:rPr lang="en-GB" sz="1100" dirty="0">
                <a:solidFill>
                  <a:schemeClr val="bg2">
                    <a:lumMod val="25000"/>
                  </a:schemeClr>
                </a:solidFill>
              </a:rPr>
              <a:t>You can download versions of these cards, as well as associated resources from the </a:t>
            </a:r>
            <a:r>
              <a:rPr lang="en-GB" sz="1100" dirty="0">
                <a:solidFill>
                  <a:schemeClr val="tx2"/>
                </a:solidFill>
                <a:hlinkClick r:id="rId4"/>
              </a:rPr>
              <a:t>Enhancement Themes website</a:t>
            </a:r>
            <a:r>
              <a:rPr lang="en-GB" sz="1100" dirty="0">
                <a:solidFill>
                  <a:schemeClr val="tx2"/>
                </a:solidFill>
              </a:rPr>
              <a:t>.</a:t>
            </a:r>
          </a:p>
        </p:txBody>
      </p:sp>
    </p:spTree>
    <p:extLst>
      <p:ext uri="{BB962C8B-B14F-4D97-AF65-F5344CB8AC3E}">
        <p14:creationId xmlns:p14="http://schemas.microsoft.com/office/powerpoint/2010/main" val="2902382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6414E-B40A-434A-867B-7790220EEA2B}"/>
              </a:ext>
            </a:extLst>
          </p:cNvPr>
          <p:cNvSpPr>
            <a:spLocks noGrp="1"/>
          </p:cNvSpPr>
          <p:nvPr>
            <p:ph type="body" sz="quarter" idx="13"/>
          </p:nvPr>
        </p:nvSpPr>
        <p:spPr>
          <a:xfrm>
            <a:off x="358070" y="1718901"/>
            <a:ext cx="5009457" cy="1440000"/>
          </a:xfrm>
          <a:ln>
            <a:solidFill>
              <a:schemeClr val="bg2"/>
            </a:solidFill>
          </a:ln>
        </p:spPr>
        <p:txBody>
          <a:bodyPr anchor="ctr" anchorCtr="0">
            <a:normAutofit/>
          </a:bodyPr>
          <a:lstStyle/>
          <a:p>
            <a:pPr algn="ctr"/>
            <a:r>
              <a:rPr lang="en-GB" sz="3600" dirty="0">
                <a:solidFill>
                  <a:srgbClr val="404040"/>
                </a:solidFill>
              </a:rPr>
              <a:t>PRINCIPLE</a:t>
            </a:r>
            <a:endParaRPr lang="en-GB" sz="3600" b="1" dirty="0">
              <a:solidFill>
                <a:srgbClr val="404040"/>
              </a:solidFill>
            </a:endParaRPr>
          </a:p>
        </p:txBody>
      </p:sp>
      <p:sp>
        <p:nvSpPr>
          <p:cNvPr id="12" name="Rectangle 11">
            <a:extLst>
              <a:ext uri="{FF2B5EF4-FFF2-40B4-BE49-F238E27FC236}">
                <a16:creationId xmlns:a16="http://schemas.microsoft.com/office/drawing/2014/main" id="{18DDAF65-8CDC-4956-89E8-D4F3166B111A}"/>
              </a:ext>
            </a:extLst>
          </p:cNvPr>
          <p:cNvSpPr/>
          <p:nvPr/>
        </p:nvSpPr>
        <p:spPr>
          <a:xfrm>
            <a:off x="0" y="-12766"/>
            <a:ext cx="12192000" cy="918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b="1" dirty="0">
                <a:solidFill>
                  <a:prstClr val="white"/>
                </a:solidFill>
                <a:latin typeface="Arial" panose="020B0604020202020204" pitchFamily="34" charset="0"/>
                <a:cs typeface="Arial" panose="020B0604020202020204" pitchFamily="34" charset="0"/>
              </a:rPr>
              <a:t>RESPONDING TO STUDENT VOICE</a:t>
            </a:r>
            <a:endParaRPr lang="en-GB" dirty="0">
              <a:solidFill>
                <a:prstClr val="white"/>
              </a:solidFill>
              <a:latin typeface="Arial"/>
            </a:endParaRPr>
          </a:p>
        </p:txBody>
      </p:sp>
      <p:sp>
        <p:nvSpPr>
          <p:cNvPr id="7" name="Rectangle 6">
            <a:extLst>
              <a:ext uri="{FF2B5EF4-FFF2-40B4-BE49-F238E27FC236}">
                <a16:creationId xmlns:a16="http://schemas.microsoft.com/office/drawing/2014/main" id="{F94540D7-2D40-4404-9817-37448F1F8A52}"/>
              </a:ext>
            </a:extLst>
          </p:cNvPr>
          <p:cNvSpPr/>
          <p:nvPr/>
        </p:nvSpPr>
        <p:spPr>
          <a:xfrm>
            <a:off x="358071" y="6041571"/>
            <a:ext cx="2036786"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a:extLst>
              <a:ext uri="{FF2B5EF4-FFF2-40B4-BE49-F238E27FC236}">
                <a16:creationId xmlns:a16="http://schemas.microsoft.com/office/drawing/2014/main" id="{C32F31D8-5E74-4EC8-94D9-4EA7A74B8EDE}"/>
              </a:ext>
            </a:extLst>
          </p:cNvPr>
          <p:cNvSpPr/>
          <p:nvPr/>
        </p:nvSpPr>
        <p:spPr>
          <a:xfrm>
            <a:off x="6067552" y="1718901"/>
            <a:ext cx="5766377" cy="2691860"/>
          </a:xfrm>
          <a:prstGeom prst="rect">
            <a:avLst/>
          </a:prstGeom>
          <a:noFill/>
          <a:ln w="1905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200000"/>
              </a:lnSpc>
            </a:pPr>
            <a:r>
              <a:rPr lang="en-GB" sz="2400" b="1" dirty="0">
                <a:solidFill>
                  <a:srgbClr val="404040"/>
                </a:solidFill>
              </a:rPr>
              <a:t>Definition…</a:t>
            </a:r>
          </a:p>
        </p:txBody>
      </p:sp>
      <p:grpSp>
        <p:nvGrpSpPr>
          <p:cNvPr id="18" name="Group 17">
            <a:extLst>
              <a:ext uri="{FF2B5EF4-FFF2-40B4-BE49-F238E27FC236}">
                <a16:creationId xmlns:a16="http://schemas.microsoft.com/office/drawing/2014/main" id="{55F2B0E7-5ADD-44F8-935F-FA211D1BAC28}"/>
              </a:ext>
            </a:extLst>
          </p:cNvPr>
          <p:cNvGrpSpPr/>
          <p:nvPr/>
        </p:nvGrpSpPr>
        <p:grpSpPr>
          <a:xfrm>
            <a:off x="0" y="4863969"/>
            <a:ext cx="12192000" cy="1633665"/>
            <a:chOff x="0" y="4863969"/>
            <a:chExt cx="12192000" cy="1633665"/>
          </a:xfrm>
        </p:grpSpPr>
        <p:sp>
          <p:nvSpPr>
            <p:cNvPr id="19" name="Rectangle 18">
              <a:extLst>
                <a:ext uri="{FF2B5EF4-FFF2-40B4-BE49-F238E27FC236}">
                  <a16:creationId xmlns:a16="http://schemas.microsoft.com/office/drawing/2014/main" id="{FD173460-92EB-46B2-A275-7FF1AB090080}"/>
                </a:ext>
              </a:extLst>
            </p:cNvPr>
            <p:cNvSpPr/>
            <p:nvPr/>
          </p:nvSpPr>
          <p:spPr>
            <a:xfrm>
              <a:off x="1258071" y="5057634"/>
              <a:ext cx="10575859" cy="1440000"/>
            </a:xfrm>
            <a:prstGeom prst="rect">
              <a:avLst/>
            </a:prstGeom>
            <a:solidFill>
              <a:schemeClr val="bg1"/>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lnSpc>
                  <a:spcPct val="150000"/>
                </a:lnSpc>
                <a:spcBef>
                  <a:spcPct val="0"/>
                </a:spcBef>
                <a:spcAft>
                  <a:spcPct val="0"/>
                </a:spcAft>
              </a:pPr>
              <a:r>
                <a:rPr lang="en-GB" sz="1200" b="1" i="1" dirty="0">
                  <a:solidFill>
                    <a:srgbClr val="404040"/>
                  </a:solidFill>
                  <a:latin typeface="Arial" panose="020B0604020202020204" pitchFamily="34" charset="0"/>
                  <a:cs typeface="Arial" panose="020B0604020202020204" pitchFamily="34" charset="0"/>
                </a:rPr>
                <a:t>Something to think about…</a:t>
              </a:r>
            </a:p>
            <a:p>
              <a:pPr fontAlgn="base">
                <a:lnSpc>
                  <a:spcPct val="150000"/>
                </a:lnSpc>
                <a:spcBef>
                  <a:spcPct val="0"/>
                </a:spcBef>
                <a:spcAft>
                  <a:spcPct val="0"/>
                </a:spcAft>
              </a:pPr>
              <a:r>
                <a:rPr lang="en-GB" sz="1200" b="1" dirty="0">
                  <a:solidFill>
                    <a:srgbClr val="404040"/>
                  </a:solidFill>
                  <a:latin typeface="Arial" panose="020B0604020202020204" pitchFamily="34" charset="0"/>
                  <a:cs typeface="Arial" panose="020B0604020202020204" pitchFamily="34" charset="0"/>
                </a:rPr>
                <a:t>Q: </a:t>
              </a:r>
              <a:endParaRPr lang="en-GB" sz="1200" dirty="0">
                <a:solidFill>
                  <a:srgbClr val="404040"/>
                </a:solidFill>
                <a:latin typeface="Arial" panose="020B0604020202020204" pitchFamily="34" charset="0"/>
                <a:cs typeface="Arial" panose="020B0604020202020204" pitchFamily="34" charset="0"/>
              </a:endParaRPr>
            </a:p>
            <a:p>
              <a:pPr fontAlgn="base">
                <a:lnSpc>
                  <a:spcPct val="150000"/>
                </a:lnSpc>
                <a:spcBef>
                  <a:spcPct val="0"/>
                </a:spcBef>
                <a:spcAft>
                  <a:spcPct val="0"/>
                </a:spcAft>
              </a:pPr>
              <a:r>
                <a:rPr lang="en-GB" sz="1200" b="1" dirty="0">
                  <a:solidFill>
                    <a:srgbClr val="404040"/>
                  </a:solidFill>
                  <a:latin typeface="Arial" panose="020B0604020202020204" pitchFamily="34" charset="0"/>
                  <a:cs typeface="Arial" panose="020B0604020202020204" pitchFamily="34" charset="0"/>
                </a:rPr>
                <a:t>Q: </a:t>
              </a:r>
              <a:endParaRPr lang="en-GB" sz="1200" dirty="0">
                <a:solidFill>
                  <a:srgbClr val="404040"/>
                </a:solidFill>
                <a:latin typeface="Arial" panose="020B0604020202020204" pitchFamily="34" charset="0"/>
                <a:cs typeface="Arial" panose="020B0604020202020204" pitchFamily="34" charset="0"/>
              </a:endParaRPr>
            </a:p>
            <a:p>
              <a:pPr fontAlgn="base">
                <a:lnSpc>
                  <a:spcPct val="150000"/>
                </a:lnSpc>
                <a:spcBef>
                  <a:spcPct val="0"/>
                </a:spcBef>
                <a:spcAft>
                  <a:spcPct val="0"/>
                </a:spcAft>
              </a:pPr>
              <a:r>
                <a:rPr lang="en-GB" sz="1200" b="1" dirty="0">
                  <a:solidFill>
                    <a:srgbClr val="404040"/>
                  </a:solidFill>
                  <a:latin typeface="Arial" panose="020B0604020202020204" pitchFamily="34" charset="0"/>
                  <a:cs typeface="Arial" panose="020B0604020202020204" pitchFamily="34" charset="0"/>
                </a:rPr>
                <a:t>Q: </a:t>
              </a:r>
              <a:endParaRPr lang="en-GB" sz="1200" dirty="0">
                <a:solidFill>
                  <a:srgbClr val="404040"/>
                </a:solidFill>
                <a:latin typeface="Arial" panose="020B0604020202020204" pitchFamily="34" charset="0"/>
                <a:cs typeface="Arial" panose="020B0604020202020204" pitchFamily="34" charset="0"/>
              </a:endParaRPr>
            </a:p>
            <a:p>
              <a:pPr fontAlgn="base">
                <a:lnSpc>
                  <a:spcPct val="150000"/>
                </a:lnSpc>
                <a:spcBef>
                  <a:spcPct val="0"/>
                </a:spcBef>
                <a:spcAft>
                  <a:spcPct val="0"/>
                </a:spcAft>
              </a:pPr>
              <a:endParaRPr lang="en-GB" sz="1400" dirty="0">
                <a:solidFill>
                  <a:schemeClr val="tx2"/>
                </a:solidFill>
                <a:latin typeface="Arial"/>
              </a:endParaRPr>
            </a:p>
          </p:txBody>
        </p:sp>
        <p:pic>
          <p:nvPicPr>
            <p:cNvPr id="20" name="Graphic 19" descr="Head with Gears">
              <a:extLst>
                <a:ext uri="{FF2B5EF4-FFF2-40B4-BE49-F238E27FC236}">
                  <a16:creationId xmlns:a16="http://schemas.microsoft.com/office/drawing/2014/main" id="{360BD341-70CD-404E-84B6-6E96D214C2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071" y="5164762"/>
              <a:ext cx="900000" cy="900000"/>
            </a:xfrm>
            <a:prstGeom prst="rect">
              <a:avLst/>
            </a:prstGeom>
          </p:spPr>
        </p:pic>
        <p:cxnSp>
          <p:nvCxnSpPr>
            <p:cNvPr id="21" name="Straight Connector 20">
              <a:extLst>
                <a:ext uri="{FF2B5EF4-FFF2-40B4-BE49-F238E27FC236}">
                  <a16:creationId xmlns:a16="http://schemas.microsoft.com/office/drawing/2014/main" id="{4E74D99E-C4F5-4042-B66E-FE03693C6784}"/>
                </a:ext>
              </a:extLst>
            </p:cNvPr>
            <p:cNvCxnSpPr/>
            <p:nvPr/>
          </p:nvCxnSpPr>
          <p:spPr>
            <a:xfrm>
              <a:off x="0" y="4863969"/>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7815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8E1077-64AB-4076-B113-A04DABC98C5E}"/>
              </a:ext>
            </a:extLst>
          </p:cNvPr>
          <p:cNvSpPr/>
          <p:nvPr/>
        </p:nvSpPr>
        <p:spPr>
          <a:xfrm>
            <a:off x="594360" y="6093296"/>
            <a:ext cx="1745418" cy="653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DC937A-5294-4FC4-AAAB-5810C91DFE52}"/>
              </a:ext>
            </a:extLst>
          </p:cNvPr>
          <p:cNvSpPr/>
          <p:nvPr/>
        </p:nvSpPr>
        <p:spPr>
          <a:xfrm>
            <a:off x="368858" y="701052"/>
            <a:ext cx="11454286" cy="523220"/>
          </a:xfrm>
          <a:prstGeom prst="rect">
            <a:avLst/>
          </a:prstGeom>
        </p:spPr>
        <p:txBody>
          <a:bodyPr wrap="square">
            <a:spAutoFit/>
          </a:bodyPr>
          <a:lstStyle/>
          <a:p>
            <a:pPr fontAlgn="base">
              <a:spcBef>
                <a:spcPct val="0"/>
              </a:spcBef>
              <a:spcAft>
                <a:spcPct val="0"/>
              </a:spcAft>
              <a:defRPr/>
            </a:pPr>
            <a:r>
              <a:rPr lang="en-GB" sz="1400" b="1" dirty="0">
                <a:solidFill>
                  <a:srgbClr val="404040"/>
                </a:solidFill>
                <a:latin typeface="Arial" panose="020B0604020202020204" pitchFamily="34" charset="0"/>
                <a:cs typeface="Arial" panose="020B0604020202020204" pitchFamily="34" charset="0"/>
              </a:rPr>
              <a:t>ACTION:</a:t>
            </a:r>
            <a:r>
              <a:rPr lang="en-GB" sz="1400" dirty="0">
                <a:solidFill>
                  <a:srgbClr val="404040"/>
                </a:solidFill>
                <a:latin typeface="Arial" panose="020B0604020202020204" pitchFamily="34" charset="0"/>
                <a:cs typeface="Arial" panose="020B0604020202020204" pitchFamily="34" charset="0"/>
              </a:rPr>
              <a:t> Use the boxes below to </a:t>
            </a:r>
            <a:r>
              <a:rPr lang="en-GB" sz="1400" b="1" dirty="0">
                <a:solidFill>
                  <a:srgbClr val="404040"/>
                </a:solidFill>
                <a:latin typeface="Arial" panose="020B0604020202020204" pitchFamily="34" charset="0"/>
                <a:cs typeface="Arial" panose="020B0604020202020204" pitchFamily="34" charset="0"/>
              </a:rPr>
              <a:t>reflect</a:t>
            </a:r>
            <a:r>
              <a:rPr lang="en-GB" sz="1400" dirty="0">
                <a:solidFill>
                  <a:srgbClr val="404040"/>
                </a:solidFill>
                <a:latin typeface="Arial" panose="020B0604020202020204" pitchFamily="34" charset="0"/>
                <a:cs typeface="Arial" panose="020B0604020202020204" pitchFamily="34" charset="0"/>
              </a:rPr>
              <a:t> on your current policy and practice, </a:t>
            </a:r>
            <a:r>
              <a:rPr lang="en-GB" sz="1400" b="1" dirty="0">
                <a:solidFill>
                  <a:srgbClr val="404040"/>
                </a:solidFill>
                <a:latin typeface="Arial" panose="020B0604020202020204" pitchFamily="34" charset="0"/>
                <a:cs typeface="Arial" panose="020B0604020202020204" pitchFamily="34" charset="0"/>
              </a:rPr>
              <a:t>plan</a:t>
            </a:r>
            <a:r>
              <a:rPr lang="en-GB" sz="1400" dirty="0">
                <a:solidFill>
                  <a:srgbClr val="404040"/>
                </a:solidFill>
                <a:latin typeface="Arial" panose="020B0604020202020204" pitchFamily="34" charset="0"/>
                <a:cs typeface="Arial" panose="020B0604020202020204" pitchFamily="34" charset="0"/>
              </a:rPr>
              <a:t> how you will make improvements, and explore how you will </a:t>
            </a:r>
            <a:r>
              <a:rPr lang="en-GB" sz="1400" b="1" dirty="0">
                <a:solidFill>
                  <a:srgbClr val="404040"/>
                </a:solidFill>
                <a:latin typeface="Arial" panose="020B0604020202020204" pitchFamily="34" charset="0"/>
                <a:cs typeface="Arial" panose="020B0604020202020204" pitchFamily="34" charset="0"/>
              </a:rPr>
              <a:t>evaluate</a:t>
            </a:r>
            <a:r>
              <a:rPr lang="en-GB" sz="1400" dirty="0">
                <a:solidFill>
                  <a:srgbClr val="404040"/>
                </a:solidFill>
                <a:latin typeface="Arial" panose="020B0604020202020204" pitchFamily="34" charset="0"/>
                <a:cs typeface="Arial" panose="020B0604020202020204" pitchFamily="34" charset="0"/>
              </a:rPr>
              <a:t> progress towards meeting this principle.</a:t>
            </a:r>
          </a:p>
        </p:txBody>
      </p:sp>
      <p:cxnSp>
        <p:nvCxnSpPr>
          <p:cNvPr id="7" name="Straight Connector 6">
            <a:extLst>
              <a:ext uri="{FF2B5EF4-FFF2-40B4-BE49-F238E27FC236}">
                <a16:creationId xmlns:a16="http://schemas.microsoft.com/office/drawing/2014/main" id="{982E38DD-CF62-4FBD-BFB9-8E8A5ACED13B}"/>
              </a:ext>
            </a:extLst>
          </p:cNvPr>
          <p:cNvCxnSpPr>
            <a:cxnSpLocks/>
          </p:cNvCxnSpPr>
          <p:nvPr/>
        </p:nvCxnSpPr>
        <p:spPr>
          <a:xfrm flipV="1">
            <a:off x="438863" y="1311164"/>
            <a:ext cx="11329367" cy="3528294"/>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042C97-C6D0-413D-A687-6916A57EEDF1}"/>
              </a:ext>
            </a:extLst>
          </p:cNvPr>
          <p:cNvCxnSpPr>
            <a:cxnSpLocks/>
          </p:cNvCxnSpPr>
          <p:nvPr/>
        </p:nvCxnSpPr>
        <p:spPr>
          <a:xfrm>
            <a:off x="7985505" y="2441572"/>
            <a:ext cx="0" cy="3989187"/>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463145D9-DBBD-43CC-B443-C140D5D61DBE}"/>
              </a:ext>
            </a:extLst>
          </p:cNvPr>
          <p:cNvGrpSpPr/>
          <p:nvPr/>
        </p:nvGrpSpPr>
        <p:grpSpPr>
          <a:xfrm>
            <a:off x="438863" y="1217436"/>
            <a:ext cx="11384280" cy="5213323"/>
            <a:chOff x="347589" y="1952920"/>
            <a:chExt cx="8544892" cy="3995917"/>
          </a:xfrm>
        </p:grpSpPr>
        <p:cxnSp>
          <p:nvCxnSpPr>
            <p:cNvPr id="28" name="Straight Arrow Connector 27">
              <a:extLst>
                <a:ext uri="{FF2B5EF4-FFF2-40B4-BE49-F238E27FC236}">
                  <a16:creationId xmlns:a16="http://schemas.microsoft.com/office/drawing/2014/main" id="{AA387AAE-F697-4003-A96D-18D3C92EF9E5}"/>
                </a:ext>
              </a:extLst>
            </p:cNvPr>
            <p:cNvCxnSpPr/>
            <p:nvPr/>
          </p:nvCxnSpPr>
          <p:spPr>
            <a:xfrm>
              <a:off x="347589" y="2637232"/>
              <a:ext cx="0" cy="288000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F2CD57-7D1D-4783-90B0-062C836952D3}"/>
                </a:ext>
              </a:extLst>
            </p:cNvPr>
            <p:cNvCxnSpPr>
              <a:cxnSpLocks/>
            </p:cNvCxnSpPr>
            <p:nvPr/>
          </p:nvCxnSpPr>
          <p:spPr>
            <a:xfrm>
              <a:off x="4572000" y="5948837"/>
              <a:ext cx="2880000" cy="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E877274-718B-4A9D-BE59-CC20BF0C3DBC}"/>
                </a:ext>
              </a:extLst>
            </p:cNvPr>
            <p:cNvGrpSpPr/>
            <p:nvPr/>
          </p:nvGrpSpPr>
          <p:grpSpPr>
            <a:xfrm>
              <a:off x="6732241" y="1952920"/>
              <a:ext cx="2160240" cy="756000"/>
              <a:chOff x="6732241" y="1952920"/>
              <a:chExt cx="2160240" cy="756000"/>
            </a:xfrm>
          </p:grpSpPr>
          <p:cxnSp>
            <p:nvCxnSpPr>
              <p:cNvPr id="31" name="Straight Arrow Connector 30">
                <a:extLst>
                  <a:ext uri="{FF2B5EF4-FFF2-40B4-BE49-F238E27FC236}">
                    <a16:creationId xmlns:a16="http://schemas.microsoft.com/office/drawing/2014/main" id="{AC4C479E-5255-46B8-95F8-885312708DBD}"/>
                  </a:ext>
                </a:extLst>
              </p:cNvPr>
              <p:cNvCxnSpPr>
                <a:cxnSpLocks/>
              </p:cNvCxnSpPr>
              <p:nvPr/>
            </p:nvCxnSpPr>
            <p:spPr>
              <a:xfrm flipH="1" flipV="1">
                <a:off x="6732241" y="1988840"/>
                <a:ext cx="2160240" cy="1"/>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DE3CBB-5E7E-4F4A-8788-75244C685F2D}"/>
                  </a:ext>
                </a:extLst>
              </p:cNvPr>
              <p:cNvCxnSpPr/>
              <p:nvPr/>
            </p:nvCxnSpPr>
            <p:spPr>
              <a:xfrm flipV="1">
                <a:off x="8892480" y="1952920"/>
                <a:ext cx="0" cy="756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2" name="TextBox 21">
            <a:extLst>
              <a:ext uri="{FF2B5EF4-FFF2-40B4-BE49-F238E27FC236}">
                <a16:creationId xmlns:a16="http://schemas.microsoft.com/office/drawing/2014/main" id="{0C4C372B-0F3B-4ACB-AE0D-C248DF8C121B}"/>
              </a:ext>
            </a:extLst>
          </p:cNvPr>
          <p:cNvSpPr txBox="1"/>
          <p:nvPr/>
        </p:nvSpPr>
        <p:spPr>
          <a:xfrm>
            <a:off x="1065432" y="1505957"/>
            <a:ext cx="267925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REFLECT</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doing now?</a:t>
            </a:r>
            <a:endParaRPr lang="en-GB" sz="1600" dirty="0">
              <a:solidFill>
                <a:prstClr val="white">
                  <a:lumMod val="65000"/>
                </a:prst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A2D4BC-481C-4E11-B627-9104F597DD7B}"/>
              </a:ext>
            </a:extLst>
          </p:cNvPr>
          <p:cNvSpPr txBox="1"/>
          <p:nvPr/>
        </p:nvSpPr>
        <p:spPr>
          <a:xfrm>
            <a:off x="441541" y="1292875"/>
            <a:ext cx="11384279" cy="5148000"/>
          </a:xfrm>
          <a:prstGeom prst="round2DiagRect">
            <a:avLst/>
          </a:prstGeom>
          <a:noFill/>
          <a:ln w="19050">
            <a:solidFill>
              <a:schemeClr val="accent1"/>
            </a:solidFill>
            <a:prstDash val="solid"/>
          </a:ln>
        </p:spPr>
        <p:txBody>
          <a:bodyPr wrap="square" rtlCol="0">
            <a:spAutoFit/>
          </a:bodyPr>
          <a:lstStyle/>
          <a:p>
            <a:pPr fontAlgn="base">
              <a:spcBef>
                <a:spcPct val="0"/>
              </a:spcBef>
              <a:spcAft>
                <a:spcPct val="0"/>
              </a:spcAft>
              <a:defRPr/>
            </a:pPr>
            <a:endParaRPr lang="en-GB" sz="1600" b="1" dirty="0">
              <a:solidFill>
                <a:srgbClr val="0077B3"/>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005464C-7776-41F9-A357-DEA1C5B0C0C2}"/>
              </a:ext>
            </a:extLst>
          </p:cNvPr>
          <p:cNvSpPr/>
          <p:nvPr/>
        </p:nvSpPr>
        <p:spPr>
          <a:xfrm>
            <a:off x="-1" y="-28564"/>
            <a:ext cx="12191997" cy="611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GB" sz="2400" dirty="0">
                <a:solidFill>
                  <a:schemeClr val="bg2"/>
                </a:solidFill>
                <a:latin typeface="Arial" panose="020B0604020202020204" pitchFamily="34" charset="0"/>
                <a:cs typeface="Arial" panose="020B0604020202020204" pitchFamily="34" charset="0"/>
              </a:rPr>
              <a:t>PRINCIPLE:									</a:t>
            </a:r>
            <a:endParaRPr lang="en-GB" sz="2400" b="1" dirty="0">
              <a:solidFill>
                <a:schemeClr val="bg2"/>
              </a:solidFill>
            </a:endParaRPr>
          </a:p>
        </p:txBody>
      </p:sp>
      <p:sp>
        <p:nvSpPr>
          <p:cNvPr id="32" name="TextBox 31">
            <a:extLst>
              <a:ext uri="{FF2B5EF4-FFF2-40B4-BE49-F238E27FC236}">
                <a16:creationId xmlns:a16="http://schemas.microsoft.com/office/drawing/2014/main" id="{E293025A-D830-4ABB-8216-E6AE8F533A78}"/>
              </a:ext>
            </a:extLst>
          </p:cNvPr>
          <p:cNvSpPr txBox="1"/>
          <p:nvPr/>
        </p:nvSpPr>
        <p:spPr>
          <a:xfrm>
            <a:off x="1065432" y="5823677"/>
            <a:ext cx="300688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PLAN</a:t>
            </a:r>
            <a:endParaRPr lang="en-GB" sz="1200" dirty="0">
              <a:solidFill>
                <a:prstClr val="white">
                  <a:lumMod val="65000"/>
                </a:prstClr>
              </a:solidFill>
              <a:latin typeface="Arial" panose="020B0604020202020204" pitchFamily="34" charset="0"/>
              <a:cs typeface="Arial" panose="020B0604020202020204" pitchFamily="34" charset="0"/>
            </a:endParaRP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going to do next? </a:t>
            </a:r>
          </a:p>
        </p:txBody>
      </p:sp>
      <p:pic>
        <p:nvPicPr>
          <p:cNvPr id="17" name="Graphic 16" descr="Thought bubble">
            <a:extLst>
              <a:ext uri="{FF2B5EF4-FFF2-40B4-BE49-F238E27FC236}">
                <a16:creationId xmlns:a16="http://schemas.microsoft.com/office/drawing/2014/main" id="{1DCA5DB4-04C5-4C79-9D24-678F451021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155" y="1479922"/>
            <a:ext cx="540000" cy="540000"/>
          </a:xfrm>
          <a:prstGeom prst="rect">
            <a:avLst/>
          </a:prstGeom>
        </p:spPr>
      </p:pic>
      <p:pic>
        <p:nvPicPr>
          <p:cNvPr id="18" name="Graphic 17" descr="Playbook">
            <a:extLst>
              <a:ext uri="{FF2B5EF4-FFF2-40B4-BE49-F238E27FC236}">
                <a16:creationId xmlns:a16="http://schemas.microsoft.com/office/drawing/2014/main" id="{0714AAB2-304D-4B96-AABD-DF2CB774BD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432" y="5823296"/>
            <a:ext cx="540000" cy="540000"/>
          </a:xfrm>
          <a:prstGeom prst="rect">
            <a:avLst/>
          </a:prstGeom>
        </p:spPr>
      </p:pic>
      <p:sp>
        <p:nvSpPr>
          <p:cNvPr id="20" name="TextBox 19">
            <a:extLst>
              <a:ext uri="{FF2B5EF4-FFF2-40B4-BE49-F238E27FC236}">
                <a16:creationId xmlns:a16="http://schemas.microsoft.com/office/drawing/2014/main" id="{121C1673-BC18-490F-BCE1-81FC53A68563}"/>
              </a:ext>
            </a:extLst>
          </p:cNvPr>
          <p:cNvSpPr txBox="1"/>
          <p:nvPr/>
        </p:nvSpPr>
        <p:spPr>
          <a:xfrm>
            <a:off x="8525505" y="5691398"/>
            <a:ext cx="2275397"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EVALUATE</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would success look like?</a:t>
            </a:r>
          </a:p>
        </p:txBody>
      </p:sp>
      <p:pic>
        <p:nvPicPr>
          <p:cNvPr id="21" name="Graphic 20" descr="Upward trend">
            <a:extLst>
              <a:ext uri="{FF2B5EF4-FFF2-40B4-BE49-F238E27FC236}">
                <a16:creationId xmlns:a16="http://schemas.microsoft.com/office/drawing/2014/main" id="{2F7106BD-CC4F-4CB3-8554-E4AFD7763F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6459" y="5673012"/>
            <a:ext cx="540000" cy="540000"/>
          </a:xfrm>
          <a:prstGeom prst="rect">
            <a:avLst/>
          </a:prstGeom>
        </p:spPr>
      </p:pic>
      <p:sp>
        <p:nvSpPr>
          <p:cNvPr id="3" name="Rectangle 2">
            <a:extLst>
              <a:ext uri="{FF2B5EF4-FFF2-40B4-BE49-F238E27FC236}">
                <a16:creationId xmlns:a16="http://schemas.microsoft.com/office/drawing/2014/main" id="{81BA48F3-E80F-45CC-9D7A-B3EED634CD79}"/>
              </a:ext>
            </a:extLst>
          </p:cNvPr>
          <p:cNvSpPr/>
          <p:nvPr/>
        </p:nvSpPr>
        <p:spPr>
          <a:xfrm>
            <a:off x="3374136" y="111369"/>
            <a:ext cx="7927848" cy="366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270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2ABEB27-E46E-4F06-9F24-86E5844B5947}"/>
              </a:ext>
            </a:extLst>
          </p:cNvPr>
          <p:cNvGraphicFramePr>
            <a:graphicFrameLocks noGrp="1"/>
          </p:cNvGraphicFramePr>
          <p:nvPr>
            <p:extLst>
              <p:ext uri="{D42A27DB-BD31-4B8C-83A1-F6EECF244321}">
                <p14:modId xmlns:p14="http://schemas.microsoft.com/office/powerpoint/2010/main" val="2411199820"/>
              </p:ext>
            </p:extLst>
          </p:nvPr>
        </p:nvGraphicFramePr>
        <p:xfrm>
          <a:off x="167298" y="1628216"/>
          <a:ext cx="11552892" cy="4594615"/>
        </p:xfrm>
        <a:graphic>
          <a:graphicData uri="http://schemas.openxmlformats.org/drawingml/2006/table">
            <a:tbl>
              <a:tblPr firstRow="1" bandRow="1">
                <a:tableStyleId>{5C22544A-7EE6-4342-B048-85BDC9FD1C3A}</a:tableStyleId>
              </a:tblPr>
              <a:tblGrid>
                <a:gridCol w="1458400">
                  <a:extLst>
                    <a:ext uri="{9D8B030D-6E8A-4147-A177-3AD203B41FA5}">
                      <a16:colId xmlns:a16="http://schemas.microsoft.com/office/drawing/2014/main" val="987862731"/>
                    </a:ext>
                  </a:extLst>
                </a:gridCol>
                <a:gridCol w="2594332">
                  <a:extLst>
                    <a:ext uri="{9D8B030D-6E8A-4147-A177-3AD203B41FA5}">
                      <a16:colId xmlns:a16="http://schemas.microsoft.com/office/drawing/2014/main" val="175241009"/>
                    </a:ext>
                  </a:extLst>
                </a:gridCol>
                <a:gridCol w="2594333">
                  <a:extLst>
                    <a:ext uri="{9D8B030D-6E8A-4147-A177-3AD203B41FA5}">
                      <a16:colId xmlns:a16="http://schemas.microsoft.com/office/drawing/2014/main" val="1535630779"/>
                    </a:ext>
                  </a:extLst>
                </a:gridCol>
                <a:gridCol w="2594332">
                  <a:extLst>
                    <a:ext uri="{9D8B030D-6E8A-4147-A177-3AD203B41FA5}">
                      <a16:colId xmlns:a16="http://schemas.microsoft.com/office/drawing/2014/main" val="1380601005"/>
                    </a:ext>
                  </a:extLst>
                </a:gridCol>
                <a:gridCol w="1311442">
                  <a:extLst>
                    <a:ext uri="{9D8B030D-6E8A-4147-A177-3AD203B41FA5}">
                      <a16:colId xmlns:a16="http://schemas.microsoft.com/office/drawing/2014/main" val="419558954"/>
                    </a:ext>
                  </a:extLst>
                </a:gridCol>
                <a:gridCol w="1000053">
                  <a:extLst>
                    <a:ext uri="{9D8B030D-6E8A-4147-A177-3AD203B41FA5}">
                      <a16:colId xmlns:a16="http://schemas.microsoft.com/office/drawing/2014/main" val="626053342"/>
                    </a:ext>
                  </a:extLst>
                </a:gridCol>
              </a:tblGrid>
              <a:tr h="242988">
                <a:tc rowSpan="2">
                  <a:txBody>
                    <a:bodyPr/>
                    <a:lstStyle/>
                    <a:p>
                      <a:r>
                        <a:rPr lang="en-GB" sz="1200" dirty="0"/>
                        <a:t>Principle</a:t>
                      </a:r>
                    </a:p>
                  </a:txBody>
                  <a:tcPr/>
                </a:tc>
                <a:tc gridSpan="3">
                  <a:txBody>
                    <a:bodyPr/>
                    <a:lstStyle/>
                    <a:p>
                      <a:pPr algn="ctr"/>
                      <a:r>
                        <a:rPr lang="en-GB" sz="1200" dirty="0"/>
                        <a:t>Summary of actions/next steps</a:t>
                      </a:r>
                    </a:p>
                  </a:txBody>
                  <a:tcPr/>
                </a:tc>
                <a:tc hMerge="1">
                  <a:txBody>
                    <a:bodyPr/>
                    <a:lstStyle/>
                    <a:p>
                      <a:endParaRPr lang="en-GB"/>
                    </a:p>
                  </a:txBody>
                  <a:tcPr/>
                </a:tc>
                <a:tc hMerge="1">
                  <a:txBody>
                    <a:bodyPr/>
                    <a:lstStyle/>
                    <a:p>
                      <a:endParaRPr lang="en-GB"/>
                    </a:p>
                  </a:txBody>
                  <a:tcPr/>
                </a:tc>
                <a:tc rowSpan="2">
                  <a:txBody>
                    <a:bodyPr/>
                    <a:lstStyle/>
                    <a:p>
                      <a:r>
                        <a:rPr lang="en-GB" sz="1200" dirty="0"/>
                        <a:t>Review point(s)</a:t>
                      </a:r>
                    </a:p>
                  </a:txBody>
                  <a:tcPr/>
                </a:tc>
                <a:tc rowSpan="2">
                  <a:txBody>
                    <a:bodyPr/>
                    <a:lstStyle/>
                    <a:p>
                      <a:r>
                        <a:rPr lang="en-GB" sz="1200" dirty="0"/>
                        <a:t>Owner(s)</a:t>
                      </a:r>
                    </a:p>
                  </a:txBody>
                  <a:tcPr/>
                </a:tc>
                <a:extLst>
                  <a:ext uri="{0D108BD9-81ED-4DB2-BD59-A6C34878D82A}">
                    <a16:rowId xmlns:a16="http://schemas.microsoft.com/office/drawing/2014/main" val="1922697132"/>
                  </a:ext>
                </a:extLst>
              </a:tr>
              <a:tr h="242988">
                <a:tc vMerge="1">
                  <a:txBody>
                    <a:bodyPr/>
                    <a:lstStyle/>
                    <a:p>
                      <a:endParaRPr lang="en-GB"/>
                    </a:p>
                  </a:txBody>
                  <a:tcPr/>
                </a:tc>
                <a:tc>
                  <a:txBody>
                    <a:bodyPr/>
                    <a:lstStyle/>
                    <a:p>
                      <a:pPr algn="ctr"/>
                      <a:r>
                        <a:rPr lang="en-GB" sz="1200" b="1" dirty="0">
                          <a:solidFill>
                            <a:schemeClr val="accent1"/>
                          </a:solidFill>
                        </a:rPr>
                        <a:t>Objective</a:t>
                      </a:r>
                    </a:p>
                  </a:txBody>
                  <a:tcPr/>
                </a:tc>
                <a:tc>
                  <a:txBody>
                    <a:bodyPr/>
                    <a:lstStyle/>
                    <a:p>
                      <a:pPr algn="ctr"/>
                      <a:r>
                        <a:rPr lang="en-GB" sz="1200" b="1" dirty="0">
                          <a:solidFill>
                            <a:schemeClr val="accent1"/>
                          </a:solidFill>
                        </a:rPr>
                        <a:t>Activities/Outputs</a:t>
                      </a:r>
                    </a:p>
                  </a:txBody>
                  <a:tcPr/>
                </a:tc>
                <a:tc>
                  <a:txBody>
                    <a:bodyPr/>
                    <a:lstStyle/>
                    <a:p>
                      <a:pPr algn="ctr"/>
                      <a:r>
                        <a:rPr lang="en-GB" sz="1200" b="1" dirty="0">
                          <a:solidFill>
                            <a:schemeClr val="accent1"/>
                          </a:solidFill>
                        </a:rPr>
                        <a:t>Success/Impact Indicators</a:t>
                      </a: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5910442"/>
                  </a:ext>
                </a:extLst>
              </a:tr>
              <a:tr h="892723">
                <a:tc>
                  <a:txBody>
                    <a:bodyPr/>
                    <a:lstStyle/>
                    <a:p>
                      <a:r>
                        <a:rPr lang="en-GB" sz="1200" b="1" dirty="0">
                          <a:solidFill>
                            <a:schemeClr val="accent1">
                              <a:lumMod val="75000"/>
                            </a:schemeClr>
                          </a:solidFill>
                        </a:rPr>
                        <a:t>Work in partnership</a:t>
                      </a:r>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a:p>
                  </a:txBody>
                  <a:tcPr anchor="ctr"/>
                </a:tc>
                <a:tc>
                  <a:txBody>
                    <a:bodyPr/>
                    <a:lstStyle/>
                    <a:p>
                      <a:endParaRPr lang="en-GB" sz="1200" dirty="0"/>
                    </a:p>
                  </a:txBody>
                  <a:tcPr anchor="ctr"/>
                </a:tc>
                <a:extLst>
                  <a:ext uri="{0D108BD9-81ED-4DB2-BD59-A6C34878D82A}">
                    <a16:rowId xmlns:a16="http://schemas.microsoft.com/office/drawing/2014/main" val="3743395259"/>
                  </a:ext>
                </a:extLst>
              </a:tr>
              <a:tr h="1100617">
                <a:tc>
                  <a:txBody>
                    <a:bodyPr/>
                    <a:lstStyle/>
                    <a:p>
                      <a:r>
                        <a:rPr lang="en-GB" sz="1200" b="1" dirty="0">
                          <a:solidFill>
                            <a:schemeClr val="accent1">
                              <a:lumMod val="75000"/>
                            </a:schemeClr>
                          </a:solidFill>
                        </a:rPr>
                        <a:t>Utilise representative systems</a:t>
                      </a:r>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a:p>
                  </a:txBody>
                  <a:tcPr anchor="ctr"/>
                </a:tc>
                <a:tc>
                  <a:txBody>
                    <a:bodyPr/>
                    <a:lstStyle/>
                    <a:p>
                      <a:endParaRPr lang="en-GB" sz="1200" dirty="0"/>
                    </a:p>
                  </a:txBody>
                  <a:tcPr anchor="ctr"/>
                </a:tc>
                <a:extLst>
                  <a:ext uri="{0D108BD9-81ED-4DB2-BD59-A6C34878D82A}">
                    <a16:rowId xmlns:a16="http://schemas.microsoft.com/office/drawing/2014/main" val="459402309"/>
                  </a:ext>
                </a:extLst>
              </a:tr>
              <a:tr h="1159912">
                <a:tc>
                  <a:txBody>
                    <a:bodyPr/>
                    <a:lstStyle/>
                    <a:p>
                      <a:r>
                        <a:rPr lang="en-GB" sz="1200" b="1" dirty="0">
                          <a:solidFill>
                            <a:schemeClr val="accent1">
                              <a:lumMod val="75000"/>
                            </a:schemeClr>
                          </a:solidFill>
                        </a:rPr>
                        <a:t>Encourage dialogue</a:t>
                      </a:r>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extLst>
                  <a:ext uri="{0D108BD9-81ED-4DB2-BD59-A6C34878D82A}">
                    <a16:rowId xmlns:a16="http://schemas.microsoft.com/office/drawing/2014/main" val="1454355289"/>
                  </a:ext>
                </a:extLst>
              </a:tr>
              <a:tr h="892723">
                <a:tc>
                  <a:txBody>
                    <a:bodyPr/>
                    <a:lstStyle/>
                    <a:p>
                      <a:r>
                        <a:rPr lang="en-GB" sz="1200" b="1" dirty="0">
                          <a:solidFill>
                            <a:schemeClr val="accent1">
                              <a:lumMod val="75000"/>
                            </a:schemeClr>
                          </a:solidFill>
                        </a:rPr>
                        <a:t>Be timely</a:t>
                      </a:r>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extLst>
                  <a:ext uri="{0D108BD9-81ED-4DB2-BD59-A6C34878D82A}">
                    <a16:rowId xmlns:a16="http://schemas.microsoft.com/office/drawing/2014/main" val="4002147551"/>
                  </a:ext>
                </a:extLst>
              </a:tr>
            </a:tbl>
          </a:graphicData>
        </a:graphic>
      </p:graphicFrame>
      <p:sp>
        <p:nvSpPr>
          <p:cNvPr id="3" name="Rectangle 2">
            <a:extLst>
              <a:ext uri="{FF2B5EF4-FFF2-40B4-BE49-F238E27FC236}">
                <a16:creationId xmlns:a16="http://schemas.microsoft.com/office/drawing/2014/main" id="{28E9F8A9-1838-404D-9ECE-7ECB6506DA1C}"/>
              </a:ext>
            </a:extLst>
          </p:cNvPr>
          <p:cNvSpPr/>
          <p:nvPr/>
        </p:nvSpPr>
        <p:spPr>
          <a:xfrm>
            <a:off x="0" y="0"/>
            <a:ext cx="12192000" cy="782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RESPONDING TO THE STUDENT VOICE: PRINCIPLES OF PRACTICE</a:t>
            </a:r>
          </a:p>
        </p:txBody>
      </p:sp>
      <p:sp>
        <p:nvSpPr>
          <p:cNvPr id="4" name="Rectangle 3">
            <a:extLst>
              <a:ext uri="{FF2B5EF4-FFF2-40B4-BE49-F238E27FC236}">
                <a16:creationId xmlns:a16="http://schemas.microsoft.com/office/drawing/2014/main" id="{E3E3B43B-3CF0-4CCE-980E-A53C9639424C}"/>
              </a:ext>
            </a:extLst>
          </p:cNvPr>
          <p:cNvSpPr/>
          <p:nvPr/>
        </p:nvSpPr>
        <p:spPr>
          <a:xfrm>
            <a:off x="167298" y="943526"/>
            <a:ext cx="11454286" cy="523220"/>
          </a:xfrm>
          <a:prstGeom prst="rect">
            <a:avLst/>
          </a:prstGeom>
        </p:spPr>
        <p:txBody>
          <a:bodyPr wrap="square">
            <a:spAutoFit/>
          </a:bodyPr>
          <a:lstStyle/>
          <a:p>
            <a:pPr fontAlgn="base">
              <a:spcBef>
                <a:spcPct val="0"/>
              </a:spcBef>
              <a:spcAft>
                <a:spcPct val="0"/>
              </a:spcAft>
              <a:defRPr/>
            </a:pPr>
            <a:r>
              <a:rPr lang="en-GB" sz="1400" b="1" dirty="0">
                <a:solidFill>
                  <a:srgbClr val="404040"/>
                </a:solidFill>
                <a:latin typeface="Arial" panose="020B0604020202020204" pitchFamily="34" charset="0"/>
                <a:cs typeface="Arial" panose="020B0604020202020204" pitchFamily="34" charset="0"/>
              </a:rPr>
              <a:t>ACTION: </a:t>
            </a:r>
            <a:r>
              <a:rPr lang="en-GB" sz="1400" dirty="0">
                <a:solidFill>
                  <a:srgbClr val="404040"/>
                </a:solidFill>
                <a:latin typeface="Arial" panose="020B0604020202020204" pitchFamily="34" charset="0"/>
                <a:cs typeface="Arial" panose="020B0604020202020204" pitchFamily="34" charset="0"/>
              </a:rPr>
              <a:t>Using the table below and the notes you have made on the back of each principle card, you could produce a summary of proposed actions, interventions, and enhancements.  </a:t>
            </a:r>
          </a:p>
        </p:txBody>
      </p:sp>
    </p:spTree>
    <p:extLst>
      <p:ext uri="{BB962C8B-B14F-4D97-AF65-F5344CB8AC3E}">
        <p14:creationId xmlns:p14="http://schemas.microsoft.com/office/powerpoint/2010/main" val="3205318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2ABEB27-E46E-4F06-9F24-86E5844B5947}"/>
              </a:ext>
            </a:extLst>
          </p:cNvPr>
          <p:cNvGraphicFramePr>
            <a:graphicFrameLocks noGrp="1"/>
          </p:cNvGraphicFramePr>
          <p:nvPr>
            <p:extLst>
              <p:ext uri="{D42A27DB-BD31-4B8C-83A1-F6EECF244321}">
                <p14:modId xmlns:p14="http://schemas.microsoft.com/office/powerpoint/2010/main" val="2281187367"/>
              </p:ext>
            </p:extLst>
          </p:nvPr>
        </p:nvGraphicFramePr>
        <p:xfrm>
          <a:off x="167298" y="1628216"/>
          <a:ext cx="11552892" cy="4594615"/>
        </p:xfrm>
        <a:graphic>
          <a:graphicData uri="http://schemas.openxmlformats.org/drawingml/2006/table">
            <a:tbl>
              <a:tblPr firstRow="1" bandRow="1">
                <a:tableStyleId>{5C22544A-7EE6-4342-B048-85BDC9FD1C3A}</a:tableStyleId>
              </a:tblPr>
              <a:tblGrid>
                <a:gridCol w="1458400">
                  <a:extLst>
                    <a:ext uri="{9D8B030D-6E8A-4147-A177-3AD203B41FA5}">
                      <a16:colId xmlns:a16="http://schemas.microsoft.com/office/drawing/2014/main" val="987862731"/>
                    </a:ext>
                  </a:extLst>
                </a:gridCol>
                <a:gridCol w="2594332">
                  <a:extLst>
                    <a:ext uri="{9D8B030D-6E8A-4147-A177-3AD203B41FA5}">
                      <a16:colId xmlns:a16="http://schemas.microsoft.com/office/drawing/2014/main" val="175241009"/>
                    </a:ext>
                  </a:extLst>
                </a:gridCol>
                <a:gridCol w="2594333">
                  <a:extLst>
                    <a:ext uri="{9D8B030D-6E8A-4147-A177-3AD203B41FA5}">
                      <a16:colId xmlns:a16="http://schemas.microsoft.com/office/drawing/2014/main" val="1535630779"/>
                    </a:ext>
                  </a:extLst>
                </a:gridCol>
                <a:gridCol w="2594332">
                  <a:extLst>
                    <a:ext uri="{9D8B030D-6E8A-4147-A177-3AD203B41FA5}">
                      <a16:colId xmlns:a16="http://schemas.microsoft.com/office/drawing/2014/main" val="1380601005"/>
                    </a:ext>
                  </a:extLst>
                </a:gridCol>
                <a:gridCol w="1311442">
                  <a:extLst>
                    <a:ext uri="{9D8B030D-6E8A-4147-A177-3AD203B41FA5}">
                      <a16:colId xmlns:a16="http://schemas.microsoft.com/office/drawing/2014/main" val="419558954"/>
                    </a:ext>
                  </a:extLst>
                </a:gridCol>
                <a:gridCol w="1000053">
                  <a:extLst>
                    <a:ext uri="{9D8B030D-6E8A-4147-A177-3AD203B41FA5}">
                      <a16:colId xmlns:a16="http://schemas.microsoft.com/office/drawing/2014/main" val="626053342"/>
                    </a:ext>
                  </a:extLst>
                </a:gridCol>
              </a:tblGrid>
              <a:tr h="242988">
                <a:tc rowSpan="2">
                  <a:txBody>
                    <a:bodyPr/>
                    <a:lstStyle/>
                    <a:p>
                      <a:r>
                        <a:rPr lang="en-GB" sz="1200" dirty="0"/>
                        <a:t>Principle</a:t>
                      </a:r>
                    </a:p>
                  </a:txBody>
                  <a:tcPr/>
                </a:tc>
                <a:tc gridSpan="3">
                  <a:txBody>
                    <a:bodyPr/>
                    <a:lstStyle/>
                    <a:p>
                      <a:pPr algn="ctr"/>
                      <a:r>
                        <a:rPr lang="en-GB" sz="1200" dirty="0"/>
                        <a:t>Summary of actions/next steps</a:t>
                      </a:r>
                    </a:p>
                  </a:txBody>
                  <a:tcPr/>
                </a:tc>
                <a:tc hMerge="1">
                  <a:txBody>
                    <a:bodyPr/>
                    <a:lstStyle/>
                    <a:p>
                      <a:endParaRPr lang="en-GB"/>
                    </a:p>
                  </a:txBody>
                  <a:tcPr/>
                </a:tc>
                <a:tc hMerge="1">
                  <a:txBody>
                    <a:bodyPr/>
                    <a:lstStyle/>
                    <a:p>
                      <a:endParaRPr lang="en-GB"/>
                    </a:p>
                  </a:txBody>
                  <a:tcPr/>
                </a:tc>
                <a:tc rowSpan="2">
                  <a:txBody>
                    <a:bodyPr/>
                    <a:lstStyle/>
                    <a:p>
                      <a:r>
                        <a:rPr lang="en-GB" sz="1200" dirty="0"/>
                        <a:t>Review point(s)</a:t>
                      </a:r>
                    </a:p>
                  </a:txBody>
                  <a:tcPr/>
                </a:tc>
                <a:tc rowSpan="2">
                  <a:txBody>
                    <a:bodyPr/>
                    <a:lstStyle/>
                    <a:p>
                      <a:r>
                        <a:rPr lang="en-GB" sz="1200" dirty="0"/>
                        <a:t>Owner(s)</a:t>
                      </a:r>
                    </a:p>
                  </a:txBody>
                  <a:tcPr/>
                </a:tc>
                <a:extLst>
                  <a:ext uri="{0D108BD9-81ED-4DB2-BD59-A6C34878D82A}">
                    <a16:rowId xmlns:a16="http://schemas.microsoft.com/office/drawing/2014/main" val="1922697132"/>
                  </a:ext>
                </a:extLst>
              </a:tr>
              <a:tr h="242988">
                <a:tc vMerge="1">
                  <a:txBody>
                    <a:bodyPr/>
                    <a:lstStyle/>
                    <a:p>
                      <a:endParaRPr lang="en-GB"/>
                    </a:p>
                  </a:txBody>
                  <a:tcPr/>
                </a:tc>
                <a:tc>
                  <a:txBody>
                    <a:bodyPr/>
                    <a:lstStyle/>
                    <a:p>
                      <a:pPr algn="ctr"/>
                      <a:r>
                        <a:rPr lang="en-GB" sz="1200" b="1" dirty="0">
                          <a:solidFill>
                            <a:schemeClr val="accent1"/>
                          </a:solidFill>
                        </a:rPr>
                        <a:t>Objective</a:t>
                      </a:r>
                    </a:p>
                  </a:txBody>
                  <a:tcPr/>
                </a:tc>
                <a:tc>
                  <a:txBody>
                    <a:bodyPr/>
                    <a:lstStyle/>
                    <a:p>
                      <a:pPr algn="ctr"/>
                      <a:r>
                        <a:rPr lang="en-GB" sz="1200" b="1" dirty="0">
                          <a:solidFill>
                            <a:schemeClr val="accent1"/>
                          </a:solidFill>
                        </a:rPr>
                        <a:t>Activities/Outputs</a:t>
                      </a:r>
                    </a:p>
                  </a:txBody>
                  <a:tcPr/>
                </a:tc>
                <a:tc>
                  <a:txBody>
                    <a:bodyPr/>
                    <a:lstStyle/>
                    <a:p>
                      <a:pPr algn="ctr"/>
                      <a:r>
                        <a:rPr lang="en-GB" sz="1200" b="1" dirty="0">
                          <a:solidFill>
                            <a:schemeClr val="accent1"/>
                          </a:solidFill>
                        </a:rPr>
                        <a:t>Success/Impact Indicators</a:t>
                      </a: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5910442"/>
                  </a:ext>
                </a:extLst>
              </a:tr>
              <a:tr h="892723">
                <a:tc>
                  <a:txBody>
                    <a:bodyPr/>
                    <a:lstStyle/>
                    <a:p>
                      <a:r>
                        <a:rPr lang="en-GB" sz="1200" b="1" dirty="0">
                          <a:solidFill>
                            <a:schemeClr val="accent1">
                              <a:lumMod val="75000"/>
                            </a:schemeClr>
                          </a:solidFill>
                        </a:rPr>
                        <a:t>Ensure transparency</a:t>
                      </a:r>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a:p>
                  </a:txBody>
                  <a:tcPr anchor="ctr"/>
                </a:tc>
                <a:tc>
                  <a:txBody>
                    <a:bodyPr/>
                    <a:lstStyle/>
                    <a:p>
                      <a:endParaRPr lang="en-GB" sz="1200" dirty="0"/>
                    </a:p>
                  </a:txBody>
                  <a:tcPr anchor="ctr"/>
                </a:tc>
                <a:extLst>
                  <a:ext uri="{0D108BD9-81ED-4DB2-BD59-A6C34878D82A}">
                    <a16:rowId xmlns:a16="http://schemas.microsoft.com/office/drawing/2014/main" val="3743395259"/>
                  </a:ext>
                </a:extLst>
              </a:tr>
              <a:tr h="1100617">
                <a:tc>
                  <a:txBody>
                    <a:bodyPr/>
                    <a:lstStyle/>
                    <a:p>
                      <a:r>
                        <a:rPr lang="en-GB" sz="1200" b="1" dirty="0">
                          <a:solidFill>
                            <a:schemeClr val="accent1">
                              <a:lumMod val="75000"/>
                            </a:schemeClr>
                          </a:solidFill>
                        </a:rPr>
                        <a:t>Embed ethics</a:t>
                      </a:r>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a:p>
                  </a:txBody>
                  <a:tcPr anchor="ctr"/>
                </a:tc>
                <a:tc>
                  <a:txBody>
                    <a:bodyPr/>
                    <a:lstStyle/>
                    <a:p>
                      <a:endParaRPr lang="en-GB" sz="1200" dirty="0"/>
                    </a:p>
                  </a:txBody>
                  <a:tcPr anchor="ctr"/>
                </a:tc>
                <a:extLst>
                  <a:ext uri="{0D108BD9-81ED-4DB2-BD59-A6C34878D82A}">
                    <a16:rowId xmlns:a16="http://schemas.microsoft.com/office/drawing/2014/main" val="459402309"/>
                  </a:ext>
                </a:extLst>
              </a:tr>
              <a:tr h="1159912">
                <a:tc>
                  <a:txBody>
                    <a:bodyPr/>
                    <a:lstStyle/>
                    <a:p>
                      <a:r>
                        <a:rPr lang="en-GB" sz="1200" b="1" dirty="0">
                          <a:solidFill>
                            <a:schemeClr val="accent1">
                              <a:lumMod val="75000"/>
                            </a:schemeClr>
                          </a:solidFill>
                        </a:rPr>
                        <a:t>Support enhancement-led approaches</a:t>
                      </a:r>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extLst>
                  <a:ext uri="{0D108BD9-81ED-4DB2-BD59-A6C34878D82A}">
                    <a16:rowId xmlns:a16="http://schemas.microsoft.com/office/drawing/2014/main" val="1454355289"/>
                  </a:ext>
                </a:extLst>
              </a:tr>
              <a:tr h="892723">
                <a:tc>
                  <a:txBody>
                    <a:bodyPr/>
                    <a:lstStyle/>
                    <a:p>
                      <a:r>
                        <a:rPr lang="en-GB" sz="1200" b="1" dirty="0">
                          <a:solidFill>
                            <a:schemeClr val="accent1">
                              <a:lumMod val="75000"/>
                            </a:schemeClr>
                          </a:solidFill>
                        </a:rPr>
                        <a:t>Celebrate achievement </a:t>
                      </a:r>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tc>
                  <a:txBody>
                    <a:bodyPr/>
                    <a:lstStyle/>
                    <a:p>
                      <a:endParaRPr lang="en-GB" sz="1200" dirty="0"/>
                    </a:p>
                  </a:txBody>
                  <a:tcPr anchor="ctr"/>
                </a:tc>
                <a:extLst>
                  <a:ext uri="{0D108BD9-81ED-4DB2-BD59-A6C34878D82A}">
                    <a16:rowId xmlns:a16="http://schemas.microsoft.com/office/drawing/2014/main" val="4002147551"/>
                  </a:ext>
                </a:extLst>
              </a:tr>
            </a:tbl>
          </a:graphicData>
        </a:graphic>
      </p:graphicFrame>
      <p:sp>
        <p:nvSpPr>
          <p:cNvPr id="3" name="Rectangle 2">
            <a:extLst>
              <a:ext uri="{FF2B5EF4-FFF2-40B4-BE49-F238E27FC236}">
                <a16:creationId xmlns:a16="http://schemas.microsoft.com/office/drawing/2014/main" id="{28E9F8A9-1838-404D-9ECE-7ECB6506DA1C}"/>
              </a:ext>
            </a:extLst>
          </p:cNvPr>
          <p:cNvSpPr/>
          <p:nvPr/>
        </p:nvSpPr>
        <p:spPr>
          <a:xfrm>
            <a:off x="0" y="0"/>
            <a:ext cx="12192000" cy="782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RESPONDING TO THE STUDENT VOICE: PRINCIPLES OF PRACTICE</a:t>
            </a:r>
          </a:p>
        </p:txBody>
      </p:sp>
      <p:sp>
        <p:nvSpPr>
          <p:cNvPr id="5" name="Rectangle 4">
            <a:extLst>
              <a:ext uri="{FF2B5EF4-FFF2-40B4-BE49-F238E27FC236}">
                <a16:creationId xmlns:a16="http://schemas.microsoft.com/office/drawing/2014/main" id="{CA53D841-79AE-4580-A800-D36589758099}"/>
              </a:ext>
            </a:extLst>
          </p:cNvPr>
          <p:cNvSpPr/>
          <p:nvPr/>
        </p:nvSpPr>
        <p:spPr>
          <a:xfrm>
            <a:off x="167298" y="951315"/>
            <a:ext cx="11454286" cy="523220"/>
          </a:xfrm>
          <a:prstGeom prst="rect">
            <a:avLst/>
          </a:prstGeom>
        </p:spPr>
        <p:txBody>
          <a:bodyPr wrap="square">
            <a:spAutoFit/>
          </a:bodyPr>
          <a:lstStyle/>
          <a:p>
            <a:pPr fontAlgn="base">
              <a:spcBef>
                <a:spcPct val="0"/>
              </a:spcBef>
              <a:spcAft>
                <a:spcPct val="0"/>
              </a:spcAft>
              <a:defRPr/>
            </a:pPr>
            <a:r>
              <a:rPr lang="en-GB" sz="1400" b="1" dirty="0">
                <a:solidFill>
                  <a:srgbClr val="404040"/>
                </a:solidFill>
                <a:latin typeface="Arial" panose="020B0604020202020204" pitchFamily="34" charset="0"/>
                <a:cs typeface="Arial" panose="020B0604020202020204" pitchFamily="34" charset="0"/>
              </a:rPr>
              <a:t>ACTION: </a:t>
            </a:r>
            <a:r>
              <a:rPr lang="en-GB" sz="1400" dirty="0">
                <a:solidFill>
                  <a:srgbClr val="404040"/>
                </a:solidFill>
                <a:latin typeface="Arial" panose="020B0604020202020204" pitchFamily="34" charset="0"/>
                <a:cs typeface="Arial" panose="020B0604020202020204" pitchFamily="34" charset="0"/>
              </a:rPr>
              <a:t>Using the table below and the notes you have made on the back of each principle card, you could produce a summary of proposed actions, interventions, and enhancements.  </a:t>
            </a:r>
          </a:p>
        </p:txBody>
      </p:sp>
    </p:spTree>
    <p:extLst>
      <p:ext uri="{BB962C8B-B14F-4D97-AF65-F5344CB8AC3E}">
        <p14:creationId xmlns:p14="http://schemas.microsoft.com/office/powerpoint/2010/main" val="3965306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CFD01E4-87A6-4EDA-9AF4-EB8CDC36D1C9}"/>
              </a:ext>
            </a:extLst>
          </p:cNvPr>
          <p:cNvSpPr txBox="1">
            <a:spLocks/>
          </p:cNvSpPr>
          <p:nvPr/>
        </p:nvSpPr>
        <p:spPr>
          <a:xfrm>
            <a:off x="1439864" y="2486912"/>
            <a:ext cx="7920037" cy="1800225"/>
          </a:xfrm>
          <a:prstGeom prst="rect">
            <a:avLst/>
          </a:prstGeom>
        </p:spPr>
        <p:txBody>
          <a:bodyPr>
            <a:noAutofit/>
          </a:bodyPr>
          <a:lstStyle>
            <a:lvl1pPr>
              <a:buNone/>
              <a:defRPr baseline="0"/>
            </a:lvl1pPr>
          </a:lstStyle>
          <a:p>
            <a:pPr fontAlgn="auto">
              <a:lnSpc>
                <a:spcPct val="120000"/>
              </a:lnSpc>
              <a:spcBef>
                <a:spcPts val="0"/>
              </a:spcBef>
              <a:spcAft>
                <a:spcPts val="0"/>
              </a:spcAft>
              <a:defRPr/>
            </a:pPr>
            <a:r>
              <a:rPr lang="en-GB" sz="2000" dirty="0">
                <a:solidFill>
                  <a:srgbClr val="0076A8"/>
                </a:solidFill>
                <a:latin typeface="+mn-lt"/>
                <a:cs typeface="+mn-cs"/>
                <a:hlinkClick r:id="rId3">
                  <a:extLst>
                    <a:ext uri="{A12FA001-AC4F-418D-AE19-62706E023703}">
                      <ahyp:hlinkClr xmlns:ahyp="http://schemas.microsoft.com/office/drawing/2018/hyperlinkcolor" val="tx"/>
                    </a:ext>
                  </a:extLst>
                </a:hlinkClick>
              </a:rPr>
              <a:t>www.enhancementthemes.ac.uk</a:t>
            </a:r>
            <a:r>
              <a:rPr lang="en-GB" sz="2000" dirty="0">
                <a:solidFill>
                  <a:srgbClr val="0076A8"/>
                </a:solidFill>
                <a:latin typeface="+mn-lt"/>
                <a:cs typeface="+mn-cs"/>
              </a:rPr>
              <a:t> </a:t>
            </a:r>
          </a:p>
          <a:p>
            <a:pPr fontAlgn="auto">
              <a:lnSpc>
                <a:spcPct val="120000"/>
              </a:lnSpc>
              <a:spcBef>
                <a:spcPts val="0"/>
              </a:spcBef>
              <a:spcAft>
                <a:spcPts val="0"/>
              </a:spcAft>
              <a:defRPr/>
            </a:pPr>
            <a:endParaRPr lang="en-GB" sz="2000" dirty="0">
              <a:latin typeface="+mn-lt"/>
              <a:cs typeface="+mn-cs"/>
            </a:endParaRPr>
          </a:p>
          <a:p>
            <a:pPr fontAlgn="auto">
              <a:lnSpc>
                <a:spcPct val="120000"/>
              </a:lnSpc>
              <a:spcBef>
                <a:spcPts val="0"/>
              </a:spcBef>
              <a:spcAft>
                <a:spcPts val="0"/>
              </a:spcAft>
              <a:defRPr/>
            </a:pPr>
            <a:r>
              <a:rPr lang="en-GB" sz="2000" dirty="0">
                <a:solidFill>
                  <a:srgbClr val="0076A8"/>
                </a:solidFill>
                <a:latin typeface="+mn-lt"/>
                <a:cs typeface="+mn-cs"/>
                <a:hlinkClick r:id="rId4">
                  <a:extLst>
                    <a:ext uri="{A12FA001-AC4F-418D-AE19-62706E023703}">
                      <ahyp:hlinkClr xmlns:ahyp="http://schemas.microsoft.com/office/drawing/2018/hyperlinkcolor" val="tx"/>
                    </a:ext>
                  </a:extLst>
                </a:hlinkClick>
              </a:rPr>
              <a:t>enhancement@qaa.ac.uk</a:t>
            </a:r>
            <a:r>
              <a:rPr lang="en-GB" sz="2000" dirty="0">
                <a:solidFill>
                  <a:srgbClr val="0076A8"/>
                </a:solidFill>
                <a:latin typeface="+mn-lt"/>
                <a:cs typeface="+mn-cs"/>
              </a:rPr>
              <a:t> </a:t>
            </a:r>
          </a:p>
          <a:p>
            <a:pPr fontAlgn="auto">
              <a:lnSpc>
                <a:spcPct val="120000"/>
              </a:lnSpc>
              <a:spcBef>
                <a:spcPts val="0"/>
              </a:spcBef>
              <a:spcAft>
                <a:spcPts val="0"/>
              </a:spcAft>
              <a:defRPr/>
            </a:pPr>
            <a:endParaRPr lang="en-GB" sz="2000" dirty="0">
              <a:latin typeface="+mn-lt"/>
              <a:cs typeface="+mn-cs"/>
            </a:endParaRPr>
          </a:p>
          <a:p>
            <a:pPr fontAlgn="auto">
              <a:lnSpc>
                <a:spcPct val="120000"/>
              </a:lnSpc>
              <a:spcBef>
                <a:spcPts val="0"/>
              </a:spcBef>
              <a:spcAft>
                <a:spcPts val="0"/>
              </a:spcAft>
              <a:defRPr/>
            </a:pPr>
            <a:r>
              <a:rPr lang="en-GB" sz="2000" dirty="0">
                <a:latin typeface="+mn-lt"/>
                <a:cs typeface="+mn-cs"/>
              </a:rPr>
              <a:t>+44 (0) 141 572 3420</a:t>
            </a:r>
          </a:p>
        </p:txBody>
      </p:sp>
      <p:pic>
        <p:nvPicPr>
          <p:cNvPr id="3" name="Picture 12" descr="Call.png">
            <a:extLst>
              <a:ext uri="{FF2B5EF4-FFF2-40B4-BE49-F238E27FC236}">
                <a16:creationId xmlns:a16="http://schemas.microsoft.com/office/drawing/2014/main" id="{A3EE2CC0-0D6A-C9EE-B4A6-F09E1B21BF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163" y="3828582"/>
            <a:ext cx="52546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Call.png">
            <a:extLst>
              <a:ext uri="{FF2B5EF4-FFF2-40B4-BE49-F238E27FC236}">
                <a16:creationId xmlns:a16="http://schemas.microsoft.com/office/drawing/2014/main" id="{1A4BFC4A-8A7A-9525-777C-348C5F0AC65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2163" y="3145049"/>
            <a:ext cx="5254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Call.png">
            <a:extLst>
              <a:ext uri="{FF2B5EF4-FFF2-40B4-BE49-F238E27FC236}">
                <a16:creationId xmlns:a16="http://schemas.microsoft.com/office/drawing/2014/main" id="{7D405E68-BA85-353E-C8E0-904B5ED3F38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2163" y="2442829"/>
            <a:ext cx="5254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288E6893-3A3D-7E3D-1303-7C6755975609}"/>
              </a:ext>
            </a:extLst>
          </p:cNvPr>
          <p:cNvSpPr txBox="1">
            <a:spLocks/>
          </p:cNvSpPr>
          <p:nvPr/>
        </p:nvSpPr>
        <p:spPr>
          <a:xfrm>
            <a:off x="792164" y="5009305"/>
            <a:ext cx="5634999" cy="1062036"/>
          </a:xfrm>
          <a:prstGeom prst="rect">
            <a:avLst/>
          </a:prstGeom>
        </p:spPr>
        <p:txBody>
          <a:bodyPr lIns="91440" tIns="45720" rIns="91440" bIns="45720" anchor="t">
            <a:noAutofit/>
          </a:bodyPr>
          <a:lstStyle>
            <a:lvl1pPr>
              <a:buNone/>
              <a:defRPr baseline="0"/>
            </a:lvl1pPr>
          </a:lstStyle>
          <a:p>
            <a:pPr>
              <a:defRPr/>
            </a:pPr>
            <a:r>
              <a:rPr lang="en-GB" sz="2400" baseline="30000" dirty="0">
                <a:cs typeface="Arial"/>
              </a:rPr>
              <a:t>Last updated – 13 March 2023</a:t>
            </a:r>
          </a:p>
          <a:p>
            <a:pPr>
              <a:defRPr/>
            </a:pPr>
            <a:r>
              <a:rPr lang="en-GB" sz="2400" baseline="30000" dirty="0">
                <a:cs typeface="Arial"/>
              </a:rPr>
              <a:t>First published – 16 November 20218</a:t>
            </a:r>
          </a:p>
          <a:p>
            <a:pPr>
              <a:defRPr/>
            </a:pPr>
            <a:endParaRPr lang="en-GB" sz="2400" baseline="30000" dirty="0">
              <a:cs typeface="Arial"/>
            </a:endParaRPr>
          </a:p>
          <a:p>
            <a:pPr>
              <a:defRPr/>
            </a:pPr>
            <a:r>
              <a:rPr lang="en-GB" sz="2400" baseline="30000" dirty="0">
                <a:latin typeface="+mn-lt"/>
                <a:cs typeface="+mn-cs"/>
              </a:rPr>
              <a:t>© The Quality Assurance Agency for Higher Education 2023</a:t>
            </a:r>
            <a:r>
              <a:rPr lang="en-GB" sz="2400" baseline="30000" dirty="0"/>
              <a:t> </a:t>
            </a:r>
            <a:br>
              <a:rPr lang="en-GB" sz="2400" dirty="0"/>
            </a:br>
            <a:r>
              <a:rPr lang="en-GB" sz="2400" baseline="30000" dirty="0">
                <a:latin typeface="+mn-lt"/>
                <a:cs typeface="+mn-cs"/>
              </a:rPr>
              <a:t>Registered charity numbers 1062746 and SC037786</a:t>
            </a:r>
            <a:endParaRPr lang="en-GB" sz="2400" dirty="0">
              <a:latin typeface="+mn-lt"/>
              <a:cs typeface="Arial" pitchFamily="34" charset="0"/>
            </a:endParaRPr>
          </a:p>
          <a:p>
            <a:pPr>
              <a:defRPr/>
            </a:pPr>
            <a:endParaRPr lang="en-GB" sz="2400" baseline="30000" dirty="0"/>
          </a:p>
        </p:txBody>
      </p:sp>
      <p:pic>
        <p:nvPicPr>
          <p:cNvPr id="7" name="Picture 6" descr="Text&#10;&#10;Description automatically generated">
            <a:extLst>
              <a:ext uri="{FF2B5EF4-FFF2-40B4-BE49-F238E27FC236}">
                <a16:creationId xmlns:a16="http://schemas.microsoft.com/office/drawing/2014/main" id="{2D2915B2-5F1E-8A48-9681-7BECF6395A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40066" y="5589070"/>
            <a:ext cx="2824807" cy="954565"/>
          </a:xfrm>
          <a:prstGeom prst="rect">
            <a:avLst/>
          </a:prstGeom>
        </p:spPr>
      </p:pic>
      <p:pic>
        <p:nvPicPr>
          <p:cNvPr id="9" name="Picture 8">
            <a:extLst>
              <a:ext uri="{FF2B5EF4-FFF2-40B4-BE49-F238E27FC236}">
                <a16:creationId xmlns:a16="http://schemas.microsoft.com/office/drawing/2014/main" id="{5A1866F7-2058-9E25-2B69-A8CB38DF11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4993" y="5827085"/>
            <a:ext cx="1597243" cy="581712"/>
          </a:xfrm>
          <a:prstGeom prst="rect">
            <a:avLst/>
          </a:prstGeom>
        </p:spPr>
      </p:pic>
    </p:spTree>
    <p:extLst>
      <p:ext uri="{BB962C8B-B14F-4D97-AF65-F5344CB8AC3E}">
        <p14:creationId xmlns:p14="http://schemas.microsoft.com/office/powerpoint/2010/main" val="335890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A4AA08A-BEA7-4355-B694-3DDEB6C7AA4A}"/>
              </a:ext>
            </a:extLst>
          </p:cNvPr>
          <p:cNvGraphicFramePr/>
          <p:nvPr>
            <p:extLst>
              <p:ext uri="{D42A27DB-BD31-4B8C-83A1-F6EECF244321}">
                <p14:modId xmlns:p14="http://schemas.microsoft.com/office/powerpoint/2010/main" val="4054923536"/>
              </p:ext>
            </p:extLst>
          </p:nvPr>
        </p:nvGraphicFramePr>
        <p:xfrm>
          <a:off x="4468797" y="2217688"/>
          <a:ext cx="3963765" cy="4074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99E164F8-FAE3-4811-B326-3843EAAA6C79}"/>
              </a:ext>
            </a:extLst>
          </p:cNvPr>
          <p:cNvGraphicFramePr/>
          <p:nvPr>
            <p:extLst>
              <p:ext uri="{D42A27DB-BD31-4B8C-83A1-F6EECF244321}">
                <p14:modId xmlns:p14="http://schemas.microsoft.com/office/powerpoint/2010/main" val="2175384425"/>
              </p:ext>
            </p:extLst>
          </p:nvPr>
        </p:nvGraphicFramePr>
        <p:xfrm>
          <a:off x="7923874" y="2217688"/>
          <a:ext cx="3963325" cy="40748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a:extLst>
              <a:ext uri="{FF2B5EF4-FFF2-40B4-BE49-F238E27FC236}">
                <a16:creationId xmlns:a16="http://schemas.microsoft.com/office/drawing/2014/main" id="{07FA086C-034B-436B-BAF6-D3ADA8DEFA5C}"/>
              </a:ext>
            </a:extLst>
          </p:cNvPr>
          <p:cNvSpPr/>
          <p:nvPr/>
        </p:nvSpPr>
        <p:spPr>
          <a:xfrm>
            <a:off x="425715" y="1468455"/>
            <a:ext cx="4439652" cy="1335687"/>
          </a:xfrm>
          <a:prstGeom prst="rect">
            <a:avLst/>
          </a:prstGeom>
        </p:spPr>
        <p:txBody>
          <a:bodyPr wrap="square">
            <a:spAutoFit/>
          </a:bodyPr>
          <a:lstStyle/>
          <a:p>
            <a:pPr>
              <a:lnSpc>
                <a:spcPct val="140000"/>
              </a:lnSpc>
            </a:pPr>
            <a:r>
              <a:rPr lang="en-GB" sz="2000" dirty="0">
                <a:solidFill>
                  <a:schemeClr val="bg2">
                    <a:lumMod val="25000"/>
                  </a:schemeClr>
                </a:solidFill>
              </a:rPr>
              <a:t>In responding to student feedback, </a:t>
            </a:r>
            <a:r>
              <a:rPr lang="en-GB" sz="2000" b="1" dirty="0">
                <a:solidFill>
                  <a:schemeClr val="bg2">
                    <a:lumMod val="25000"/>
                  </a:schemeClr>
                </a:solidFill>
              </a:rPr>
              <a:t>institutions</a:t>
            </a:r>
            <a:r>
              <a:rPr lang="en-GB" sz="2000" dirty="0">
                <a:solidFill>
                  <a:schemeClr val="bg2">
                    <a:lumMod val="25000"/>
                  </a:schemeClr>
                </a:solidFill>
              </a:rPr>
              <a:t> and </a:t>
            </a:r>
            <a:r>
              <a:rPr lang="en-GB" sz="2000" b="1" dirty="0">
                <a:solidFill>
                  <a:schemeClr val="bg2">
                    <a:lumMod val="25000"/>
                  </a:schemeClr>
                </a:solidFill>
              </a:rPr>
              <a:t>students’ associations </a:t>
            </a:r>
            <a:r>
              <a:rPr lang="en-GB" sz="2000" dirty="0">
                <a:solidFill>
                  <a:schemeClr val="bg2">
                    <a:lumMod val="25000"/>
                  </a:schemeClr>
                </a:solidFill>
              </a:rPr>
              <a:t>should…</a:t>
            </a:r>
          </a:p>
        </p:txBody>
      </p:sp>
      <p:sp>
        <p:nvSpPr>
          <p:cNvPr id="7" name="Rectangle 6">
            <a:extLst>
              <a:ext uri="{FF2B5EF4-FFF2-40B4-BE49-F238E27FC236}">
                <a16:creationId xmlns:a16="http://schemas.microsoft.com/office/drawing/2014/main" id="{534550F9-98F6-4948-887E-961E5C2C3139}"/>
              </a:ext>
            </a:extLst>
          </p:cNvPr>
          <p:cNvSpPr/>
          <p:nvPr/>
        </p:nvSpPr>
        <p:spPr>
          <a:xfrm>
            <a:off x="0" y="0"/>
            <a:ext cx="12192000" cy="1268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RESPONDING TO STUDENT VOICE: PRINCIPLES OF PRACTICE</a:t>
            </a:r>
          </a:p>
        </p:txBody>
      </p:sp>
    </p:spTree>
    <p:extLst>
      <p:ext uri="{BB962C8B-B14F-4D97-AF65-F5344CB8AC3E}">
        <p14:creationId xmlns:p14="http://schemas.microsoft.com/office/powerpoint/2010/main" val="426783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6414E-B40A-434A-867B-7790220EEA2B}"/>
              </a:ext>
            </a:extLst>
          </p:cNvPr>
          <p:cNvSpPr>
            <a:spLocks noGrp="1"/>
          </p:cNvSpPr>
          <p:nvPr>
            <p:ph type="body" sz="quarter" idx="13"/>
          </p:nvPr>
        </p:nvSpPr>
        <p:spPr>
          <a:xfrm>
            <a:off x="358070" y="2713134"/>
            <a:ext cx="5027745" cy="1440000"/>
          </a:xfrm>
        </p:spPr>
        <p:txBody>
          <a:bodyPr anchor="ctr" anchorCtr="0">
            <a:normAutofit/>
          </a:bodyPr>
          <a:lstStyle/>
          <a:p>
            <a:pPr algn="ctr">
              <a:lnSpc>
                <a:spcPct val="100000"/>
              </a:lnSpc>
            </a:pPr>
            <a:r>
              <a:rPr lang="en-GB" sz="3600" dirty="0">
                <a:solidFill>
                  <a:schemeClr val="bg2">
                    <a:lumMod val="25000"/>
                  </a:schemeClr>
                </a:solidFill>
              </a:rPr>
              <a:t>WORK IN </a:t>
            </a:r>
            <a:r>
              <a:rPr lang="en-GB" sz="3600" b="1" dirty="0">
                <a:solidFill>
                  <a:schemeClr val="bg2">
                    <a:lumMod val="25000"/>
                  </a:schemeClr>
                </a:solidFill>
              </a:rPr>
              <a:t>PARTNERSHIP</a:t>
            </a:r>
          </a:p>
        </p:txBody>
      </p:sp>
      <p:pic>
        <p:nvPicPr>
          <p:cNvPr id="8" name="Graphic 7" descr="Handshake">
            <a:extLst>
              <a:ext uri="{FF2B5EF4-FFF2-40B4-BE49-F238E27FC236}">
                <a16:creationId xmlns:a16="http://schemas.microsoft.com/office/drawing/2014/main" id="{762E9620-595D-4DE9-AD0B-B395A9AEF8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1943" y="1084612"/>
            <a:ext cx="1800000" cy="1800000"/>
          </a:xfrm>
          <a:prstGeom prst="rect">
            <a:avLst/>
          </a:prstGeom>
        </p:spPr>
      </p:pic>
      <p:sp>
        <p:nvSpPr>
          <p:cNvPr id="12" name="Rectangle 11">
            <a:extLst>
              <a:ext uri="{FF2B5EF4-FFF2-40B4-BE49-F238E27FC236}">
                <a16:creationId xmlns:a16="http://schemas.microsoft.com/office/drawing/2014/main" id="{18DDAF65-8CDC-4956-89E8-D4F3166B111A}"/>
              </a:ext>
            </a:extLst>
          </p:cNvPr>
          <p:cNvSpPr/>
          <p:nvPr/>
        </p:nvSpPr>
        <p:spPr>
          <a:xfrm>
            <a:off x="0" y="-12766"/>
            <a:ext cx="12192000" cy="918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b="1" dirty="0">
                <a:solidFill>
                  <a:prstClr val="white"/>
                </a:solidFill>
                <a:latin typeface="Arial" panose="020B0604020202020204" pitchFamily="34" charset="0"/>
                <a:cs typeface="Arial" panose="020B0604020202020204" pitchFamily="34" charset="0"/>
              </a:rPr>
              <a:t>RESPONDING TO STUDENT VOICE</a:t>
            </a:r>
            <a:endParaRPr lang="en-GB" dirty="0">
              <a:solidFill>
                <a:prstClr val="white"/>
              </a:solidFill>
              <a:latin typeface="Arial"/>
            </a:endParaRPr>
          </a:p>
        </p:txBody>
      </p:sp>
      <p:sp>
        <p:nvSpPr>
          <p:cNvPr id="7" name="Rectangle 6">
            <a:extLst>
              <a:ext uri="{FF2B5EF4-FFF2-40B4-BE49-F238E27FC236}">
                <a16:creationId xmlns:a16="http://schemas.microsoft.com/office/drawing/2014/main" id="{F94540D7-2D40-4404-9817-37448F1F8A52}"/>
              </a:ext>
            </a:extLst>
          </p:cNvPr>
          <p:cNvSpPr/>
          <p:nvPr/>
        </p:nvSpPr>
        <p:spPr>
          <a:xfrm>
            <a:off x="358071" y="6041571"/>
            <a:ext cx="2036786"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a:extLst>
              <a:ext uri="{FF2B5EF4-FFF2-40B4-BE49-F238E27FC236}">
                <a16:creationId xmlns:a16="http://schemas.microsoft.com/office/drawing/2014/main" id="{C32F31D8-5E74-4EC8-94D9-4EA7A74B8EDE}"/>
              </a:ext>
            </a:extLst>
          </p:cNvPr>
          <p:cNvSpPr/>
          <p:nvPr/>
        </p:nvSpPr>
        <p:spPr>
          <a:xfrm>
            <a:off x="6052456" y="1993172"/>
            <a:ext cx="5737929" cy="1936574"/>
          </a:xfrm>
          <a:prstGeom prst="rect">
            <a:avLst/>
          </a:prstGeom>
          <a:noFill/>
          <a:ln w="19050">
            <a:solidFill>
              <a:srgbClr val="0075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lnSpc>
                <a:spcPct val="150000"/>
              </a:lnSpc>
              <a:spcBef>
                <a:spcPct val="0"/>
              </a:spcBef>
              <a:spcAft>
                <a:spcPts val="600"/>
              </a:spcAft>
            </a:pPr>
            <a:r>
              <a:rPr lang="en-GB" sz="2400" b="1" dirty="0">
                <a:solidFill>
                  <a:srgbClr val="0077B3"/>
                </a:solidFill>
              </a:rPr>
              <a:t>Empower staff and students to participate fully and meaningfully in student feedback cycles.</a:t>
            </a:r>
          </a:p>
        </p:txBody>
      </p:sp>
      <p:grpSp>
        <p:nvGrpSpPr>
          <p:cNvPr id="13" name="Group 12">
            <a:extLst>
              <a:ext uri="{FF2B5EF4-FFF2-40B4-BE49-F238E27FC236}">
                <a16:creationId xmlns:a16="http://schemas.microsoft.com/office/drawing/2014/main" id="{9D31BDFA-7A29-4254-947C-98F48B36CA68}"/>
              </a:ext>
            </a:extLst>
          </p:cNvPr>
          <p:cNvGrpSpPr/>
          <p:nvPr/>
        </p:nvGrpSpPr>
        <p:grpSpPr>
          <a:xfrm>
            <a:off x="0" y="4624481"/>
            <a:ext cx="12192000" cy="1477649"/>
            <a:chOff x="0" y="4863969"/>
            <a:chExt cx="12192000" cy="1477649"/>
          </a:xfrm>
        </p:grpSpPr>
        <p:sp>
          <p:nvSpPr>
            <p:cNvPr id="10" name="Rectangle 9">
              <a:extLst>
                <a:ext uri="{FF2B5EF4-FFF2-40B4-BE49-F238E27FC236}">
                  <a16:creationId xmlns:a16="http://schemas.microsoft.com/office/drawing/2014/main" id="{04D13BC2-7998-4A24-92C9-C3EBE799BCC3}"/>
                </a:ext>
              </a:extLst>
            </p:cNvPr>
            <p:cNvSpPr/>
            <p:nvPr/>
          </p:nvSpPr>
          <p:spPr>
            <a:xfrm>
              <a:off x="1258071" y="4901618"/>
              <a:ext cx="10575859" cy="1440000"/>
            </a:xfrm>
            <a:prstGeom prst="rect">
              <a:avLst/>
            </a:prstGeom>
            <a:solidFill>
              <a:schemeClr val="bg1"/>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lnSpc>
                  <a:spcPct val="130000"/>
                </a:lnSpc>
                <a:spcBef>
                  <a:spcPct val="0"/>
                </a:spcBef>
                <a:spcAft>
                  <a:spcPct val="0"/>
                </a:spcAft>
              </a:pPr>
              <a:r>
                <a:rPr lang="en-GB" sz="1200" b="1" i="1" dirty="0">
                  <a:solidFill>
                    <a:schemeClr val="bg2">
                      <a:lumMod val="25000"/>
                    </a:schemeClr>
                  </a:solidFill>
                  <a:latin typeface="Arial" panose="020B0604020202020204" pitchFamily="34" charset="0"/>
                  <a:cs typeface="Arial" panose="020B0604020202020204" pitchFamily="34" charset="0"/>
                </a:rPr>
                <a:t>Something to think about…</a:t>
              </a: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 </a:t>
              </a:r>
              <a:r>
                <a:rPr lang="en-GB" sz="1200" dirty="0">
                  <a:solidFill>
                    <a:schemeClr val="bg2">
                      <a:lumMod val="25000"/>
                    </a:schemeClr>
                  </a:solidFill>
                  <a:latin typeface="Arial" panose="020B0604020202020204" pitchFamily="34" charset="0"/>
                  <a:cs typeface="Arial" panose="020B0604020202020204" pitchFamily="34" charset="0"/>
                </a:rPr>
                <a:t>What does a partnership approach look like? How would you define partnership in this context? Are there occasions or circumstances where a partnership approach might not work or be appropriate? </a:t>
              </a:r>
              <a:r>
                <a:rPr lang="en-US" sz="1200" dirty="0">
                  <a:solidFill>
                    <a:schemeClr val="bg2">
                      <a:lumMod val="25000"/>
                    </a:schemeClr>
                  </a:solidFill>
                  <a:effectLst/>
                  <a:latin typeface="Arial" panose="020B0604020202020204" pitchFamily="34" charset="0"/>
                  <a:ea typeface="CentraleSans Book" panose="02000000000000000000" pitchFamily="2" charset="77"/>
                  <a:cs typeface="Arial" panose="020B0604020202020204" pitchFamily="34" charset="0"/>
                </a:rPr>
                <a:t>What particular mechanisms should you consider when students are typically studying at a distance to the institution?</a:t>
              </a:r>
              <a:r>
                <a:rPr lang="en-GB" sz="1200" dirty="0">
                  <a:solidFill>
                    <a:schemeClr val="bg2">
                      <a:lumMod val="25000"/>
                    </a:schemeClr>
                  </a:solidFill>
                  <a:effectLst/>
                  <a:latin typeface="Arial" panose="020B0604020202020204" pitchFamily="34" charset="0"/>
                  <a:cs typeface="Arial" panose="020B0604020202020204" pitchFamily="34" charset="0"/>
                </a:rPr>
                <a:t> </a:t>
              </a:r>
              <a:endParaRPr lang="en-GB" sz="1200" b="1" dirty="0">
                <a:solidFill>
                  <a:schemeClr val="bg2">
                    <a:lumMod val="25000"/>
                  </a:schemeClr>
                </a:solidFill>
                <a:latin typeface="Arial" panose="020B0604020202020204" pitchFamily="34" charset="0"/>
                <a:cs typeface="Arial" panose="020B0604020202020204" pitchFamily="34" charset="0"/>
              </a:endParaRP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a:t>
              </a:r>
              <a:r>
                <a:rPr lang="en-GB" sz="1200" dirty="0">
                  <a:solidFill>
                    <a:schemeClr val="bg2">
                      <a:lumMod val="25000"/>
                    </a:schemeClr>
                  </a:solidFill>
                  <a:latin typeface="Arial" panose="020B0604020202020204" pitchFamily="34" charset="0"/>
                  <a:cs typeface="Arial" panose="020B0604020202020204" pitchFamily="34" charset="0"/>
                </a:rPr>
                <a:t> Do you have any student-led initiatives or groups working on responding to student feedback? What impact do these have on policy and practice, and how do you measure this?</a:t>
              </a: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a:t>
              </a:r>
              <a:r>
                <a:rPr lang="en-GB" sz="1200" dirty="0">
                  <a:solidFill>
                    <a:schemeClr val="bg2">
                      <a:lumMod val="25000"/>
                    </a:schemeClr>
                  </a:solidFill>
                  <a:latin typeface="Arial" panose="020B0604020202020204" pitchFamily="34" charset="0"/>
                  <a:cs typeface="Arial" panose="020B0604020202020204" pitchFamily="34" charset="0"/>
                </a:rPr>
                <a:t> Do you know whether the students involved feel like they are partners in these processes? How do you gauge this? </a:t>
              </a:r>
              <a:r>
                <a:rPr lang="en-US" sz="1200" dirty="0">
                  <a:solidFill>
                    <a:schemeClr val="bg2">
                      <a:lumMod val="25000"/>
                    </a:schemeClr>
                  </a:solidFill>
                  <a:effectLst/>
                  <a:latin typeface="Arial" panose="020B0604020202020204" pitchFamily="34" charset="0"/>
                  <a:ea typeface="CentraleSans Book" panose="02000000000000000000" pitchFamily="2" charset="77"/>
                  <a:cs typeface="Arial" panose="020B0604020202020204" pitchFamily="34" charset="0"/>
                </a:rPr>
                <a:t>Have you ensured that online learners have opportunities to participate?</a:t>
              </a:r>
              <a:endParaRPr lang="en-GB" sz="1200" b="1" dirty="0">
                <a:solidFill>
                  <a:schemeClr val="bg2">
                    <a:lumMod val="25000"/>
                  </a:schemeClr>
                </a:solidFill>
                <a:latin typeface="Arial" panose="020B0604020202020204" pitchFamily="34" charset="0"/>
                <a:cs typeface="Arial" panose="020B0604020202020204" pitchFamily="34" charset="0"/>
              </a:endParaRPr>
            </a:p>
          </p:txBody>
        </p:sp>
        <p:pic>
          <p:nvPicPr>
            <p:cNvPr id="4" name="Graphic 3" descr="Head with Gears">
              <a:extLst>
                <a:ext uri="{FF2B5EF4-FFF2-40B4-BE49-F238E27FC236}">
                  <a16:creationId xmlns:a16="http://schemas.microsoft.com/office/drawing/2014/main" id="{F7848423-2A18-4813-BAC5-03379009BF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071" y="5164762"/>
              <a:ext cx="900000" cy="900000"/>
            </a:xfrm>
            <a:prstGeom prst="rect">
              <a:avLst/>
            </a:prstGeom>
          </p:spPr>
        </p:pic>
        <p:cxnSp>
          <p:nvCxnSpPr>
            <p:cNvPr id="6" name="Straight Connector 5">
              <a:extLst>
                <a:ext uri="{FF2B5EF4-FFF2-40B4-BE49-F238E27FC236}">
                  <a16:creationId xmlns:a16="http://schemas.microsoft.com/office/drawing/2014/main" id="{6DC41673-2F0D-4786-83AF-3D41AD406961}"/>
                </a:ext>
              </a:extLst>
            </p:cNvPr>
            <p:cNvCxnSpPr/>
            <p:nvPr/>
          </p:nvCxnSpPr>
          <p:spPr>
            <a:xfrm>
              <a:off x="0" y="4863969"/>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888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8E1077-64AB-4076-B113-A04DABC98C5E}"/>
              </a:ext>
            </a:extLst>
          </p:cNvPr>
          <p:cNvSpPr/>
          <p:nvPr/>
        </p:nvSpPr>
        <p:spPr>
          <a:xfrm>
            <a:off x="594360" y="6093296"/>
            <a:ext cx="1745418" cy="653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DC937A-5294-4FC4-AAAB-5810C91DFE52}"/>
              </a:ext>
            </a:extLst>
          </p:cNvPr>
          <p:cNvSpPr/>
          <p:nvPr/>
        </p:nvSpPr>
        <p:spPr>
          <a:xfrm>
            <a:off x="368858" y="701052"/>
            <a:ext cx="11454286" cy="523220"/>
          </a:xfrm>
          <a:prstGeom prst="rect">
            <a:avLst/>
          </a:prstGeom>
        </p:spPr>
        <p:txBody>
          <a:bodyPr wrap="square">
            <a:spAutoFit/>
          </a:bodyPr>
          <a:lstStyle/>
          <a:p>
            <a:pPr fontAlgn="base">
              <a:spcBef>
                <a:spcPct val="0"/>
              </a:spcBef>
              <a:spcAft>
                <a:spcPct val="0"/>
              </a:spcAft>
              <a:defRPr/>
            </a:pPr>
            <a:r>
              <a:rPr lang="en-GB" sz="1400" b="1" dirty="0">
                <a:solidFill>
                  <a:schemeClr val="tx2"/>
                </a:solidFill>
                <a:latin typeface="Arial" panose="020B0604020202020204" pitchFamily="34" charset="0"/>
                <a:cs typeface="Arial" panose="020B0604020202020204" pitchFamily="34" charset="0"/>
              </a:rPr>
              <a:t>ACTION: </a:t>
            </a:r>
            <a:r>
              <a:rPr lang="en-GB" sz="1400" dirty="0">
                <a:latin typeface="Arial" panose="020B0604020202020204" pitchFamily="34" charset="0"/>
                <a:cs typeface="Arial" panose="020B0604020202020204" pitchFamily="34" charset="0"/>
              </a:rPr>
              <a:t>Use the boxes below to </a:t>
            </a:r>
            <a:r>
              <a:rPr lang="en-GB" sz="1400" b="1" dirty="0">
                <a:latin typeface="Arial" panose="020B0604020202020204" pitchFamily="34" charset="0"/>
                <a:cs typeface="Arial" panose="020B0604020202020204" pitchFamily="34" charset="0"/>
              </a:rPr>
              <a:t>reflect</a:t>
            </a:r>
            <a:r>
              <a:rPr lang="en-GB" sz="1400" dirty="0">
                <a:latin typeface="Arial" panose="020B0604020202020204" pitchFamily="34" charset="0"/>
                <a:cs typeface="Arial" panose="020B0604020202020204" pitchFamily="34" charset="0"/>
              </a:rPr>
              <a:t> on your current policy and practice, </a:t>
            </a:r>
            <a:r>
              <a:rPr lang="en-GB" sz="1400" b="1" dirty="0">
                <a:latin typeface="Arial" panose="020B0604020202020204" pitchFamily="34" charset="0"/>
                <a:cs typeface="Arial" panose="020B0604020202020204" pitchFamily="34" charset="0"/>
              </a:rPr>
              <a:t>plan</a:t>
            </a:r>
            <a:r>
              <a:rPr lang="en-GB" sz="1400" dirty="0">
                <a:latin typeface="Arial" panose="020B0604020202020204" pitchFamily="34" charset="0"/>
                <a:cs typeface="Arial" panose="020B0604020202020204" pitchFamily="34" charset="0"/>
              </a:rPr>
              <a:t> how you will make improvements, and explore how you will </a:t>
            </a:r>
            <a:r>
              <a:rPr lang="en-GB" sz="1400" b="1" dirty="0">
                <a:latin typeface="Arial" panose="020B0604020202020204" pitchFamily="34" charset="0"/>
                <a:cs typeface="Arial" panose="020B0604020202020204" pitchFamily="34" charset="0"/>
              </a:rPr>
              <a:t>evaluate</a:t>
            </a:r>
            <a:r>
              <a:rPr lang="en-GB" sz="1400" dirty="0">
                <a:latin typeface="Arial" panose="020B0604020202020204" pitchFamily="34" charset="0"/>
                <a:cs typeface="Arial" panose="020B0604020202020204" pitchFamily="34" charset="0"/>
              </a:rPr>
              <a:t> progress towards meeting this principle.</a:t>
            </a:r>
          </a:p>
        </p:txBody>
      </p:sp>
      <p:cxnSp>
        <p:nvCxnSpPr>
          <p:cNvPr id="7" name="Straight Connector 6">
            <a:extLst>
              <a:ext uri="{FF2B5EF4-FFF2-40B4-BE49-F238E27FC236}">
                <a16:creationId xmlns:a16="http://schemas.microsoft.com/office/drawing/2014/main" id="{982E38DD-CF62-4FBD-BFB9-8E8A5ACED13B}"/>
              </a:ext>
            </a:extLst>
          </p:cNvPr>
          <p:cNvCxnSpPr>
            <a:cxnSpLocks/>
          </p:cNvCxnSpPr>
          <p:nvPr/>
        </p:nvCxnSpPr>
        <p:spPr>
          <a:xfrm flipV="1">
            <a:off x="438863" y="1311164"/>
            <a:ext cx="11329367" cy="3528294"/>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042C97-C6D0-413D-A687-6916A57EEDF1}"/>
              </a:ext>
            </a:extLst>
          </p:cNvPr>
          <p:cNvCxnSpPr>
            <a:cxnSpLocks/>
          </p:cNvCxnSpPr>
          <p:nvPr/>
        </p:nvCxnSpPr>
        <p:spPr>
          <a:xfrm>
            <a:off x="7985505" y="2441572"/>
            <a:ext cx="0" cy="3989187"/>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463145D9-DBBD-43CC-B443-C140D5D61DBE}"/>
              </a:ext>
            </a:extLst>
          </p:cNvPr>
          <p:cNvGrpSpPr/>
          <p:nvPr/>
        </p:nvGrpSpPr>
        <p:grpSpPr>
          <a:xfrm>
            <a:off x="438863" y="1217436"/>
            <a:ext cx="11384283" cy="5213323"/>
            <a:chOff x="347588" y="1952920"/>
            <a:chExt cx="8544893" cy="3995916"/>
          </a:xfrm>
        </p:grpSpPr>
        <p:cxnSp>
          <p:nvCxnSpPr>
            <p:cNvPr id="28" name="Straight Arrow Connector 27">
              <a:extLst>
                <a:ext uri="{FF2B5EF4-FFF2-40B4-BE49-F238E27FC236}">
                  <a16:creationId xmlns:a16="http://schemas.microsoft.com/office/drawing/2014/main" id="{AA387AAE-F697-4003-A96D-18D3C92EF9E5}"/>
                </a:ext>
              </a:extLst>
            </p:cNvPr>
            <p:cNvCxnSpPr/>
            <p:nvPr/>
          </p:nvCxnSpPr>
          <p:spPr>
            <a:xfrm>
              <a:off x="347588" y="2637232"/>
              <a:ext cx="0" cy="2879999"/>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F2CD57-7D1D-4783-90B0-062C836952D3}"/>
                </a:ext>
              </a:extLst>
            </p:cNvPr>
            <p:cNvCxnSpPr>
              <a:cxnSpLocks/>
            </p:cNvCxnSpPr>
            <p:nvPr/>
          </p:nvCxnSpPr>
          <p:spPr>
            <a:xfrm>
              <a:off x="4571999" y="5948836"/>
              <a:ext cx="2879999" cy="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E877274-718B-4A9D-BE59-CC20BF0C3DBC}"/>
                </a:ext>
              </a:extLst>
            </p:cNvPr>
            <p:cNvGrpSpPr/>
            <p:nvPr/>
          </p:nvGrpSpPr>
          <p:grpSpPr>
            <a:xfrm>
              <a:off x="6732241" y="1952920"/>
              <a:ext cx="2160240" cy="756000"/>
              <a:chOff x="6732241" y="1952920"/>
              <a:chExt cx="2160240" cy="756000"/>
            </a:xfrm>
          </p:grpSpPr>
          <p:cxnSp>
            <p:nvCxnSpPr>
              <p:cNvPr id="31" name="Straight Arrow Connector 30">
                <a:extLst>
                  <a:ext uri="{FF2B5EF4-FFF2-40B4-BE49-F238E27FC236}">
                    <a16:creationId xmlns:a16="http://schemas.microsoft.com/office/drawing/2014/main" id="{AC4C479E-5255-46B8-95F8-885312708DBD}"/>
                  </a:ext>
                </a:extLst>
              </p:cNvPr>
              <p:cNvCxnSpPr>
                <a:cxnSpLocks/>
              </p:cNvCxnSpPr>
              <p:nvPr/>
            </p:nvCxnSpPr>
            <p:spPr>
              <a:xfrm flipH="1" flipV="1">
                <a:off x="6732241" y="1988840"/>
                <a:ext cx="2160240" cy="1"/>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DE3CBB-5E7E-4F4A-8788-75244C685F2D}"/>
                  </a:ext>
                </a:extLst>
              </p:cNvPr>
              <p:cNvCxnSpPr/>
              <p:nvPr/>
            </p:nvCxnSpPr>
            <p:spPr>
              <a:xfrm flipV="1">
                <a:off x="8892480" y="1952920"/>
                <a:ext cx="0" cy="756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2" name="TextBox 21">
            <a:extLst>
              <a:ext uri="{FF2B5EF4-FFF2-40B4-BE49-F238E27FC236}">
                <a16:creationId xmlns:a16="http://schemas.microsoft.com/office/drawing/2014/main" id="{0C4C372B-0F3B-4ACB-AE0D-C248DF8C121B}"/>
              </a:ext>
            </a:extLst>
          </p:cNvPr>
          <p:cNvSpPr txBox="1"/>
          <p:nvPr/>
        </p:nvSpPr>
        <p:spPr>
          <a:xfrm>
            <a:off x="1065432" y="1505957"/>
            <a:ext cx="267925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REFLECT</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doing now?</a:t>
            </a:r>
            <a:endParaRPr lang="en-GB" sz="1600" dirty="0">
              <a:solidFill>
                <a:prstClr val="white">
                  <a:lumMod val="65000"/>
                </a:prst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661F24A-E7B2-4C39-AA57-2166B7ACC909}"/>
              </a:ext>
            </a:extLst>
          </p:cNvPr>
          <p:cNvSpPr txBox="1"/>
          <p:nvPr/>
        </p:nvSpPr>
        <p:spPr>
          <a:xfrm>
            <a:off x="8525505" y="5691398"/>
            <a:ext cx="2275397"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EVALUATE</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would success look like?</a:t>
            </a:r>
          </a:p>
        </p:txBody>
      </p:sp>
      <p:sp>
        <p:nvSpPr>
          <p:cNvPr id="4" name="TextBox 3">
            <a:extLst>
              <a:ext uri="{FF2B5EF4-FFF2-40B4-BE49-F238E27FC236}">
                <a16:creationId xmlns:a16="http://schemas.microsoft.com/office/drawing/2014/main" id="{03A2D4BC-481C-4E11-B627-9104F597DD7B}"/>
              </a:ext>
            </a:extLst>
          </p:cNvPr>
          <p:cNvSpPr txBox="1"/>
          <p:nvPr/>
        </p:nvSpPr>
        <p:spPr>
          <a:xfrm>
            <a:off x="443288" y="1311164"/>
            <a:ext cx="11384279" cy="5148000"/>
          </a:xfrm>
          <a:prstGeom prst="round2DiagRect">
            <a:avLst/>
          </a:prstGeom>
          <a:noFill/>
          <a:ln w="19050">
            <a:solidFill>
              <a:schemeClr val="accent1"/>
            </a:solidFill>
            <a:prstDash val="solid"/>
          </a:ln>
        </p:spPr>
        <p:txBody>
          <a:bodyPr wrap="square" rtlCol="0">
            <a:spAutoFit/>
          </a:bodyPr>
          <a:lstStyle/>
          <a:p>
            <a:pPr fontAlgn="base">
              <a:spcBef>
                <a:spcPct val="0"/>
              </a:spcBef>
              <a:spcAft>
                <a:spcPct val="0"/>
              </a:spcAft>
              <a:defRPr/>
            </a:pPr>
            <a:endParaRPr lang="en-GB" sz="1600" b="1" dirty="0">
              <a:solidFill>
                <a:srgbClr val="0077B3"/>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005464C-7776-41F9-A357-DEA1C5B0C0C2}"/>
              </a:ext>
            </a:extLst>
          </p:cNvPr>
          <p:cNvSpPr/>
          <p:nvPr/>
        </p:nvSpPr>
        <p:spPr>
          <a:xfrm>
            <a:off x="-1" y="-28564"/>
            <a:ext cx="12191997" cy="611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GB" sz="2400" b="1" dirty="0">
                <a:solidFill>
                  <a:prstClr val="white"/>
                </a:solidFill>
                <a:latin typeface="Arial" panose="020B0604020202020204" pitchFamily="34" charset="0"/>
                <a:cs typeface="Arial" panose="020B0604020202020204" pitchFamily="34" charset="0"/>
              </a:rPr>
              <a:t>PRINCIPLE: WORK IN PARTNERSHIP</a:t>
            </a:r>
            <a:endParaRPr lang="en-GB" b="1" dirty="0">
              <a:solidFill>
                <a:prstClr val="white"/>
              </a:solidFill>
              <a:latin typeface="Arial"/>
            </a:endParaRPr>
          </a:p>
        </p:txBody>
      </p:sp>
      <p:sp>
        <p:nvSpPr>
          <p:cNvPr id="32" name="TextBox 31">
            <a:extLst>
              <a:ext uri="{FF2B5EF4-FFF2-40B4-BE49-F238E27FC236}">
                <a16:creationId xmlns:a16="http://schemas.microsoft.com/office/drawing/2014/main" id="{E293025A-D830-4ABB-8216-E6AE8F533A78}"/>
              </a:ext>
            </a:extLst>
          </p:cNvPr>
          <p:cNvSpPr txBox="1"/>
          <p:nvPr/>
        </p:nvSpPr>
        <p:spPr>
          <a:xfrm>
            <a:off x="1065432" y="5862463"/>
            <a:ext cx="300688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PLAN</a:t>
            </a:r>
            <a:endParaRPr lang="en-GB" sz="1200" dirty="0">
              <a:solidFill>
                <a:prstClr val="white">
                  <a:lumMod val="65000"/>
                </a:prstClr>
              </a:solidFill>
              <a:latin typeface="Arial" panose="020B0604020202020204" pitchFamily="34" charset="0"/>
              <a:cs typeface="Arial" panose="020B0604020202020204" pitchFamily="34" charset="0"/>
            </a:endParaRP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going to do next? </a:t>
            </a:r>
          </a:p>
        </p:txBody>
      </p:sp>
      <p:pic>
        <p:nvPicPr>
          <p:cNvPr id="5" name="Graphic 4" descr="Thought bubble">
            <a:extLst>
              <a:ext uri="{FF2B5EF4-FFF2-40B4-BE49-F238E27FC236}">
                <a16:creationId xmlns:a16="http://schemas.microsoft.com/office/drawing/2014/main" id="{DBEB5A3A-38F2-47BC-812A-0FCC684CDF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155" y="1479922"/>
            <a:ext cx="540000" cy="540000"/>
          </a:xfrm>
          <a:prstGeom prst="rect">
            <a:avLst/>
          </a:prstGeom>
        </p:spPr>
      </p:pic>
      <p:pic>
        <p:nvPicPr>
          <p:cNvPr id="8" name="Graphic 7" descr="Playbook">
            <a:extLst>
              <a:ext uri="{FF2B5EF4-FFF2-40B4-BE49-F238E27FC236}">
                <a16:creationId xmlns:a16="http://schemas.microsoft.com/office/drawing/2014/main" id="{2C77337B-9E88-49A2-B49B-7C28A8A482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432" y="5823296"/>
            <a:ext cx="540000" cy="540000"/>
          </a:xfrm>
          <a:prstGeom prst="rect">
            <a:avLst/>
          </a:prstGeom>
        </p:spPr>
      </p:pic>
      <p:pic>
        <p:nvPicPr>
          <p:cNvPr id="10" name="Graphic 9" descr="Upward trend">
            <a:extLst>
              <a:ext uri="{FF2B5EF4-FFF2-40B4-BE49-F238E27FC236}">
                <a16:creationId xmlns:a16="http://schemas.microsoft.com/office/drawing/2014/main" id="{E30F3149-2503-480C-92B3-779478BEFA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6459" y="5673012"/>
            <a:ext cx="540000" cy="540000"/>
          </a:xfrm>
          <a:prstGeom prst="rect">
            <a:avLst/>
          </a:prstGeom>
        </p:spPr>
      </p:pic>
    </p:spTree>
    <p:extLst>
      <p:ext uri="{BB962C8B-B14F-4D97-AF65-F5344CB8AC3E}">
        <p14:creationId xmlns:p14="http://schemas.microsoft.com/office/powerpoint/2010/main" val="175632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6414E-B40A-434A-867B-7790220EEA2B}"/>
              </a:ext>
            </a:extLst>
          </p:cNvPr>
          <p:cNvSpPr>
            <a:spLocks noGrp="1"/>
          </p:cNvSpPr>
          <p:nvPr>
            <p:ph type="body" sz="quarter" idx="13"/>
          </p:nvPr>
        </p:nvSpPr>
        <p:spPr>
          <a:xfrm>
            <a:off x="358071" y="2703968"/>
            <a:ext cx="5433129" cy="1682973"/>
          </a:xfrm>
        </p:spPr>
        <p:txBody>
          <a:bodyPr anchor="ctr" anchorCtr="0">
            <a:noAutofit/>
          </a:bodyPr>
          <a:lstStyle/>
          <a:p>
            <a:pPr lvl="0" algn="ctr" fontAlgn="base">
              <a:lnSpc>
                <a:spcPct val="100000"/>
              </a:lnSpc>
              <a:spcBef>
                <a:spcPts val="0"/>
              </a:spcBef>
              <a:spcAft>
                <a:spcPct val="0"/>
              </a:spcAft>
            </a:pPr>
            <a:r>
              <a:rPr lang="en-GB" sz="3600" dirty="0">
                <a:solidFill>
                  <a:schemeClr val="bg2">
                    <a:lumMod val="25000"/>
                  </a:schemeClr>
                </a:solidFill>
              </a:rPr>
              <a:t>UTILISE </a:t>
            </a:r>
          </a:p>
          <a:p>
            <a:pPr lvl="0" algn="ctr" fontAlgn="base">
              <a:lnSpc>
                <a:spcPct val="100000"/>
              </a:lnSpc>
              <a:spcBef>
                <a:spcPts val="0"/>
              </a:spcBef>
              <a:spcAft>
                <a:spcPct val="0"/>
              </a:spcAft>
            </a:pPr>
            <a:r>
              <a:rPr lang="en-GB" sz="3600" b="1" dirty="0">
                <a:solidFill>
                  <a:schemeClr val="bg2">
                    <a:lumMod val="25000"/>
                  </a:schemeClr>
                </a:solidFill>
              </a:rPr>
              <a:t>REPRESENTATIVE</a:t>
            </a:r>
            <a:r>
              <a:rPr lang="en-GB" sz="3600" dirty="0">
                <a:solidFill>
                  <a:schemeClr val="bg2">
                    <a:lumMod val="25000"/>
                  </a:schemeClr>
                </a:solidFill>
              </a:rPr>
              <a:t> SYSTEMS </a:t>
            </a:r>
            <a:endParaRPr lang="en-GB" sz="3600" b="1" dirty="0">
              <a:solidFill>
                <a:schemeClr val="bg2">
                  <a:lumMod val="25000"/>
                </a:schemeClr>
              </a:solidFill>
            </a:endParaRPr>
          </a:p>
        </p:txBody>
      </p:sp>
      <p:sp>
        <p:nvSpPr>
          <p:cNvPr id="12" name="Rectangle 11">
            <a:extLst>
              <a:ext uri="{FF2B5EF4-FFF2-40B4-BE49-F238E27FC236}">
                <a16:creationId xmlns:a16="http://schemas.microsoft.com/office/drawing/2014/main" id="{18DDAF65-8CDC-4956-89E8-D4F3166B111A}"/>
              </a:ext>
            </a:extLst>
          </p:cNvPr>
          <p:cNvSpPr/>
          <p:nvPr/>
        </p:nvSpPr>
        <p:spPr>
          <a:xfrm>
            <a:off x="0" y="-12766"/>
            <a:ext cx="12192000" cy="918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b="1" dirty="0">
                <a:solidFill>
                  <a:prstClr val="white"/>
                </a:solidFill>
                <a:latin typeface="Arial" panose="020B0604020202020204" pitchFamily="34" charset="0"/>
                <a:cs typeface="Arial" panose="020B0604020202020204" pitchFamily="34" charset="0"/>
              </a:rPr>
              <a:t>RESPONDING TO STUDENT VOICE</a:t>
            </a:r>
            <a:endParaRPr lang="en-GB" dirty="0">
              <a:solidFill>
                <a:prstClr val="white"/>
              </a:solidFill>
              <a:latin typeface="Arial"/>
            </a:endParaRPr>
          </a:p>
        </p:txBody>
      </p:sp>
      <p:sp>
        <p:nvSpPr>
          <p:cNvPr id="7" name="Rectangle 6">
            <a:extLst>
              <a:ext uri="{FF2B5EF4-FFF2-40B4-BE49-F238E27FC236}">
                <a16:creationId xmlns:a16="http://schemas.microsoft.com/office/drawing/2014/main" id="{F94540D7-2D40-4404-9817-37448F1F8A52}"/>
              </a:ext>
            </a:extLst>
          </p:cNvPr>
          <p:cNvSpPr/>
          <p:nvPr/>
        </p:nvSpPr>
        <p:spPr>
          <a:xfrm>
            <a:off x="358071" y="6041571"/>
            <a:ext cx="2036786"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a:extLst>
              <a:ext uri="{FF2B5EF4-FFF2-40B4-BE49-F238E27FC236}">
                <a16:creationId xmlns:a16="http://schemas.microsoft.com/office/drawing/2014/main" id="{C32F31D8-5E74-4EC8-94D9-4EA7A74B8EDE}"/>
              </a:ext>
            </a:extLst>
          </p:cNvPr>
          <p:cNvSpPr/>
          <p:nvPr/>
        </p:nvSpPr>
        <p:spPr>
          <a:xfrm>
            <a:off x="6046365" y="1804266"/>
            <a:ext cx="5636906" cy="2356638"/>
          </a:xfrm>
          <a:prstGeom prst="rect">
            <a:avLst/>
          </a:prstGeom>
          <a:noFill/>
          <a:ln w="19050">
            <a:solidFill>
              <a:srgbClr val="9F1C6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fontAlgn="base">
              <a:lnSpc>
                <a:spcPct val="150000"/>
              </a:lnSpc>
              <a:spcBef>
                <a:spcPct val="0"/>
              </a:spcBef>
              <a:spcAft>
                <a:spcPct val="0"/>
              </a:spcAft>
            </a:pPr>
            <a:r>
              <a:rPr lang="en-GB" sz="2400" b="1" dirty="0">
                <a:solidFill>
                  <a:srgbClr val="9F1C63"/>
                </a:solidFill>
              </a:rPr>
              <a:t>Continue to engage with and evolve student representative structures as a framework for meaningful discussions on student feedback.</a:t>
            </a:r>
          </a:p>
        </p:txBody>
      </p:sp>
      <p:pic>
        <p:nvPicPr>
          <p:cNvPr id="11" name="Graphic 10" descr="Meeting">
            <a:extLst>
              <a:ext uri="{FF2B5EF4-FFF2-40B4-BE49-F238E27FC236}">
                <a16:creationId xmlns:a16="http://schemas.microsoft.com/office/drawing/2014/main" id="{7B971F4E-0B82-4A16-93F3-374A92E997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4635" y="1083969"/>
            <a:ext cx="1800000" cy="1800000"/>
          </a:xfrm>
          <a:prstGeom prst="rect">
            <a:avLst/>
          </a:prstGeom>
        </p:spPr>
      </p:pic>
      <p:grpSp>
        <p:nvGrpSpPr>
          <p:cNvPr id="15" name="Group 14">
            <a:extLst>
              <a:ext uri="{FF2B5EF4-FFF2-40B4-BE49-F238E27FC236}">
                <a16:creationId xmlns:a16="http://schemas.microsoft.com/office/drawing/2014/main" id="{40482538-379D-44D0-9AFF-88F60BC3868E}"/>
              </a:ext>
            </a:extLst>
          </p:cNvPr>
          <p:cNvGrpSpPr/>
          <p:nvPr/>
        </p:nvGrpSpPr>
        <p:grpSpPr>
          <a:xfrm>
            <a:off x="0" y="4853083"/>
            <a:ext cx="12192000" cy="1537873"/>
            <a:chOff x="0" y="4853083"/>
            <a:chExt cx="12192000" cy="1537873"/>
          </a:xfrm>
        </p:grpSpPr>
        <p:sp>
          <p:nvSpPr>
            <p:cNvPr id="16" name="Rectangle 15">
              <a:extLst>
                <a:ext uri="{FF2B5EF4-FFF2-40B4-BE49-F238E27FC236}">
                  <a16:creationId xmlns:a16="http://schemas.microsoft.com/office/drawing/2014/main" id="{8EF3D291-DC21-4EB8-B393-CBCBD9969BD2}"/>
                </a:ext>
              </a:extLst>
            </p:cNvPr>
            <p:cNvSpPr/>
            <p:nvPr/>
          </p:nvSpPr>
          <p:spPr>
            <a:xfrm>
              <a:off x="1258071" y="4950956"/>
              <a:ext cx="10575859" cy="1440000"/>
            </a:xfrm>
            <a:prstGeom prst="rect">
              <a:avLst/>
            </a:prstGeom>
            <a:solidFill>
              <a:schemeClr val="bg1"/>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lnSpc>
                  <a:spcPct val="130000"/>
                </a:lnSpc>
                <a:spcBef>
                  <a:spcPct val="0"/>
                </a:spcBef>
                <a:spcAft>
                  <a:spcPct val="0"/>
                </a:spcAft>
              </a:pPr>
              <a:r>
                <a:rPr lang="en-GB" sz="1200" b="1" i="1" dirty="0">
                  <a:solidFill>
                    <a:schemeClr val="bg2">
                      <a:lumMod val="25000"/>
                    </a:schemeClr>
                  </a:solidFill>
                  <a:latin typeface="Arial" panose="020B0604020202020204" pitchFamily="34" charset="0"/>
                  <a:cs typeface="Arial" panose="020B0604020202020204" pitchFamily="34" charset="0"/>
                </a:rPr>
                <a:t>Something to think about…</a:t>
              </a: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 </a:t>
              </a:r>
              <a:r>
                <a:rPr lang="en-GB" sz="1200" dirty="0">
                  <a:solidFill>
                    <a:schemeClr val="bg2">
                      <a:lumMod val="25000"/>
                    </a:schemeClr>
                  </a:solidFill>
                  <a:latin typeface="Arial" panose="020B0604020202020204" pitchFamily="34" charset="0"/>
                  <a:cs typeface="Arial" panose="020B0604020202020204" pitchFamily="34" charset="0"/>
                </a:rPr>
                <a:t>Do all of the committees and groups processing student feedback have input from students?</a:t>
              </a: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 </a:t>
              </a:r>
              <a:r>
                <a:rPr lang="en-GB" sz="1200" dirty="0">
                  <a:solidFill>
                    <a:schemeClr val="bg2">
                      <a:lumMod val="25000"/>
                    </a:schemeClr>
                  </a:solidFill>
                  <a:latin typeface="Arial" panose="020B0604020202020204" pitchFamily="34" charset="0"/>
                  <a:cs typeface="Arial" panose="020B0604020202020204" pitchFamily="34" charset="0"/>
                </a:rPr>
                <a:t>Have you reviewed your representative structures to ensure they are inclusive and representative?</a:t>
              </a: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a:t>
              </a:r>
              <a:r>
                <a:rPr lang="en-GB" sz="1200" dirty="0">
                  <a:solidFill>
                    <a:schemeClr val="bg2">
                      <a:lumMod val="25000"/>
                    </a:schemeClr>
                  </a:solidFill>
                  <a:latin typeface="Arial" panose="020B0604020202020204" pitchFamily="34" charset="0"/>
                  <a:cs typeface="Arial" panose="020B0604020202020204" pitchFamily="34" charset="0"/>
                </a:rPr>
                <a:t> What role(s) do students and/or students’ representatives have on the committees and groups that process student feedback?</a:t>
              </a: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a:t>
              </a:r>
              <a:r>
                <a:rPr lang="en-GB" sz="1200" dirty="0">
                  <a:solidFill>
                    <a:schemeClr val="bg2">
                      <a:lumMod val="25000"/>
                    </a:schemeClr>
                  </a:solidFill>
                  <a:latin typeface="Arial" panose="020B0604020202020204" pitchFamily="34" charset="0"/>
                  <a:cs typeface="Arial" panose="020B0604020202020204" pitchFamily="34" charset="0"/>
                </a:rPr>
                <a:t> Are all of your committees and groups involving students effective? Do their decisions and recommendations have measurable impact?</a:t>
              </a:r>
              <a:br>
                <a:rPr lang="en-GB" sz="1200" dirty="0">
                  <a:solidFill>
                    <a:schemeClr val="bg2">
                      <a:lumMod val="25000"/>
                    </a:schemeClr>
                  </a:solidFill>
                  <a:latin typeface="Arial" panose="020B0604020202020204" pitchFamily="34" charset="0"/>
                  <a:cs typeface="Arial" panose="020B0604020202020204" pitchFamily="34" charset="0"/>
                </a:rPr>
              </a:br>
              <a:r>
                <a:rPr lang="en-US" sz="1200" dirty="0">
                  <a:solidFill>
                    <a:schemeClr val="bg2">
                      <a:lumMod val="25000"/>
                    </a:schemeClr>
                  </a:solidFill>
                  <a:effectLst/>
                  <a:latin typeface="Arial" panose="020B0604020202020204" pitchFamily="34" charset="0"/>
                  <a:ea typeface="CentraleSans Book" panose="02000000000000000000" pitchFamily="2" charset="77"/>
                  <a:cs typeface="Arial" panose="020B0604020202020204" pitchFamily="34" charset="0"/>
                </a:rPr>
                <a:t>Do they include students who are not typically studying on campus</a:t>
              </a:r>
              <a:r>
                <a:rPr lang="en-US" sz="1200" dirty="0">
                  <a:solidFill>
                    <a:schemeClr val="bg2">
                      <a:lumMod val="25000"/>
                    </a:schemeClr>
                  </a:solidFill>
                  <a:latin typeface="Arial" panose="020B0604020202020204" pitchFamily="34" charset="0"/>
                  <a:ea typeface="CentraleSans Book" panose="02000000000000000000" pitchFamily="2" charset="77"/>
                  <a:cs typeface="Arial" panose="020B0604020202020204" pitchFamily="34" charset="0"/>
                </a:rPr>
                <a:t>?</a:t>
              </a:r>
              <a:endParaRPr lang="en-GB" sz="1200" dirty="0">
                <a:solidFill>
                  <a:schemeClr val="bg2">
                    <a:lumMod val="25000"/>
                  </a:schemeClr>
                </a:solidFill>
                <a:effectLst/>
                <a:latin typeface="Arial" panose="020B0604020202020204" pitchFamily="34" charset="0"/>
                <a:ea typeface="CentraleSans Book" panose="02000000000000000000" pitchFamily="2" charset="77"/>
                <a:cs typeface="Arial" panose="020B0604020202020204" pitchFamily="34" charset="0"/>
              </a:endParaRPr>
            </a:p>
            <a:p>
              <a:pPr fontAlgn="base">
                <a:lnSpc>
                  <a:spcPct val="150000"/>
                </a:lnSpc>
                <a:spcBef>
                  <a:spcPct val="0"/>
                </a:spcBef>
                <a:spcAft>
                  <a:spcPct val="0"/>
                </a:spcAft>
              </a:pPr>
              <a:r>
                <a:rPr lang="en-GB" sz="1400" dirty="0">
                  <a:solidFill>
                    <a:schemeClr val="tx2"/>
                  </a:solidFill>
                  <a:latin typeface="Arial"/>
                </a:rPr>
                <a:t> </a:t>
              </a:r>
              <a:r>
                <a:rPr lang="en-GB" sz="1400" b="1" i="1" dirty="0">
                  <a:solidFill>
                    <a:schemeClr val="tx2"/>
                  </a:solidFill>
                  <a:latin typeface="Arial"/>
                </a:rPr>
                <a:t> </a:t>
              </a:r>
              <a:r>
                <a:rPr lang="en-GB" sz="1400" dirty="0">
                  <a:solidFill>
                    <a:schemeClr val="tx2"/>
                  </a:solidFill>
                  <a:latin typeface="Arial"/>
                </a:rPr>
                <a:t> </a:t>
              </a:r>
              <a:endParaRPr lang="en-GB" sz="1400" i="1" dirty="0">
                <a:solidFill>
                  <a:schemeClr val="tx2"/>
                </a:solidFill>
                <a:latin typeface="Arial"/>
              </a:endParaRPr>
            </a:p>
          </p:txBody>
        </p:sp>
        <p:pic>
          <p:nvPicPr>
            <p:cNvPr id="17" name="Graphic 16" descr="Head with Gears">
              <a:extLst>
                <a:ext uri="{FF2B5EF4-FFF2-40B4-BE49-F238E27FC236}">
                  <a16:creationId xmlns:a16="http://schemas.microsoft.com/office/drawing/2014/main" id="{F6B3AE45-1E8B-4341-87C0-14A5AB1B98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071" y="5219192"/>
              <a:ext cx="900000" cy="900000"/>
            </a:xfrm>
            <a:prstGeom prst="rect">
              <a:avLst/>
            </a:prstGeom>
          </p:spPr>
        </p:pic>
        <p:cxnSp>
          <p:nvCxnSpPr>
            <p:cNvPr id="18" name="Straight Connector 17">
              <a:extLst>
                <a:ext uri="{FF2B5EF4-FFF2-40B4-BE49-F238E27FC236}">
                  <a16:creationId xmlns:a16="http://schemas.microsoft.com/office/drawing/2014/main" id="{15B45B22-E98A-4B38-81A4-86CE70B5C4BD}"/>
                </a:ext>
              </a:extLst>
            </p:cNvPr>
            <p:cNvCxnSpPr/>
            <p:nvPr/>
          </p:nvCxnSpPr>
          <p:spPr>
            <a:xfrm>
              <a:off x="0" y="4853083"/>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926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8E1077-64AB-4076-B113-A04DABC98C5E}"/>
              </a:ext>
            </a:extLst>
          </p:cNvPr>
          <p:cNvSpPr/>
          <p:nvPr/>
        </p:nvSpPr>
        <p:spPr>
          <a:xfrm>
            <a:off x="594360" y="6093296"/>
            <a:ext cx="1745418" cy="653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DC937A-5294-4FC4-AAAB-5810C91DFE52}"/>
              </a:ext>
            </a:extLst>
          </p:cNvPr>
          <p:cNvSpPr/>
          <p:nvPr/>
        </p:nvSpPr>
        <p:spPr>
          <a:xfrm>
            <a:off x="368858" y="701052"/>
            <a:ext cx="11454286" cy="523220"/>
          </a:xfrm>
          <a:prstGeom prst="rect">
            <a:avLst/>
          </a:prstGeom>
        </p:spPr>
        <p:txBody>
          <a:bodyPr wrap="square">
            <a:spAutoFit/>
          </a:bodyPr>
          <a:lstStyle/>
          <a:p>
            <a:pPr fontAlgn="base">
              <a:spcBef>
                <a:spcPct val="0"/>
              </a:spcBef>
              <a:spcAft>
                <a:spcPct val="0"/>
              </a:spcAft>
              <a:defRPr/>
            </a:pPr>
            <a:r>
              <a:rPr lang="en-GB" sz="1400" b="1" dirty="0">
                <a:solidFill>
                  <a:schemeClr val="bg2">
                    <a:lumMod val="25000"/>
                  </a:schemeClr>
                </a:solidFill>
                <a:latin typeface="Arial" panose="020B0604020202020204" pitchFamily="34" charset="0"/>
                <a:cs typeface="Arial" panose="020B0604020202020204" pitchFamily="34" charset="0"/>
              </a:rPr>
              <a:t>ACTION:</a:t>
            </a:r>
            <a:r>
              <a:rPr lang="en-GB" sz="1400" dirty="0">
                <a:solidFill>
                  <a:schemeClr val="bg2">
                    <a:lumMod val="25000"/>
                  </a:schemeClr>
                </a:solidFill>
                <a:latin typeface="Arial" panose="020B0604020202020204" pitchFamily="34" charset="0"/>
                <a:cs typeface="Arial" panose="020B0604020202020204" pitchFamily="34" charset="0"/>
              </a:rPr>
              <a:t> Use the boxes below to </a:t>
            </a:r>
            <a:r>
              <a:rPr lang="en-GB" sz="1400" b="1" dirty="0">
                <a:solidFill>
                  <a:schemeClr val="bg2">
                    <a:lumMod val="25000"/>
                  </a:schemeClr>
                </a:solidFill>
                <a:latin typeface="Arial" panose="020B0604020202020204" pitchFamily="34" charset="0"/>
                <a:cs typeface="Arial" panose="020B0604020202020204" pitchFamily="34" charset="0"/>
              </a:rPr>
              <a:t>reflect</a:t>
            </a:r>
            <a:r>
              <a:rPr lang="en-GB" sz="1400" dirty="0">
                <a:solidFill>
                  <a:schemeClr val="bg2">
                    <a:lumMod val="25000"/>
                  </a:schemeClr>
                </a:solidFill>
                <a:latin typeface="Arial" panose="020B0604020202020204" pitchFamily="34" charset="0"/>
                <a:cs typeface="Arial" panose="020B0604020202020204" pitchFamily="34" charset="0"/>
              </a:rPr>
              <a:t> on your current policy and practice, </a:t>
            </a:r>
            <a:r>
              <a:rPr lang="en-GB" sz="1400" b="1" dirty="0">
                <a:solidFill>
                  <a:schemeClr val="bg2">
                    <a:lumMod val="25000"/>
                  </a:schemeClr>
                </a:solidFill>
                <a:latin typeface="Arial" panose="020B0604020202020204" pitchFamily="34" charset="0"/>
                <a:cs typeface="Arial" panose="020B0604020202020204" pitchFamily="34" charset="0"/>
              </a:rPr>
              <a:t>plan</a:t>
            </a:r>
            <a:r>
              <a:rPr lang="en-GB" sz="1400" dirty="0">
                <a:solidFill>
                  <a:schemeClr val="bg2">
                    <a:lumMod val="25000"/>
                  </a:schemeClr>
                </a:solidFill>
                <a:latin typeface="Arial" panose="020B0604020202020204" pitchFamily="34" charset="0"/>
                <a:cs typeface="Arial" panose="020B0604020202020204" pitchFamily="34" charset="0"/>
              </a:rPr>
              <a:t> how you will make improvements, and explore how you will </a:t>
            </a:r>
            <a:r>
              <a:rPr lang="en-GB" sz="1400" b="1" dirty="0">
                <a:solidFill>
                  <a:schemeClr val="bg2">
                    <a:lumMod val="25000"/>
                  </a:schemeClr>
                </a:solidFill>
                <a:latin typeface="Arial" panose="020B0604020202020204" pitchFamily="34" charset="0"/>
                <a:cs typeface="Arial" panose="020B0604020202020204" pitchFamily="34" charset="0"/>
              </a:rPr>
              <a:t>evaluate</a:t>
            </a:r>
            <a:r>
              <a:rPr lang="en-GB" sz="1400" dirty="0">
                <a:solidFill>
                  <a:schemeClr val="bg2">
                    <a:lumMod val="25000"/>
                  </a:schemeClr>
                </a:solidFill>
                <a:latin typeface="Arial" panose="020B0604020202020204" pitchFamily="34" charset="0"/>
                <a:cs typeface="Arial" panose="020B0604020202020204" pitchFamily="34" charset="0"/>
              </a:rPr>
              <a:t> progress towards meeting this principle.</a:t>
            </a:r>
          </a:p>
        </p:txBody>
      </p:sp>
      <p:cxnSp>
        <p:nvCxnSpPr>
          <p:cNvPr id="7" name="Straight Connector 6">
            <a:extLst>
              <a:ext uri="{FF2B5EF4-FFF2-40B4-BE49-F238E27FC236}">
                <a16:creationId xmlns:a16="http://schemas.microsoft.com/office/drawing/2014/main" id="{982E38DD-CF62-4FBD-BFB9-8E8A5ACED13B}"/>
              </a:ext>
            </a:extLst>
          </p:cNvPr>
          <p:cNvCxnSpPr>
            <a:cxnSpLocks/>
          </p:cNvCxnSpPr>
          <p:nvPr/>
        </p:nvCxnSpPr>
        <p:spPr>
          <a:xfrm flipV="1">
            <a:off x="438863" y="1311164"/>
            <a:ext cx="11329367" cy="3528294"/>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042C97-C6D0-413D-A687-6916A57EEDF1}"/>
              </a:ext>
            </a:extLst>
          </p:cNvPr>
          <p:cNvCxnSpPr>
            <a:cxnSpLocks/>
          </p:cNvCxnSpPr>
          <p:nvPr/>
        </p:nvCxnSpPr>
        <p:spPr>
          <a:xfrm>
            <a:off x="7985505" y="2441572"/>
            <a:ext cx="0" cy="3989187"/>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463145D9-DBBD-43CC-B443-C140D5D61DBE}"/>
              </a:ext>
            </a:extLst>
          </p:cNvPr>
          <p:cNvGrpSpPr/>
          <p:nvPr/>
        </p:nvGrpSpPr>
        <p:grpSpPr>
          <a:xfrm>
            <a:off x="438863" y="1217436"/>
            <a:ext cx="11384280" cy="5213323"/>
            <a:chOff x="347589" y="1952920"/>
            <a:chExt cx="8544892" cy="3995917"/>
          </a:xfrm>
        </p:grpSpPr>
        <p:cxnSp>
          <p:nvCxnSpPr>
            <p:cNvPr id="28" name="Straight Arrow Connector 27">
              <a:extLst>
                <a:ext uri="{FF2B5EF4-FFF2-40B4-BE49-F238E27FC236}">
                  <a16:creationId xmlns:a16="http://schemas.microsoft.com/office/drawing/2014/main" id="{AA387AAE-F697-4003-A96D-18D3C92EF9E5}"/>
                </a:ext>
              </a:extLst>
            </p:cNvPr>
            <p:cNvCxnSpPr/>
            <p:nvPr/>
          </p:nvCxnSpPr>
          <p:spPr>
            <a:xfrm>
              <a:off x="347589" y="2637232"/>
              <a:ext cx="0" cy="288000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F2CD57-7D1D-4783-90B0-062C836952D3}"/>
                </a:ext>
              </a:extLst>
            </p:cNvPr>
            <p:cNvCxnSpPr>
              <a:cxnSpLocks/>
            </p:cNvCxnSpPr>
            <p:nvPr/>
          </p:nvCxnSpPr>
          <p:spPr>
            <a:xfrm>
              <a:off x="4572000" y="5948837"/>
              <a:ext cx="2880000" cy="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E877274-718B-4A9D-BE59-CC20BF0C3DBC}"/>
                </a:ext>
              </a:extLst>
            </p:cNvPr>
            <p:cNvGrpSpPr/>
            <p:nvPr/>
          </p:nvGrpSpPr>
          <p:grpSpPr>
            <a:xfrm>
              <a:off x="6732241" y="1952920"/>
              <a:ext cx="2160240" cy="756000"/>
              <a:chOff x="6732241" y="1952920"/>
              <a:chExt cx="2160240" cy="756000"/>
            </a:xfrm>
          </p:grpSpPr>
          <p:cxnSp>
            <p:nvCxnSpPr>
              <p:cNvPr id="31" name="Straight Arrow Connector 30">
                <a:extLst>
                  <a:ext uri="{FF2B5EF4-FFF2-40B4-BE49-F238E27FC236}">
                    <a16:creationId xmlns:a16="http://schemas.microsoft.com/office/drawing/2014/main" id="{AC4C479E-5255-46B8-95F8-885312708DBD}"/>
                  </a:ext>
                </a:extLst>
              </p:cNvPr>
              <p:cNvCxnSpPr>
                <a:cxnSpLocks/>
              </p:cNvCxnSpPr>
              <p:nvPr/>
            </p:nvCxnSpPr>
            <p:spPr>
              <a:xfrm flipH="1" flipV="1">
                <a:off x="6732241" y="1988840"/>
                <a:ext cx="2160240" cy="1"/>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DE3CBB-5E7E-4F4A-8788-75244C685F2D}"/>
                  </a:ext>
                </a:extLst>
              </p:cNvPr>
              <p:cNvCxnSpPr/>
              <p:nvPr/>
            </p:nvCxnSpPr>
            <p:spPr>
              <a:xfrm flipV="1">
                <a:off x="8892480" y="1952920"/>
                <a:ext cx="0" cy="756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2" name="TextBox 21">
            <a:extLst>
              <a:ext uri="{FF2B5EF4-FFF2-40B4-BE49-F238E27FC236}">
                <a16:creationId xmlns:a16="http://schemas.microsoft.com/office/drawing/2014/main" id="{0C4C372B-0F3B-4ACB-AE0D-C248DF8C121B}"/>
              </a:ext>
            </a:extLst>
          </p:cNvPr>
          <p:cNvSpPr txBox="1"/>
          <p:nvPr/>
        </p:nvSpPr>
        <p:spPr>
          <a:xfrm>
            <a:off x="1065432" y="1505957"/>
            <a:ext cx="267925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REFLECT</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doing now?</a:t>
            </a:r>
            <a:endParaRPr lang="en-GB" sz="1600" dirty="0">
              <a:solidFill>
                <a:prstClr val="white">
                  <a:lumMod val="65000"/>
                </a:prst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A2D4BC-481C-4E11-B627-9104F597DD7B}"/>
              </a:ext>
            </a:extLst>
          </p:cNvPr>
          <p:cNvSpPr txBox="1"/>
          <p:nvPr/>
        </p:nvSpPr>
        <p:spPr>
          <a:xfrm>
            <a:off x="441541" y="1292875"/>
            <a:ext cx="11384279" cy="5148000"/>
          </a:xfrm>
          <a:prstGeom prst="round2DiagRect">
            <a:avLst/>
          </a:prstGeom>
          <a:noFill/>
          <a:ln w="19050">
            <a:solidFill>
              <a:schemeClr val="accent1"/>
            </a:solidFill>
            <a:prstDash val="solid"/>
          </a:ln>
        </p:spPr>
        <p:txBody>
          <a:bodyPr wrap="square" rtlCol="0">
            <a:spAutoFit/>
          </a:bodyPr>
          <a:lstStyle/>
          <a:p>
            <a:pPr fontAlgn="base">
              <a:spcBef>
                <a:spcPct val="0"/>
              </a:spcBef>
              <a:spcAft>
                <a:spcPct val="0"/>
              </a:spcAft>
              <a:defRPr/>
            </a:pPr>
            <a:endParaRPr lang="en-GB" sz="1600" b="1" dirty="0">
              <a:solidFill>
                <a:srgbClr val="0077B3"/>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005464C-7776-41F9-A357-DEA1C5B0C0C2}"/>
              </a:ext>
            </a:extLst>
          </p:cNvPr>
          <p:cNvSpPr/>
          <p:nvPr/>
        </p:nvSpPr>
        <p:spPr>
          <a:xfrm>
            <a:off x="-1" y="-28564"/>
            <a:ext cx="12191997" cy="611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GB" sz="2400" b="1" dirty="0">
                <a:solidFill>
                  <a:prstClr val="white"/>
                </a:solidFill>
                <a:latin typeface="Arial" panose="020B0604020202020204" pitchFamily="34" charset="0"/>
                <a:cs typeface="Arial" panose="020B0604020202020204" pitchFamily="34" charset="0"/>
              </a:rPr>
              <a:t>PRINCIPLE: UTILISE REPRESENTATIVE SYSTEMS</a:t>
            </a:r>
            <a:endParaRPr lang="en-GB" sz="2400" b="1" dirty="0">
              <a:solidFill>
                <a:prstClr val="white"/>
              </a:solidFill>
            </a:endParaRPr>
          </a:p>
        </p:txBody>
      </p:sp>
      <p:sp>
        <p:nvSpPr>
          <p:cNvPr id="32" name="TextBox 31">
            <a:extLst>
              <a:ext uri="{FF2B5EF4-FFF2-40B4-BE49-F238E27FC236}">
                <a16:creationId xmlns:a16="http://schemas.microsoft.com/office/drawing/2014/main" id="{E293025A-D830-4ABB-8216-E6AE8F533A78}"/>
              </a:ext>
            </a:extLst>
          </p:cNvPr>
          <p:cNvSpPr txBox="1"/>
          <p:nvPr/>
        </p:nvSpPr>
        <p:spPr>
          <a:xfrm>
            <a:off x="1065432" y="5862463"/>
            <a:ext cx="300688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PLAN</a:t>
            </a:r>
            <a:endParaRPr lang="en-GB" sz="1200" dirty="0">
              <a:solidFill>
                <a:prstClr val="white">
                  <a:lumMod val="65000"/>
                </a:prstClr>
              </a:solidFill>
              <a:latin typeface="Arial" panose="020B0604020202020204" pitchFamily="34" charset="0"/>
              <a:cs typeface="Arial" panose="020B0604020202020204" pitchFamily="34" charset="0"/>
            </a:endParaRP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going to do next? </a:t>
            </a:r>
          </a:p>
        </p:txBody>
      </p:sp>
      <p:pic>
        <p:nvPicPr>
          <p:cNvPr id="17" name="Graphic 16" descr="Thought bubble">
            <a:extLst>
              <a:ext uri="{FF2B5EF4-FFF2-40B4-BE49-F238E27FC236}">
                <a16:creationId xmlns:a16="http://schemas.microsoft.com/office/drawing/2014/main" id="{8358399A-0775-40C6-A145-EF57DCD756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155" y="1479922"/>
            <a:ext cx="540000" cy="540000"/>
          </a:xfrm>
          <a:prstGeom prst="rect">
            <a:avLst/>
          </a:prstGeom>
        </p:spPr>
      </p:pic>
      <p:pic>
        <p:nvPicPr>
          <p:cNvPr id="18" name="Graphic 17" descr="Playbook">
            <a:extLst>
              <a:ext uri="{FF2B5EF4-FFF2-40B4-BE49-F238E27FC236}">
                <a16:creationId xmlns:a16="http://schemas.microsoft.com/office/drawing/2014/main" id="{339AE068-1CF9-40E7-8CAF-CEE8438AC3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432" y="5823296"/>
            <a:ext cx="540000" cy="540000"/>
          </a:xfrm>
          <a:prstGeom prst="rect">
            <a:avLst/>
          </a:prstGeom>
        </p:spPr>
      </p:pic>
      <p:sp>
        <p:nvSpPr>
          <p:cNvPr id="20" name="TextBox 19">
            <a:extLst>
              <a:ext uri="{FF2B5EF4-FFF2-40B4-BE49-F238E27FC236}">
                <a16:creationId xmlns:a16="http://schemas.microsoft.com/office/drawing/2014/main" id="{429B9A62-A877-4256-84E2-591388448D49}"/>
              </a:ext>
            </a:extLst>
          </p:cNvPr>
          <p:cNvSpPr txBox="1"/>
          <p:nvPr/>
        </p:nvSpPr>
        <p:spPr>
          <a:xfrm>
            <a:off x="8525505" y="5691398"/>
            <a:ext cx="2275397"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EVALUATE</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would success look like?</a:t>
            </a:r>
          </a:p>
        </p:txBody>
      </p:sp>
      <p:pic>
        <p:nvPicPr>
          <p:cNvPr id="21" name="Graphic 20" descr="Upward trend">
            <a:extLst>
              <a:ext uri="{FF2B5EF4-FFF2-40B4-BE49-F238E27FC236}">
                <a16:creationId xmlns:a16="http://schemas.microsoft.com/office/drawing/2014/main" id="{A68E64AF-04BD-4A13-B517-2CCEF261DA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6459" y="5673012"/>
            <a:ext cx="540000" cy="540000"/>
          </a:xfrm>
          <a:prstGeom prst="rect">
            <a:avLst/>
          </a:prstGeom>
        </p:spPr>
      </p:pic>
    </p:spTree>
    <p:extLst>
      <p:ext uri="{BB962C8B-B14F-4D97-AF65-F5344CB8AC3E}">
        <p14:creationId xmlns:p14="http://schemas.microsoft.com/office/powerpoint/2010/main" val="399496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6414E-B40A-434A-867B-7790220EEA2B}"/>
              </a:ext>
            </a:extLst>
          </p:cNvPr>
          <p:cNvSpPr>
            <a:spLocks noGrp="1"/>
          </p:cNvSpPr>
          <p:nvPr>
            <p:ph type="body" sz="quarter" idx="13"/>
          </p:nvPr>
        </p:nvSpPr>
        <p:spPr>
          <a:xfrm>
            <a:off x="358072" y="2709000"/>
            <a:ext cx="4584044" cy="1440000"/>
          </a:xfrm>
        </p:spPr>
        <p:txBody>
          <a:bodyPr anchor="ctr" anchorCtr="0">
            <a:normAutofit/>
          </a:bodyPr>
          <a:lstStyle/>
          <a:p>
            <a:pPr algn="ctr">
              <a:lnSpc>
                <a:spcPct val="100000"/>
              </a:lnSpc>
            </a:pPr>
            <a:r>
              <a:rPr lang="en-GB" sz="3600" dirty="0">
                <a:solidFill>
                  <a:schemeClr val="bg2">
                    <a:lumMod val="25000"/>
                  </a:schemeClr>
                </a:solidFill>
              </a:rPr>
              <a:t>ENCOURAGE </a:t>
            </a:r>
            <a:r>
              <a:rPr lang="en-GB" sz="3600" b="1" dirty="0">
                <a:solidFill>
                  <a:schemeClr val="bg2">
                    <a:lumMod val="25000"/>
                  </a:schemeClr>
                </a:solidFill>
              </a:rPr>
              <a:t>DIALOGUE</a:t>
            </a:r>
          </a:p>
        </p:txBody>
      </p:sp>
      <p:sp>
        <p:nvSpPr>
          <p:cNvPr id="12" name="Rectangle 11">
            <a:extLst>
              <a:ext uri="{FF2B5EF4-FFF2-40B4-BE49-F238E27FC236}">
                <a16:creationId xmlns:a16="http://schemas.microsoft.com/office/drawing/2014/main" id="{18DDAF65-8CDC-4956-89E8-D4F3166B111A}"/>
              </a:ext>
            </a:extLst>
          </p:cNvPr>
          <p:cNvSpPr/>
          <p:nvPr/>
        </p:nvSpPr>
        <p:spPr>
          <a:xfrm>
            <a:off x="0" y="-12766"/>
            <a:ext cx="12192000" cy="918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400" b="1" dirty="0">
                <a:solidFill>
                  <a:prstClr val="white"/>
                </a:solidFill>
                <a:latin typeface="Arial" panose="020B0604020202020204" pitchFamily="34" charset="0"/>
                <a:cs typeface="Arial" panose="020B0604020202020204" pitchFamily="34" charset="0"/>
              </a:rPr>
              <a:t>RESPONDING TO STUDENT VOICE</a:t>
            </a:r>
            <a:endParaRPr lang="en-GB" dirty="0">
              <a:solidFill>
                <a:prstClr val="white"/>
              </a:solidFill>
              <a:latin typeface="Arial"/>
            </a:endParaRPr>
          </a:p>
        </p:txBody>
      </p:sp>
      <p:sp>
        <p:nvSpPr>
          <p:cNvPr id="7" name="Rectangle 6">
            <a:extLst>
              <a:ext uri="{FF2B5EF4-FFF2-40B4-BE49-F238E27FC236}">
                <a16:creationId xmlns:a16="http://schemas.microsoft.com/office/drawing/2014/main" id="{F94540D7-2D40-4404-9817-37448F1F8A52}"/>
              </a:ext>
            </a:extLst>
          </p:cNvPr>
          <p:cNvSpPr/>
          <p:nvPr/>
        </p:nvSpPr>
        <p:spPr>
          <a:xfrm>
            <a:off x="358071" y="6041571"/>
            <a:ext cx="2036786"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a:extLst>
              <a:ext uri="{FF2B5EF4-FFF2-40B4-BE49-F238E27FC236}">
                <a16:creationId xmlns:a16="http://schemas.microsoft.com/office/drawing/2014/main" id="{C32F31D8-5E74-4EC8-94D9-4EA7A74B8EDE}"/>
              </a:ext>
            </a:extLst>
          </p:cNvPr>
          <p:cNvSpPr/>
          <p:nvPr/>
        </p:nvSpPr>
        <p:spPr>
          <a:xfrm>
            <a:off x="4942115" y="2131968"/>
            <a:ext cx="6913587" cy="1880972"/>
          </a:xfrm>
          <a:prstGeom prst="rect">
            <a:avLst/>
          </a:prstGeom>
          <a:noFill/>
          <a:ln w="19050">
            <a:solidFill>
              <a:srgbClr val="0075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GB" sz="2400" b="1" dirty="0">
                <a:solidFill>
                  <a:schemeClr val="accent1"/>
                </a:solidFill>
              </a:rPr>
              <a:t>Encourage respectful and open-ended dialogue between staff and students to ensure feedback cycles are dynamic and inclusive. </a:t>
            </a:r>
          </a:p>
        </p:txBody>
      </p:sp>
      <p:pic>
        <p:nvPicPr>
          <p:cNvPr id="8" name="Graphic 7" descr="Chat">
            <a:extLst>
              <a:ext uri="{FF2B5EF4-FFF2-40B4-BE49-F238E27FC236}">
                <a16:creationId xmlns:a16="http://schemas.microsoft.com/office/drawing/2014/main" id="{F18A8C27-08D5-47E9-9DBE-0B3117F993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3165" y="1046013"/>
            <a:ext cx="1800000" cy="1800000"/>
          </a:xfrm>
          <a:prstGeom prst="rect">
            <a:avLst/>
          </a:prstGeom>
        </p:spPr>
      </p:pic>
      <p:grpSp>
        <p:nvGrpSpPr>
          <p:cNvPr id="18" name="Group 17">
            <a:extLst>
              <a:ext uri="{FF2B5EF4-FFF2-40B4-BE49-F238E27FC236}">
                <a16:creationId xmlns:a16="http://schemas.microsoft.com/office/drawing/2014/main" id="{14EA68DA-791E-4D48-AD63-CA05F7EB2366}"/>
              </a:ext>
            </a:extLst>
          </p:cNvPr>
          <p:cNvGrpSpPr/>
          <p:nvPr/>
        </p:nvGrpSpPr>
        <p:grpSpPr>
          <a:xfrm>
            <a:off x="0" y="4863969"/>
            <a:ext cx="12192000" cy="1613097"/>
            <a:chOff x="0" y="4863969"/>
            <a:chExt cx="12192000" cy="1613097"/>
          </a:xfrm>
        </p:grpSpPr>
        <p:sp>
          <p:nvSpPr>
            <p:cNvPr id="19" name="Rectangle 18">
              <a:extLst>
                <a:ext uri="{FF2B5EF4-FFF2-40B4-BE49-F238E27FC236}">
                  <a16:creationId xmlns:a16="http://schemas.microsoft.com/office/drawing/2014/main" id="{C9C357F2-560C-4CC3-810C-0DE27672A0D6}"/>
                </a:ext>
              </a:extLst>
            </p:cNvPr>
            <p:cNvSpPr/>
            <p:nvPr/>
          </p:nvSpPr>
          <p:spPr>
            <a:xfrm>
              <a:off x="1258071" y="5037066"/>
              <a:ext cx="10575859" cy="1440000"/>
            </a:xfrm>
            <a:prstGeom prst="rect">
              <a:avLst/>
            </a:prstGeom>
            <a:solidFill>
              <a:schemeClr val="bg1"/>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lnSpc>
                  <a:spcPct val="130000"/>
                </a:lnSpc>
                <a:spcBef>
                  <a:spcPct val="0"/>
                </a:spcBef>
                <a:spcAft>
                  <a:spcPct val="0"/>
                </a:spcAft>
              </a:pPr>
              <a:r>
                <a:rPr lang="en-GB" sz="1200" b="1" i="1" dirty="0">
                  <a:solidFill>
                    <a:schemeClr val="bg2">
                      <a:lumMod val="25000"/>
                    </a:schemeClr>
                  </a:solidFill>
                  <a:latin typeface="Arial" panose="020B0604020202020204" pitchFamily="34" charset="0"/>
                  <a:cs typeface="Arial" panose="020B0604020202020204" pitchFamily="34" charset="0"/>
                </a:rPr>
                <a:t>Something to think about…</a:t>
              </a: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 </a:t>
              </a:r>
              <a:r>
                <a:rPr lang="en-GB" sz="1200" dirty="0">
                  <a:solidFill>
                    <a:schemeClr val="bg2">
                      <a:lumMod val="25000"/>
                    </a:schemeClr>
                  </a:solidFill>
                  <a:latin typeface="Arial" panose="020B0604020202020204" pitchFamily="34" charset="0"/>
                  <a:cs typeface="Arial" panose="020B0604020202020204" pitchFamily="34" charset="0"/>
                </a:rPr>
                <a:t>Which of your current policies and practices encourage open-ended dialogue as opposed to more ‘transactional’ engagement (e.g. student consultation surveys)? </a:t>
              </a:r>
              <a:r>
                <a:rPr lang="en-US" sz="1200" spc="-10" dirty="0">
                  <a:solidFill>
                    <a:schemeClr val="bg2">
                      <a:lumMod val="25000"/>
                    </a:schemeClr>
                  </a:solidFill>
                  <a:effectLst/>
                  <a:latin typeface="Arial" panose="020B0604020202020204" pitchFamily="34" charset="0"/>
                  <a:ea typeface="CentraleSans Book" panose="02000000000000000000" pitchFamily="2" charset="77"/>
                  <a:cs typeface="Arial" panose="020B0604020202020204" pitchFamily="34" charset="0"/>
                </a:rPr>
                <a:t>Have you considered how you will ensure there is dialogue with all your students whether they are studying online or face-to-face?</a:t>
              </a:r>
              <a:r>
                <a:rPr lang="en-GB" sz="1200" dirty="0">
                  <a:solidFill>
                    <a:schemeClr val="bg2">
                      <a:lumMod val="25000"/>
                    </a:schemeClr>
                  </a:solidFill>
                  <a:effectLst/>
                  <a:latin typeface="Arial" panose="020B0604020202020204" pitchFamily="34" charset="0"/>
                  <a:cs typeface="Arial" panose="020B0604020202020204" pitchFamily="34" charset="0"/>
                </a:rPr>
                <a:t> </a:t>
              </a:r>
              <a:endParaRPr lang="en-US" sz="1200" dirty="0">
                <a:solidFill>
                  <a:schemeClr val="bg2">
                    <a:lumMod val="25000"/>
                  </a:schemeClr>
                </a:solidFill>
                <a:latin typeface="Arial" panose="020B0604020202020204" pitchFamily="34" charset="0"/>
                <a:cs typeface="Arial" panose="020B0604020202020204" pitchFamily="34" charset="0"/>
              </a:endParaRP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 </a:t>
              </a:r>
              <a:r>
                <a:rPr lang="en-GB" sz="1200" dirty="0">
                  <a:solidFill>
                    <a:schemeClr val="bg2">
                      <a:lumMod val="25000"/>
                    </a:schemeClr>
                  </a:solidFill>
                  <a:latin typeface="Arial" panose="020B0604020202020204" pitchFamily="34" charset="0"/>
                  <a:cs typeface="Arial" panose="020B0604020202020204" pitchFamily="34" charset="0"/>
                </a:rPr>
                <a:t>What specific measures have you taken to ensure students feel their feedback is part of an on-going conversation?</a:t>
              </a:r>
            </a:p>
            <a:p>
              <a:pPr fontAlgn="base">
                <a:lnSpc>
                  <a:spcPct val="130000"/>
                </a:lnSpc>
                <a:spcBef>
                  <a:spcPct val="0"/>
                </a:spcBef>
                <a:spcAft>
                  <a:spcPct val="0"/>
                </a:spcAft>
              </a:pPr>
              <a:r>
                <a:rPr lang="en-GB" sz="1200" b="1" dirty="0">
                  <a:solidFill>
                    <a:schemeClr val="bg2">
                      <a:lumMod val="25000"/>
                    </a:schemeClr>
                  </a:solidFill>
                  <a:latin typeface="Arial" panose="020B0604020202020204" pitchFamily="34" charset="0"/>
                  <a:cs typeface="Arial" panose="020B0604020202020204" pitchFamily="34" charset="0"/>
                </a:rPr>
                <a:t>Q:</a:t>
              </a:r>
              <a:r>
                <a:rPr lang="en-GB" sz="1200" dirty="0">
                  <a:solidFill>
                    <a:schemeClr val="bg2">
                      <a:lumMod val="25000"/>
                    </a:schemeClr>
                  </a:solidFill>
                  <a:latin typeface="Arial" panose="020B0604020202020204" pitchFamily="34" charset="0"/>
                  <a:cs typeface="Arial" panose="020B0604020202020204" pitchFamily="34" charset="0"/>
                </a:rPr>
                <a:t> When you are communicating the impact of changes made as a result of feedback, do you encourage further input or engagement from students?  </a:t>
              </a:r>
              <a:r>
                <a:rPr lang="en-GB" sz="1200" b="1" i="1" dirty="0">
                  <a:solidFill>
                    <a:schemeClr val="bg2">
                      <a:lumMod val="25000"/>
                    </a:schemeClr>
                  </a:solidFill>
                  <a:latin typeface="Arial" panose="020B0604020202020204" pitchFamily="34" charset="0"/>
                  <a:cs typeface="Arial" panose="020B0604020202020204" pitchFamily="34" charset="0"/>
                </a:rPr>
                <a:t> </a:t>
              </a:r>
              <a:r>
                <a:rPr lang="en-GB" sz="1200" dirty="0">
                  <a:solidFill>
                    <a:schemeClr val="bg2">
                      <a:lumMod val="25000"/>
                    </a:schemeClr>
                  </a:solidFill>
                  <a:latin typeface="Arial" panose="020B0604020202020204" pitchFamily="34" charset="0"/>
                  <a:cs typeface="Arial" panose="020B0604020202020204" pitchFamily="34" charset="0"/>
                </a:rPr>
                <a:t> </a:t>
              </a:r>
              <a:endParaRPr lang="en-GB" sz="1200" i="1" dirty="0">
                <a:solidFill>
                  <a:schemeClr val="bg2">
                    <a:lumMod val="25000"/>
                  </a:schemeClr>
                </a:solidFill>
                <a:latin typeface="Arial" panose="020B0604020202020204" pitchFamily="34" charset="0"/>
                <a:cs typeface="Arial" panose="020B0604020202020204" pitchFamily="34" charset="0"/>
              </a:endParaRPr>
            </a:p>
          </p:txBody>
        </p:sp>
        <p:pic>
          <p:nvPicPr>
            <p:cNvPr id="20" name="Graphic 19" descr="Head with Gears">
              <a:extLst>
                <a:ext uri="{FF2B5EF4-FFF2-40B4-BE49-F238E27FC236}">
                  <a16:creationId xmlns:a16="http://schemas.microsoft.com/office/drawing/2014/main" id="{10A45038-ABE0-4AB3-A339-62F8456F03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071" y="5164762"/>
              <a:ext cx="900000" cy="900000"/>
            </a:xfrm>
            <a:prstGeom prst="rect">
              <a:avLst/>
            </a:prstGeom>
          </p:spPr>
        </p:pic>
        <p:cxnSp>
          <p:nvCxnSpPr>
            <p:cNvPr id="21" name="Straight Connector 20">
              <a:extLst>
                <a:ext uri="{FF2B5EF4-FFF2-40B4-BE49-F238E27FC236}">
                  <a16:creationId xmlns:a16="http://schemas.microsoft.com/office/drawing/2014/main" id="{134AEBD2-B3AB-4721-B654-CB16666BF706}"/>
                </a:ext>
              </a:extLst>
            </p:cNvPr>
            <p:cNvCxnSpPr/>
            <p:nvPr/>
          </p:nvCxnSpPr>
          <p:spPr>
            <a:xfrm>
              <a:off x="0" y="4863969"/>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496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8E1077-64AB-4076-B113-A04DABC98C5E}"/>
              </a:ext>
            </a:extLst>
          </p:cNvPr>
          <p:cNvSpPr/>
          <p:nvPr/>
        </p:nvSpPr>
        <p:spPr>
          <a:xfrm>
            <a:off x="594360" y="6093296"/>
            <a:ext cx="1745418" cy="653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DC937A-5294-4FC4-AAAB-5810C91DFE52}"/>
              </a:ext>
            </a:extLst>
          </p:cNvPr>
          <p:cNvSpPr/>
          <p:nvPr/>
        </p:nvSpPr>
        <p:spPr>
          <a:xfrm>
            <a:off x="368858" y="701052"/>
            <a:ext cx="11454286" cy="523220"/>
          </a:xfrm>
          <a:prstGeom prst="rect">
            <a:avLst/>
          </a:prstGeom>
        </p:spPr>
        <p:txBody>
          <a:bodyPr wrap="square">
            <a:spAutoFit/>
          </a:bodyPr>
          <a:lstStyle/>
          <a:p>
            <a:pPr fontAlgn="base">
              <a:spcBef>
                <a:spcPct val="0"/>
              </a:spcBef>
              <a:spcAft>
                <a:spcPct val="0"/>
              </a:spcAft>
              <a:defRPr/>
            </a:pPr>
            <a:r>
              <a:rPr lang="en-GB" sz="1400" b="1" dirty="0">
                <a:solidFill>
                  <a:schemeClr val="bg2">
                    <a:lumMod val="25000"/>
                  </a:schemeClr>
                </a:solidFill>
                <a:latin typeface="Arial" panose="020B0604020202020204" pitchFamily="34" charset="0"/>
                <a:cs typeface="Arial" panose="020B0604020202020204" pitchFamily="34" charset="0"/>
              </a:rPr>
              <a:t>ACTION:</a:t>
            </a:r>
            <a:r>
              <a:rPr lang="en-GB" sz="1400" dirty="0">
                <a:solidFill>
                  <a:schemeClr val="bg2">
                    <a:lumMod val="25000"/>
                  </a:schemeClr>
                </a:solidFill>
                <a:latin typeface="Arial" panose="020B0604020202020204" pitchFamily="34" charset="0"/>
                <a:cs typeface="Arial" panose="020B0604020202020204" pitchFamily="34" charset="0"/>
              </a:rPr>
              <a:t> Use the boxes below to </a:t>
            </a:r>
            <a:r>
              <a:rPr lang="en-GB" sz="1400" b="1" dirty="0">
                <a:solidFill>
                  <a:schemeClr val="bg2">
                    <a:lumMod val="25000"/>
                  </a:schemeClr>
                </a:solidFill>
                <a:latin typeface="Arial" panose="020B0604020202020204" pitchFamily="34" charset="0"/>
                <a:cs typeface="Arial" panose="020B0604020202020204" pitchFamily="34" charset="0"/>
              </a:rPr>
              <a:t>reflect</a:t>
            </a:r>
            <a:r>
              <a:rPr lang="en-GB" sz="1400" dirty="0">
                <a:solidFill>
                  <a:schemeClr val="bg2">
                    <a:lumMod val="25000"/>
                  </a:schemeClr>
                </a:solidFill>
                <a:latin typeface="Arial" panose="020B0604020202020204" pitchFamily="34" charset="0"/>
                <a:cs typeface="Arial" panose="020B0604020202020204" pitchFamily="34" charset="0"/>
              </a:rPr>
              <a:t> on your current policy and practice, </a:t>
            </a:r>
            <a:r>
              <a:rPr lang="en-GB" sz="1400" b="1" dirty="0">
                <a:solidFill>
                  <a:schemeClr val="bg2">
                    <a:lumMod val="25000"/>
                  </a:schemeClr>
                </a:solidFill>
                <a:latin typeface="Arial" panose="020B0604020202020204" pitchFamily="34" charset="0"/>
                <a:cs typeface="Arial" panose="020B0604020202020204" pitchFamily="34" charset="0"/>
              </a:rPr>
              <a:t>plan</a:t>
            </a:r>
            <a:r>
              <a:rPr lang="en-GB" sz="1400" dirty="0">
                <a:solidFill>
                  <a:schemeClr val="bg2">
                    <a:lumMod val="25000"/>
                  </a:schemeClr>
                </a:solidFill>
                <a:latin typeface="Arial" panose="020B0604020202020204" pitchFamily="34" charset="0"/>
                <a:cs typeface="Arial" panose="020B0604020202020204" pitchFamily="34" charset="0"/>
              </a:rPr>
              <a:t> how you will make improvements, and explore how you will </a:t>
            </a:r>
            <a:r>
              <a:rPr lang="en-GB" sz="1400" b="1" dirty="0">
                <a:solidFill>
                  <a:schemeClr val="bg2">
                    <a:lumMod val="25000"/>
                  </a:schemeClr>
                </a:solidFill>
                <a:latin typeface="Arial" panose="020B0604020202020204" pitchFamily="34" charset="0"/>
                <a:cs typeface="Arial" panose="020B0604020202020204" pitchFamily="34" charset="0"/>
              </a:rPr>
              <a:t>evaluate</a:t>
            </a:r>
            <a:r>
              <a:rPr lang="en-GB" sz="1400" dirty="0">
                <a:solidFill>
                  <a:schemeClr val="bg2">
                    <a:lumMod val="25000"/>
                  </a:schemeClr>
                </a:solidFill>
                <a:latin typeface="Arial" panose="020B0604020202020204" pitchFamily="34" charset="0"/>
                <a:cs typeface="Arial" panose="020B0604020202020204" pitchFamily="34" charset="0"/>
              </a:rPr>
              <a:t> progress towards meeting this principle.</a:t>
            </a:r>
          </a:p>
        </p:txBody>
      </p:sp>
      <p:cxnSp>
        <p:nvCxnSpPr>
          <p:cNvPr id="7" name="Straight Connector 6">
            <a:extLst>
              <a:ext uri="{FF2B5EF4-FFF2-40B4-BE49-F238E27FC236}">
                <a16:creationId xmlns:a16="http://schemas.microsoft.com/office/drawing/2014/main" id="{982E38DD-CF62-4FBD-BFB9-8E8A5ACED13B}"/>
              </a:ext>
            </a:extLst>
          </p:cNvPr>
          <p:cNvCxnSpPr>
            <a:cxnSpLocks/>
          </p:cNvCxnSpPr>
          <p:nvPr/>
        </p:nvCxnSpPr>
        <p:spPr>
          <a:xfrm flipV="1">
            <a:off x="438863" y="1311164"/>
            <a:ext cx="11329367" cy="3528294"/>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042C97-C6D0-413D-A687-6916A57EEDF1}"/>
              </a:ext>
            </a:extLst>
          </p:cNvPr>
          <p:cNvCxnSpPr>
            <a:cxnSpLocks/>
          </p:cNvCxnSpPr>
          <p:nvPr/>
        </p:nvCxnSpPr>
        <p:spPr>
          <a:xfrm>
            <a:off x="7985505" y="2441572"/>
            <a:ext cx="0" cy="3989187"/>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463145D9-DBBD-43CC-B443-C140D5D61DBE}"/>
              </a:ext>
            </a:extLst>
          </p:cNvPr>
          <p:cNvGrpSpPr/>
          <p:nvPr/>
        </p:nvGrpSpPr>
        <p:grpSpPr>
          <a:xfrm>
            <a:off x="438863" y="1217436"/>
            <a:ext cx="11384280" cy="5213323"/>
            <a:chOff x="347589" y="1952920"/>
            <a:chExt cx="8544892" cy="3995917"/>
          </a:xfrm>
        </p:grpSpPr>
        <p:cxnSp>
          <p:nvCxnSpPr>
            <p:cNvPr id="28" name="Straight Arrow Connector 27">
              <a:extLst>
                <a:ext uri="{FF2B5EF4-FFF2-40B4-BE49-F238E27FC236}">
                  <a16:creationId xmlns:a16="http://schemas.microsoft.com/office/drawing/2014/main" id="{AA387AAE-F697-4003-A96D-18D3C92EF9E5}"/>
                </a:ext>
              </a:extLst>
            </p:cNvPr>
            <p:cNvCxnSpPr/>
            <p:nvPr/>
          </p:nvCxnSpPr>
          <p:spPr>
            <a:xfrm>
              <a:off x="347589" y="2637232"/>
              <a:ext cx="0" cy="288000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F2CD57-7D1D-4783-90B0-062C836952D3}"/>
                </a:ext>
              </a:extLst>
            </p:cNvPr>
            <p:cNvCxnSpPr>
              <a:cxnSpLocks/>
            </p:cNvCxnSpPr>
            <p:nvPr/>
          </p:nvCxnSpPr>
          <p:spPr>
            <a:xfrm>
              <a:off x="4572000" y="5948837"/>
              <a:ext cx="2880000" cy="0"/>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E877274-718B-4A9D-BE59-CC20BF0C3DBC}"/>
                </a:ext>
              </a:extLst>
            </p:cNvPr>
            <p:cNvGrpSpPr/>
            <p:nvPr/>
          </p:nvGrpSpPr>
          <p:grpSpPr>
            <a:xfrm>
              <a:off x="6732241" y="1952920"/>
              <a:ext cx="2160240" cy="756000"/>
              <a:chOff x="6732241" y="1952920"/>
              <a:chExt cx="2160240" cy="756000"/>
            </a:xfrm>
          </p:grpSpPr>
          <p:cxnSp>
            <p:nvCxnSpPr>
              <p:cNvPr id="31" name="Straight Arrow Connector 30">
                <a:extLst>
                  <a:ext uri="{FF2B5EF4-FFF2-40B4-BE49-F238E27FC236}">
                    <a16:creationId xmlns:a16="http://schemas.microsoft.com/office/drawing/2014/main" id="{AC4C479E-5255-46B8-95F8-885312708DBD}"/>
                  </a:ext>
                </a:extLst>
              </p:cNvPr>
              <p:cNvCxnSpPr>
                <a:cxnSpLocks/>
              </p:cNvCxnSpPr>
              <p:nvPr/>
            </p:nvCxnSpPr>
            <p:spPr>
              <a:xfrm flipH="1" flipV="1">
                <a:off x="6732241" y="1988840"/>
                <a:ext cx="2160240" cy="1"/>
              </a:xfrm>
              <a:prstGeom prst="straightConnector1">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DE3CBB-5E7E-4F4A-8788-75244C685F2D}"/>
                  </a:ext>
                </a:extLst>
              </p:cNvPr>
              <p:cNvCxnSpPr/>
              <p:nvPr/>
            </p:nvCxnSpPr>
            <p:spPr>
              <a:xfrm flipV="1">
                <a:off x="8892480" y="1952920"/>
                <a:ext cx="0" cy="756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2" name="TextBox 21">
            <a:extLst>
              <a:ext uri="{FF2B5EF4-FFF2-40B4-BE49-F238E27FC236}">
                <a16:creationId xmlns:a16="http://schemas.microsoft.com/office/drawing/2014/main" id="{0C4C372B-0F3B-4ACB-AE0D-C248DF8C121B}"/>
              </a:ext>
            </a:extLst>
          </p:cNvPr>
          <p:cNvSpPr txBox="1"/>
          <p:nvPr/>
        </p:nvSpPr>
        <p:spPr>
          <a:xfrm>
            <a:off x="1065432" y="1505957"/>
            <a:ext cx="267925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REFLECT</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doing now?</a:t>
            </a:r>
            <a:endParaRPr lang="en-GB" sz="1600" dirty="0">
              <a:solidFill>
                <a:prstClr val="white">
                  <a:lumMod val="65000"/>
                </a:prst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A2D4BC-481C-4E11-B627-9104F597DD7B}"/>
              </a:ext>
            </a:extLst>
          </p:cNvPr>
          <p:cNvSpPr txBox="1"/>
          <p:nvPr/>
        </p:nvSpPr>
        <p:spPr>
          <a:xfrm>
            <a:off x="441541" y="1292875"/>
            <a:ext cx="11384279" cy="5148000"/>
          </a:xfrm>
          <a:prstGeom prst="round2DiagRect">
            <a:avLst/>
          </a:prstGeom>
          <a:noFill/>
          <a:ln w="19050">
            <a:solidFill>
              <a:schemeClr val="accent1"/>
            </a:solidFill>
            <a:prstDash val="solid"/>
          </a:ln>
        </p:spPr>
        <p:txBody>
          <a:bodyPr wrap="square" rtlCol="0">
            <a:spAutoFit/>
          </a:bodyPr>
          <a:lstStyle/>
          <a:p>
            <a:pPr fontAlgn="base">
              <a:spcBef>
                <a:spcPct val="0"/>
              </a:spcBef>
              <a:spcAft>
                <a:spcPct val="0"/>
              </a:spcAft>
              <a:defRPr/>
            </a:pPr>
            <a:endParaRPr lang="en-GB" sz="1600" b="1" dirty="0">
              <a:solidFill>
                <a:srgbClr val="0077B3"/>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005464C-7776-41F9-A357-DEA1C5B0C0C2}"/>
              </a:ext>
            </a:extLst>
          </p:cNvPr>
          <p:cNvSpPr/>
          <p:nvPr/>
        </p:nvSpPr>
        <p:spPr>
          <a:xfrm>
            <a:off x="-1" y="-28564"/>
            <a:ext cx="12191997" cy="611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GB" sz="2400" b="1" dirty="0">
                <a:solidFill>
                  <a:prstClr val="white"/>
                </a:solidFill>
                <a:latin typeface="Arial" panose="020B0604020202020204" pitchFamily="34" charset="0"/>
                <a:cs typeface="Arial" panose="020B0604020202020204" pitchFamily="34" charset="0"/>
              </a:rPr>
              <a:t>PRINCIPLE: ENCOURAGE DIALOGUE</a:t>
            </a:r>
            <a:endParaRPr lang="en-GB" sz="2400" b="1" dirty="0">
              <a:solidFill>
                <a:prstClr val="white"/>
              </a:solidFill>
            </a:endParaRPr>
          </a:p>
        </p:txBody>
      </p:sp>
      <p:sp>
        <p:nvSpPr>
          <p:cNvPr id="32" name="TextBox 31">
            <a:extLst>
              <a:ext uri="{FF2B5EF4-FFF2-40B4-BE49-F238E27FC236}">
                <a16:creationId xmlns:a16="http://schemas.microsoft.com/office/drawing/2014/main" id="{E293025A-D830-4ABB-8216-E6AE8F533A78}"/>
              </a:ext>
            </a:extLst>
          </p:cNvPr>
          <p:cNvSpPr txBox="1"/>
          <p:nvPr/>
        </p:nvSpPr>
        <p:spPr>
          <a:xfrm>
            <a:off x="1065432" y="5862463"/>
            <a:ext cx="3006881"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PLAN</a:t>
            </a:r>
            <a:endParaRPr lang="en-GB" sz="1200" dirty="0">
              <a:solidFill>
                <a:prstClr val="white">
                  <a:lumMod val="65000"/>
                </a:prstClr>
              </a:solidFill>
              <a:latin typeface="Arial" panose="020B0604020202020204" pitchFamily="34" charset="0"/>
              <a:cs typeface="Arial" panose="020B0604020202020204" pitchFamily="34" charset="0"/>
            </a:endParaRP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are you going to do next? </a:t>
            </a:r>
          </a:p>
        </p:txBody>
      </p:sp>
      <p:pic>
        <p:nvPicPr>
          <p:cNvPr id="17" name="Graphic 16" descr="Thought bubble">
            <a:extLst>
              <a:ext uri="{FF2B5EF4-FFF2-40B4-BE49-F238E27FC236}">
                <a16:creationId xmlns:a16="http://schemas.microsoft.com/office/drawing/2014/main" id="{8EADD7B2-B02A-4AFB-9385-9F1E50040C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155" y="1479922"/>
            <a:ext cx="540000" cy="540000"/>
          </a:xfrm>
          <a:prstGeom prst="rect">
            <a:avLst/>
          </a:prstGeom>
        </p:spPr>
      </p:pic>
      <p:pic>
        <p:nvPicPr>
          <p:cNvPr id="18" name="Graphic 17" descr="Playbook">
            <a:extLst>
              <a:ext uri="{FF2B5EF4-FFF2-40B4-BE49-F238E27FC236}">
                <a16:creationId xmlns:a16="http://schemas.microsoft.com/office/drawing/2014/main" id="{7BDA3BFB-F4F0-4BB0-A305-84B6A3C4ED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432" y="5823296"/>
            <a:ext cx="540000" cy="540000"/>
          </a:xfrm>
          <a:prstGeom prst="rect">
            <a:avLst/>
          </a:prstGeom>
        </p:spPr>
      </p:pic>
      <p:sp>
        <p:nvSpPr>
          <p:cNvPr id="20" name="TextBox 19">
            <a:extLst>
              <a:ext uri="{FF2B5EF4-FFF2-40B4-BE49-F238E27FC236}">
                <a16:creationId xmlns:a16="http://schemas.microsoft.com/office/drawing/2014/main" id="{C9D5E7B2-CD60-406F-B8C5-AC31FDF52615}"/>
              </a:ext>
            </a:extLst>
          </p:cNvPr>
          <p:cNvSpPr txBox="1"/>
          <p:nvPr/>
        </p:nvSpPr>
        <p:spPr>
          <a:xfrm>
            <a:off x="8525505" y="5691398"/>
            <a:ext cx="2275397" cy="461665"/>
          </a:xfrm>
          <a:prstGeom prst="rect">
            <a:avLst/>
          </a:prstGeom>
          <a:noFill/>
        </p:spPr>
        <p:txBody>
          <a:bodyPr wrap="square" rtlCol="0">
            <a:spAutoFit/>
          </a:bodyPr>
          <a:lstStyle/>
          <a:p>
            <a:pPr fontAlgn="base">
              <a:spcBef>
                <a:spcPct val="0"/>
              </a:spcBef>
              <a:spcAft>
                <a:spcPct val="0"/>
              </a:spcAft>
              <a:defRPr/>
            </a:pPr>
            <a:r>
              <a:rPr lang="en-GB" sz="1200" b="1" dirty="0">
                <a:solidFill>
                  <a:prstClr val="white">
                    <a:lumMod val="65000"/>
                  </a:prstClr>
                </a:solidFill>
                <a:latin typeface="Arial" panose="020B0604020202020204" pitchFamily="34" charset="0"/>
                <a:cs typeface="Arial" panose="020B0604020202020204" pitchFamily="34" charset="0"/>
              </a:rPr>
              <a:t>EVALUATE</a:t>
            </a:r>
          </a:p>
          <a:p>
            <a:pPr fontAlgn="base">
              <a:spcBef>
                <a:spcPct val="0"/>
              </a:spcBef>
              <a:spcAft>
                <a:spcPct val="0"/>
              </a:spcAft>
              <a:defRPr/>
            </a:pPr>
            <a:r>
              <a:rPr lang="en-GB" sz="1200" dirty="0">
                <a:solidFill>
                  <a:prstClr val="white">
                    <a:lumMod val="65000"/>
                  </a:prstClr>
                </a:solidFill>
                <a:latin typeface="Arial" panose="020B0604020202020204" pitchFamily="34" charset="0"/>
                <a:cs typeface="Arial" panose="020B0604020202020204" pitchFamily="34" charset="0"/>
              </a:rPr>
              <a:t>What would success look like?</a:t>
            </a:r>
          </a:p>
        </p:txBody>
      </p:sp>
      <p:pic>
        <p:nvPicPr>
          <p:cNvPr id="21" name="Graphic 20" descr="Upward trend">
            <a:extLst>
              <a:ext uri="{FF2B5EF4-FFF2-40B4-BE49-F238E27FC236}">
                <a16:creationId xmlns:a16="http://schemas.microsoft.com/office/drawing/2014/main" id="{925AC391-D662-4C2D-8DB0-F6CDCAC9EF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6459" y="5727442"/>
            <a:ext cx="540000" cy="540000"/>
          </a:xfrm>
          <a:prstGeom prst="rect">
            <a:avLst/>
          </a:prstGeom>
        </p:spPr>
      </p:pic>
    </p:spTree>
    <p:extLst>
      <p:ext uri="{BB962C8B-B14F-4D97-AF65-F5344CB8AC3E}">
        <p14:creationId xmlns:p14="http://schemas.microsoft.com/office/powerpoint/2010/main" val="493482726"/>
      </p:ext>
    </p:extLst>
  </p:cSld>
  <p:clrMapOvr>
    <a:masterClrMapping/>
  </p:clrMapOvr>
</p:sld>
</file>

<file path=ppt/theme/theme1.xml><?xml version="1.0" encoding="utf-8"?>
<a:theme xmlns:a="http://schemas.openxmlformats.org/drawingml/2006/main" name="Office Theme">
  <a:themeElements>
    <a:clrScheme name="ET 2017 1">
      <a:dk1>
        <a:srgbClr val="000000"/>
      </a:dk1>
      <a:lt1>
        <a:srgbClr val="FFFFFF"/>
      </a:lt1>
      <a:dk2>
        <a:srgbClr val="44546A"/>
      </a:dk2>
      <a:lt2>
        <a:srgbClr val="E7E6E6"/>
      </a:lt2>
      <a:accent1>
        <a:srgbClr val="0075AA"/>
      </a:accent1>
      <a:accent2>
        <a:srgbClr val="9F1C63"/>
      </a:accent2>
      <a:accent3>
        <a:srgbClr val="1194A4"/>
      </a:accent3>
      <a:accent4>
        <a:srgbClr val="DADADA"/>
      </a:accent4>
      <a:accent5>
        <a:srgbClr val="57575B"/>
      </a:accent5>
      <a:accent6>
        <a:srgbClr val="70AD47"/>
      </a:accent6>
      <a:hlink>
        <a:srgbClr val="0563C1"/>
      </a:hlink>
      <a:folHlink>
        <a:srgbClr val="6F19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7457B3E-CA29-A043-96FE-FC4D558B512C}" vid="{7EA045D7-D39B-2A46-9E9D-042702A814C1}"/>
    </a:ext>
  </a:extLst>
</a:theme>
</file>

<file path=ppt/theme/theme2.xml><?xml version="1.0" encoding="utf-8"?>
<a:theme xmlns:a="http://schemas.openxmlformats.org/drawingml/2006/main" name="1_Office Theme">
  <a:themeElements>
    <a:clrScheme name="QAA Scotland 1">
      <a:dk1>
        <a:srgbClr val="53565A"/>
      </a:dk1>
      <a:lt1>
        <a:sysClr val="window" lastClr="FFFFFF"/>
      </a:lt1>
      <a:dk2>
        <a:srgbClr val="53565A"/>
      </a:dk2>
      <a:lt2>
        <a:srgbClr val="FFFFFF"/>
      </a:lt2>
      <a:accent1>
        <a:srgbClr val="0077B3"/>
      </a:accent1>
      <a:accent2>
        <a:srgbClr val="077286"/>
      </a:accent2>
      <a:accent3>
        <a:srgbClr val="666305"/>
      </a:accent3>
      <a:accent4>
        <a:srgbClr val="0F2733"/>
      </a:accent4>
      <a:accent5>
        <a:srgbClr val="2B3B36"/>
      </a:accent5>
      <a:accent6>
        <a:srgbClr val="C01324"/>
      </a:accent6>
      <a:hlink>
        <a:srgbClr val="17365D"/>
      </a:hlink>
      <a:folHlink>
        <a:srgbClr val="8DB3E2"/>
      </a:folHlink>
    </a:clrScheme>
    <a:fontScheme name="QAA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QAA-Scotland-PowerPoint-template.pptx" id="{147C3316-B331-4B6E-9E35-A4BCD02591A3}" vid="{4B4E2B4B-8EF4-48F0-A28B-25C57F557F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2204</Words>
  <Application>Microsoft Office PowerPoint</Application>
  <PresentationFormat>Widescreen</PresentationFormat>
  <Paragraphs>197</Paragraphs>
  <Slides>24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Arial Black</vt:lpstr>
      <vt:lpstr>Calibri</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2024-01-22T15:43:39Z</dcterms:created>
  <dcterms:modified xsi:type="dcterms:W3CDTF">2024-01-22T15:43:42Z</dcterms:modified>
</cp:coreProperties>
</file>