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4" r:id="rId4"/>
    <p:sldId id="284" r:id="rId5"/>
    <p:sldId id="265" r:id="rId6"/>
    <p:sldId id="281" r:id="rId7"/>
    <p:sldId id="267" r:id="rId8"/>
    <p:sldId id="268" r:id="rId9"/>
    <p:sldId id="269" r:id="rId10"/>
    <p:sldId id="271" r:id="rId11"/>
    <p:sldId id="277" r:id="rId12"/>
    <p:sldId id="278" r:id="rId13"/>
    <p:sldId id="280" r:id="rId14"/>
    <p:sldId id="28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/>
    <p:restoredTop sz="67947" autoAdjust="0"/>
  </p:normalViewPr>
  <p:slideViewPr>
    <p:cSldViewPr snapToGrid="0" snapToObjects="1" showGuides="1">
      <p:cViewPr varScale="1">
        <p:scale>
          <a:sx n="71" d="100"/>
          <a:sy n="71" d="100"/>
        </p:scale>
        <p:origin x="387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yb15205\Sharefile\Personal%20Folders\Presentations\QAA%20Webinar%20May%202019\Charts%20etc\Error%20bar%20exampl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yb15205\Sharefile\Personal%20Folders\Presentations\QAA%20Conference%20June%202018\Data\Strath%20civil%20over%20tim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011592300962395E-2"/>
          <c:y val="0.17171296296296301"/>
          <c:w val="0.88498840769903797"/>
          <c:h val="0.61498432487605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Institution 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Sheet2!$D$2</c:f>
                <c:numCache>
                  <c:formatCode>General</c:formatCode>
                  <c:ptCount val="1"/>
                  <c:pt idx="0">
                    <c:v>0.1</c:v>
                  </c:pt>
                </c:numCache>
              </c:numRef>
            </c:plus>
            <c:minus>
              <c:numRef>
                <c:f>Sheet2!$D$2</c:f>
                <c:numCache>
                  <c:formatCode>General</c:formatCode>
                  <c:ptCount val="1"/>
                  <c:pt idx="0">
                    <c:v>0.1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Sheet2!$B$1:$C$1</c:f>
              <c:strCache>
                <c:ptCount val="2"/>
                <c:pt idx="0">
                  <c:v>Example 1</c:v>
                </c:pt>
                <c:pt idx="1">
                  <c:v>Example 2</c:v>
                </c:pt>
              </c:strCache>
            </c:strRef>
          </c:cat>
          <c:val>
            <c:numRef>
              <c:f>Sheet2!$B$2:$C$2</c:f>
              <c:numCache>
                <c:formatCode>0%</c:formatCode>
                <c:ptCount val="2"/>
                <c:pt idx="0">
                  <c:v>0.5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E1-4BC0-9E73-260EC160BD73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Institution 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Sheet2!$D$3</c:f>
                <c:numCache>
                  <c:formatCode>General</c:formatCode>
                  <c:ptCount val="1"/>
                  <c:pt idx="0">
                    <c:v>0.1</c:v>
                  </c:pt>
                </c:numCache>
              </c:numRef>
            </c:plus>
            <c:minus>
              <c:numRef>
                <c:f>Sheet2!$D$3</c:f>
                <c:numCache>
                  <c:formatCode>General</c:formatCode>
                  <c:ptCount val="1"/>
                  <c:pt idx="0">
                    <c:v>0.1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Sheet2!$B$1:$C$1</c:f>
              <c:strCache>
                <c:ptCount val="2"/>
                <c:pt idx="0">
                  <c:v>Example 1</c:v>
                </c:pt>
                <c:pt idx="1">
                  <c:v>Example 2</c:v>
                </c:pt>
              </c:strCache>
            </c:strRef>
          </c:cat>
          <c:val>
            <c:numRef>
              <c:f>Sheet2!$B$3:$C$3</c:f>
              <c:numCache>
                <c:formatCode>0%</c:formatCode>
                <c:ptCount val="2"/>
                <c:pt idx="0">
                  <c:v>0.8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E1-4BC0-9E73-260EC160B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1673760"/>
        <c:axId val="2131539984"/>
      </c:barChart>
      <c:catAx>
        <c:axId val="213167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539984"/>
        <c:crosses val="autoZero"/>
        <c:auto val="1"/>
        <c:lblAlgn val="ctr"/>
        <c:lblOffset val="100"/>
        <c:noMultiLvlLbl val="0"/>
      </c:catAx>
      <c:valAx>
        <c:axId val="21315399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167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Sheet3!$F$2:$F$6</c:f>
                <c:numCache>
                  <c:formatCode>General</c:formatCode>
                  <c:ptCount val="5"/>
                  <c:pt idx="0">
                    <c:v>0.17</c:v>
                  </c:pt>
                  <c:pt idx="1">
                    <c:v>0.11</c:v>
                  </c:pt>
                  <c:pt idx="2">
                    <c:v>7.0000000000000104E-2</c:v>
                  </c:pt>
                  <c:pt idx="3">
                    <c:v>0.08</c:v>
                  </c:pt>
                  <c:pt idx="4">
                    <c:v>0.1</c:v>
                  </c:pt>
                </c:numCache>
              </c:numRef>
            </c:plus>
            <c:minus>
              <c:numRef>
                <c:f>Sheet3!$G$2:$G$6</c:f>
                <c:numCache>
                  <c:formatCode>General</c:formatCode>
                  <c:ptCount val="5"/>
                  <c:pt idx="0">
                    <c:v>0.21</c:v>
                  </c:pt>
                  <c:pt idx="1">
                    <c:v>0.13</c:v>
                  </c:pt>
                  <c:pt idx="2">
                    <c:v>0.13</c:v>
                  </c:pt>
                  <c:pt idx="3">
                    <c:v>0.15</c:v>
                  </c:pt>
                  <c:pt idx="4">
                    <c:v>0.14000000000000001</c:v>
                  </c:pt>
                </c:numCache>
              </c:numRef>
            </c:minus>
            <c:spPr>
              <a:noFill/>
              <a:ln w="381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Sheet3!$A$2:$A$6</c:f>
              <c:strCache>
                <c:ptCount val="5"/>
                <c:pt idx="0">
                  <c:v>Year 2012</c:v>
                </c:pt>
                <c:pt idx="1">
                  <c:v>Year 2013</c:v>
                </c:pt>
                <c:pt idx="2">
                  <c:v>Year 2014</c:v>
                </c:pt>
                <c:pt idx="3">
                  <c:v>Year 2015</c:v>
                </c:pt>
                <c:pt idx="4">
                  <c:v>Year 2016</c:v>
                </c:pt>
              </c:strCache>
            </c:strRef>
          </c:cat>
          <c:val>
            <c:numRef>
              <c:f>Sheet3!$D$2:$D$6</c:f>
              <c:numCache>
                <c:formatCode>0%</c:formatCode>
                <c:ptCount val="5"/>
                <c:pt idx="0">
                  <c:v>0.62</c:v>
                </c:pt>
                <c:pt idx="1">
                  <c:v>0.69</c:v>
                </c:pt>
                <c:pt idx="2">
                  <c:v>0.85</c:v>
                </c:pt>
                <c:pt idx="3">
                  <c:v>0.86</c:v>
                </c:pt>
                <c:pt idx="4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5-4A20-9DDD-1F5F647A7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-2143472544"/>
        <c:axId val="-2141659280"/>
      </c:barChart>
      <c:catAx>
        <c:axId val="-214347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1659280"/>
        <c:crosses val="autoZero"/>
        <c:auto val="1"/>
        <c:lblAlgn val="ctr"/>
        <c:lblOffset val="100"/>
        <c:noMultiLvlLbl val="0"/>
      </c:catAx>
      <c:valAx>
        <c:axId val="-214165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47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0.12061</cdr:x>
      <cdr:y>0.17683</cdr:y>
    </cdr:from>
    <cdr:to>
      <cdr:x>0.24508</cdr:x>
      <cdr:y>0.37228</cdr:y>
    </cdr:to>
    <cdr:pic>
      <cdr:nvPicPr>
        <cdr:cNvPr id="2" name="Picture 1">
          <a:extLst xmlns:a="http://schemas.openxmlformats.org/drawingml/2006/main">
            <a:ext uri="{FF2B5EF4-FFF2-40B4-BE49-F238E27FC236}">
              <a16:creationId xmlns:a16="http://schemas.microsoft.com/office/drawing/2014/main" id="{FA4CFFA7-EC6A-4DB0-A887-104E2A950920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067144" y="1000635"/>
          <a:ext cx="1101291" cy="110598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E54E4-03E0-CE4E-AB67-920F3E6FB466}" type="datetimeFigureOut">
              <a:rPr lang="en-US" smtClean="0"/>
              <a:t>5/22/2019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B3265-314D-384A-885B-28F3792A7A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8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82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324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45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83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64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97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32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68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660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22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98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23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B3265-314D-384A-885B-28F3792A7A4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31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789" y="2745839"/>
            <a:ext cx="10556422" cy="573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 b="1" i="0">
                <a:solidFill>
                  <a:schemeClr val="accent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82188"/>
            <a:ext cx="9144000" cy="56991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633194-CADE-0447-9D20-F33C386C8F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57" y="0"/>
            <a:ext cx="4408244" cy="25472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B877DC2-A81C-5346-A43F-19DEB77D25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284171"/>
            <a:ext cx="1926593" cy="65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2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6325207"/>
            <a:ext cx="1148443" cy="39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8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57" y="0"/>
            <a:ext cx="4408244" cy="25472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978" y="901399"/>
            <a:ext cx="10515600" cy="6350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 i="0">
                <a:solidFill>
                  <a:schemeClr val="accent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978" y="1712239"/>
            <a:ext cx="10515600" cy="347283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accent5"/>
                </a:solidFill>
              </a:defRPr>
            </a:lvl1pPr>
            <a:lvl2pPr>
              <a:defRPr sz="2000">
                <a:solidFill>
                  <a:schemeClr val="accent5"/>
                </a:solidFill>
              </a:defRPr>
            </a:lvl2pPr>
            <a:lvl3pPr marL="914400" indent="0">
              <a:buNone/>
              <a:defRPr sz="1800"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6325207"/>
            <a:ext cx="1148443" cy="39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6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43" y="3162925"/>
            <a:ext cx="10515600" cy="59211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600" b="1" i="0">
                <a:solidFill>
                  <a:schemeClr val="accent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743" y="3755036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57" y="0"/>
            <a:ext cx="4408244" cy="25472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6325207"/>
            <a:ext cx="1148443" cy="39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7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47775" y="2834755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3600" b="1" i="0">
                <a:solidFill>
                  <a:schemeClr val="accent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328675" y="5915771"/>
            <a:ext cx="12138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[Insert institution logo]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5175" y="605492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1916264" y="5963477"/>
            <a:ext cx="83488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document has been produced and published by [institution name] based on content provided by the Quality Assurance Agency for Higher Education (QAA). As such, this document may contain content that is not wholly endorsed by QAA.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21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ure.strath.ac.uk/ws/portalfiles/portal/85931402/SRHE_Buckley_NSS.pdf" TargetMode="External"/><Relationship Id="rId2" Type="http://schemas.openxmlformats.org/officeDocument/2006/relationships/hyperlink" Target="https://www.enhancementthemes.ac.uk/docs/ethemes/evidence-for-enhancement/how-to-use-the-national-student-survey---responsibly-(paper)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pure.strath.ac.uk/ws/portalfiles/portal/66033969/making_it_count.pdf" TargetMode="External"/><Relationship Id="rId4" Type="http://schemas.openxmlformats.org/officeDocument/2006/relationships/hyperlink" Target="https://wonkhe.com/blogs/how-much-are-your-nss-results-really-telling-yo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5593" y="3053283"/>
            <a:ext cx="9780814" cy="784199"/>
          </a:xfrm>
        </p:spPr>
        <p:txBody>
          <a:bodyPr>
            <a:noAutofit/>
          </a:bodyPr>
          <a:lstStyle/>
          <a:p>
            <a:r>
              <a:rPr lang="en-GB" dirty="0"/>
              <a:t>Evidence for Enhancement:</a:t>
            </a:r>
            <a:br>
              <a:rPr lang="en-GB" dirty="0"/>
            </a:br>
            <a:r>
              <a:rPr lang="en-GB" sz="3000" b="0" dirty="0">
                <a:latin typeface="Arial" panose="020B0604020202020204" pitchFamily="34" charset="0"/>
                <a:cs typeface="Arial" panose="020B0604020202020204" pitchFamily="34" charset="0"/>
              </a:rPr>
              <a:t>Making sense of surveys</a:t>
            </a:r>
            <a:endParaRPr lang="en-US" sz="3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77809"/>
            <a:ext cx="9144000" cy="569911"/>
          </a:xfrm>
        </p:spPr>
        <p:txBody>
          <a:bodyPr/>
          <a:lstStyle/>
          <a:p>
            <a:r>
              <a:rPr lang="en-GB" dirty="0"/>
              <a:t>Dr Alex Buckley</a:t>
            </a:r>
          </a:p>
          <a:p>
            <a:r>
              <a:rPr lang="en-GB" dirty="0"/>
              <a:t>University of Strathclyde</a:t>
            </a:r>
          </a:p>
          <a:p>
            <a:r>
              <a:rPr lang="en-GB" dirty="0"/>
              <a:t>21 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8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Comparing results from different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 average, it’s unlikely that a score for a particular question will be statistically significantly different from last year</a:t>
            </a:r>
          </a:p>
          <a:p>
            <a:r>
              <a:rPr lang="en-GB" dirty="0"/>
              <a:t>(So the confidence intervals are really important to help find out what changes are meaningful)</a:t>
            </a:r>
          </a:p>
          <a:p>
            <a:r>
              <a:rPr lang="en-GB" dirty="0"/>
              <a:t>Getting data on the impact of enhancement is key. So what can you do?</a:t>
            </a:r>
          </a:p>
          <a:p>
            <a:pPr lvl="1"/>
            <a:r>
              <a:rPr lang="en-GB" dirty="0"/>
              <a:t>NSS might be helpful if you have a large cohort, and you’re interested in timeliness of feedback, course organisation</a:t>
            </a:r>
          </a:p>
          <a:p>
            <a:pPr lvl="1"/>
            <a:r>
              <a:rPr lang="en-GB" dirty="0"/>
              <a:t>Maximise your response rate</a:t>
            </a:r>
          </a:p>
          <a:p>
            <a:pPr lvl="1"/>
            <a:r>
              <a:rPr lang="en-GB" dirty="0"/>
              <a:t>Use your own questionnaire</a:t>
            </a:r>
          </a:p>
          <a:p>
            <a:pPr lvl="2"/>
            <a:r>
              <a:rPr lang="en-GB" dirty="0"/>
              <a:t>More specific response options, e.g. NSS questions with a 10-point scale</a:t>
            </a:r>
          </a:p>
          <a:p>
            <a:pPr lvl="2"/>
            <a:r>
              <a:rPr lang="en-GB" dirty="0"/>
              <a:t>More specific questions, e.g. ‘What proportion of your feedback was provided in three weeks?’</a:t>
            </a:r>
          </a:p>
        </p:txBody>
      </p:sp>
    </p:spTree>
    <p:extLst>
      <p:ext uri="{BB962C8B-B14F-4D97-AF65-F5344CB8AC3E}">
        <p14:creationId xmlns:p14="http://schemas.microsoft.com/office/powerpoint/2010/main" val="3493522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Comparing results to the sector average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Compare against the aggregate score for your subject</a:t>
            </a:r>
          </a:p>
          <a:p>
            <a:pPr lvl="1"/>
            <a:r>
              <a:rPr lang="en-GB" dirty="0"/>
              <a:t>Sector average aren’t publicly available, they are provided with internal institutional data (just ask your surveys team)</a:t>
            </a:r>
          </a:p>
          <a:p>
            <a:r>
              <a:rPr lang="en-GB" dirty="0"/>
              <a:t>The sector averages consist of so many responses that the confidence intervals can be treated as zero</a:t>
            </a:r>
          </a:p>
          <a:p>
            <a:r>
              <a:rPr lang="en-GB" dirty="0"/>
              <a:t>Allows creation of an institutional ‘heatmap’</a:t>
            </a:r>
          </a:p>
        </p:txBody>
      </p:sp>
    </p:spTree>
    <p:extLst>
      <p:ext uri="{BB962C8B-B14F-4D97-AF65-F5344CB8AC3E}">
        <p14:creationId xmlns:p14="http://schemas.microsoft.com/office/powerpoint/2010/main" val="1300489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Comparing results to the sector average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042" y="1712238"/>
            <a:ext cx="7663809" cy="458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94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Statistical significance testing is a good way of cutting through the noise</a:t>
            </a:r>
          </a:p>
          <a:p>
            <a:r>
              <a:rPr lang="en-GB" dirty="0"/>
              <a:t>But it’s just one element of interpretation, it shouldn’t be used in isolation</a:t>
            </a:r>
          </a:p>
          <a:p>
            <a:r>
              <a:rPr lang="en-GB" dirty="0"/>
              <a:t>The NSS is a high-level quantitative census survey, and has predictable strengths and weaknesses</a:t>
            </a:r>
          </a:p>
          <a:p>
            <a:pPr lvl="1"/>
            <a:r>
              <a:rPr lang="en-GB" dirty="0"/>
              <a:t>If you teach Nursing and you’re interested in the organisation of the course (Q15), your NSS results can tell you quite a lot</a:t>
            </a:r>
          </a:p>
          <a:p>
            <a:pPr lvl="1"/>
            <a:r>
              <a:rPr lang="en-GB" dirty="0"/>
              <a:t>If you teach Archaeology and you’re interested in how the course has supported the synthesis of ideas (Q6), your NSS results will tell you much less</a:t>
            </a:r>
          </a:p>
          <a:p>
            <a:r>
              <a:rPr lang="en-GB" dirty="0"/>
              <a:t>For smaller cohorts, qualitative data will be particularly appropriate</a:t>
            </a:r>
          </a:p>
        </p:txBody>
      </p:sp>
    </p:spTree>
    <p:extLst>
      <p:ext uri="{BB962C8B-B14F-4D97-AF65-F5344CB8AC3E}">
        <p14:creationId xmlns:p14="http://schemas.microsoft.com/office/powerpoint/2010/main" val="3661259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(2018) ‘How to use the NSS (responsibly)’, </a:t>
            </a:r>
            <a:r>
              <a:rPr lang="en-US" sz="2000" i="1" dirty="0"/>
              <a:t>Annual Enhancement Themes Conference</a:t>
            </a:r>
            <a:r>
              <a:rPr lang="en-US" sz="2000" dirty="0"/>
              <a:t>, June 2018, Glasgow. Available at: </a:t>
            </a:r>
            <a:r>
              <a:rPr lang="en-US" sz="2000" dirty="0">
                <a:hlinkClick r:id="rId2"/>
              </a:rPr>
              <a:t>https://www.enhancementthemes.ac.uk/docs/ethemes/evidence-for-enhancement/how-to-use-the-national-student-survey---responsibly-(paper).pdf</a:t>
            </a:r>
            <a:r>
              <a:rPr lang="en-US" sz="2000" dirty="0"/>
              <a:t> </a:t>
            </a:r>
          </a:p>
          <a:p>
            <a:r>
              <a:rPr lang="en-US" sz="2000" dirty="0"/>
              <a:t>(2018) ‘What proportion of NSS comparisons are statistically significant?’, </a:t>
            </a:r>
            <a:r>
              <a:rPr lang="en-US" sz="2000" i="1" dirty="0"/>
              <a:t>Society for Research in Higher Education Annual Conference, </a:t>
            </a:r>
            <a:r>
              <a:rPr lang="en-US" sz="2000" dirty="0"/>
              <a:t>December 2018, Newport. Available at: </a:t>
            </a:r>
            <a:r>
              <a:rPr lang="en-US" sz="2000" dirty="0">
                <a:hlinkClick r:id="rId3"/>
              </a:rPr>
              <a:t>https://pure.strath.ac.uk/ws/portalfiles/portal/85931402/SRHE_Buckley_NSS.pdf</a:t>
            </a:r>
            <a:endParaRPr lang="en-US" sz="2000" dirty="0"/>
          </a:p>
          <a:p>
            <a:r>
              <a:rPr lang="en-US" sz="2000" dirty="0"/>
              <a:t>(2018) ‘How much are your NSS results really telling you?’, </a:t>
            </a:r>
            <a:r>
              <a:rPr lang="en-US" sz="2000" i="1" dirty="0"/>
              <a:t>WonkHE</a:t>
            </a:r>
            <a:r>
              <a:rPr lang="en-US" sz="2000" dirty="0"/>
              <a:t>, March 2018. Available at: </a:t>
            </a:r>
            <a:r>
              <a:rPr lang="en-US" sz="2000" dirty="0">
                <a:hlinkClick r:id="rId4"/>
              </a:rPr>
              <a:t>https://wonkhe.com/blogs/how-much-are-your-nss-results-really-telling-you/</a:t>
            </a:r>
            <a:r>
              <a:rPr lang="en-US" sz="2000" dirty="0"/>
              <a:t> </a:t>
            </a:r>
          </a:p>
          <a:p>
            <a:r>
              <a:rPr lang="en-US" sz="2000" dirty="0"/>
              <a:t>(2012) </a:t>
            </a:r>
            <a:r>
              <a:rPr lang="en-US" sz="2000" i="1" dirty="0"/>
              <a:t>Making it count: Reflecting on the NSS in the process of enhancement</a:t>
            </a:r>
            <a:r>
              <a:rPr lang="en-US" sz="2000" dirty="0"/>
              <a:t> (York, Higher Education Academy). Available at: </a:t>
            </a:r>
            <a:r>
              <a:rPr lang="en-US" sz="2000" dirty="0">
                <a:hlinkClick r:id="rId5"/>
              </a:rPr>
              <a:t>https://pure.strath.ac.uk/ws/portalfiles/portal/66033969/making_it_count.pdf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38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C2E2-2F6A-AE40-BDEE-EDE9E499F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6388F-E1A4-8D4D-9DF0-399581B58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NSS inspires polarized views</a:t>
            </a:r>
          </a:p>
          <a:p>
            <a:pPr lvl="1"/>
            <a:r>
              <a:rPr lang="en-US" sz="1800" dirty="0"/>
              <a:t>‘The NSS tells us everything we need to know about learning and teaching…’</a:t>
            </a:r>
          </a:p>
          <a:p>
            <a:pPr lvl="1"/>
            <a:r>
              <a:rPr lang="en-US" sz="1800" dirty="0"/>
              <a:t>‘The NSS can’t tell us anything interesting at all…’</a:t>
            </a:r>
          </a:p>
          <a:p>
            <a:r>
              <a:rPr lang="en-US" sz="2000" dirty="0"/>
              <a:t>Reality is boring</a:t>
            </a:r>
          </a:p>
          <a:p>
            <a:pPr lvl="1"/>
            <a:r>
              <a:rPr lang="en-US" sz="1800" dirty="0"/>
              <a:t>It’s a great idea to ask students about their experiences</a:t>
            </a:r>
          </a:p>
          <a:p>
            <a:pPr lvl="1"/>
            <a:r>
              <a:rPr lang="en-US" sz="1800" dirty="0"/>
              <a:t>NSS is just one way of doing that</a:t>
            </a:r>
          </a:p>
          <a:p>
            <a:pPr lvl="1"/>
            <a:r>
              <a:rPr lang="en-US" sz="1800" dirty="0"/>
              <a:t>Like any way of doing that, it has strengths and weaknesses</a:t>
            </a:r>
          </a:p>
          <a:p>
            <a:pPr lvl="1"/>
            <a:r>
              <a:rPr lang="en-US" sz="1800" dirty="0"/>
              <a:t>The weaknesses need to be kept in mind, but it is still very useful</a:t>
            </a:r>
            <a:endParaRPr lang="en-US" sz="2000" dirty="0"/>
          </a:p>
          <a:p>
            <a:r>
              <a:rPr lang="en-US" sz="2000" dirty="0"/>
              <a:t>Can we take the statistical limitations of the NSS into account and nevertheless make use of the data? YES!</a:t>
            </a:r>
          </a:p>
          <a:p>
            <a:r>
              <a:rPr lang="en-US" sz="2000" dirty="0"/>
              <a:t>By using confidence intervals</a:t>
            </a:r>
          </a:p>
          <a:p>
            <a:r>
              <a:rPr lang="en-US" sz="2000" dirty="0"/>
              <a:t>Practical guidance / technical information is in the Factsheet</a:t>
            </a:r>
          </a:p>
          <a:p>
            <a:r>
              <a:rPr lang="en-US" sz="2000" dirty="0"/>
              <a:t>(Qualitative data is key)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37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Confidence intervals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Confidence intervals are publicly available from OfS website</a:t>
            </a:r>
          </a:p>
          <a:p>
            <a:r>
              <a:rPr lang="en-GB" dirty="0"/>
              <a:t>Represent the range in which you can be 95% confident that the ‘real’ % agreement score falls: the ‘margin of error’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88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Confidence intervals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Confidence intervals are publicly available from OfS website</a:t>
            </a:r>
          </a:p>
          <a:p>
            <a:r>
              <a:rPr lang="en-GB" dirty="0"/>
              <a:t>Represent the range in which you can be 95% confident that the ‘real’ % agreement score falls: the ‘margin of error’</a:t>
            </a:r>
          </a:p>
          <a:p>
            <a:r>
              <a:rPr lang="en-GB" dirty="0"/>
              <a:t>On average, confidence intervals are 31%</a:t>
            </a:r>
          </a:p>
          <a:p>
            <a:pPr lvl="1"/>
            <a:r>
              <a:rPr lang="en-GB" dirty="0"/>
              <a:t>Average responses per institution at JACS3 subject level (106 subjects) is 58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035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Confidence intervals &amp; statistical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do we make sense of comparisons of NSS results?</a:t>
            </a:r>
          </a:p>
          <a:p>
            <a:r>
              <a:rPr lang="en-GB" dirty="0"/>
              <a:t>One answer: see whether the comparison is statistically significant</a:t>
            </a:r>
          </a:p>
          <a:p>
            <a:pPr lvl="1"/>
            <a:r>
              <a:rPr lang="en-GB" dirty="0"/>
              <a:t>A difference between two scores is statistically significant if we can be confident that it represents a genuine difference in students’ perceptions and isn’t due to chance</a:t>
            </a:r>
          </a:p>
          <a:p>
            <a:pPr lvl="1"/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287060"/>
              </p:ext>
            </p:extLst>
          </p:nvPr>
        </p:nvGraphicFramePr>
        <p:xfrm>
          <a:off x="1262743" y="3172449"/>
          <a:ext cx="7397931" cy="3409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538" y="3649696"/>
            <a:ext cx="799136" cy="8569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82635" y="4692486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(This is a simplification</a:t>
            </a:r>
            <a:r>
              <a:rPr lang="mr-IN" dirty="0">
                <a:solidFill>
                  <a:schemeClr val="accent5"/>
                </a:solidFill>
              </a:rPr>
              <a:t>…</a:t>
            </a:r>
            <a:r>
              <a:rPr lang="en-GB" dirty="0">
                <a:solidFill>
                  <a:schemeClr val="accent5"/>
                </a:solidFill>
              </a:rPr>
              <a:t>)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97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Confidence intervals &amp; statistical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Caveats</a:t>
            </a:r>
            <a:r>
              <a:rPr lang="mr-IN" dirty="0"/>
              <a:t>…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Statistical significance is just one way of interpreting the data</a:t>
            </a:r>
          </a:p>
          <a:p>
            <a:r>
              <a:rPr lang="en-GB" dirty="0"/>
              <a:t>Significance testing should be used alongside other information</a:t>
            </a:r>
          </a:p>
          <a:p>
            <a:r>
              <a:rPr lang="en-GB" dirty="0"/>
              <a:t>Binary </a:t>
            </a:r>
            <a:r>
              <a:rPr lang="en-GB" i="1" dirty="0"/>
              <a:t>significant/not significant </a:t>
            </a:r>
            <a:r>
              <a:rPr lang="en-GB" dirty="0"/>
              <a:t>distinction is just information that can support interpretation</a:t>
            </a:r>
          </a:p>
          <a:p>
            <a:r>
              <a:rPr lang="en-GB" dirty="0"/>
              <a:t>It’s not all that matters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553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Comparing NSS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Different ways you can compare your NSS results: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Comparing your results from this year to your results from last year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/>
              <a:t>Comparing your results to the sector average (for your subject)</a:t>
            </a:r>
          </a:p>
        </p:txBody>
      </p:sp>
    </p:spTree>
    <p:extLst>
      <p:ext uri="{BB962C8B-B14F-4D97-AF65-F5344CB8AC3E}">
        <p14:creationId xmlns:p14="http://schemas.microsoft.com/office/powerpoint/2010/main" val="55346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Comparing results from different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178501"/>
              </p:ext>
            </p:extLst>
          </p:nvPr>
        </p:nvGraphicFramePr>
        <p:xfrm>
          <a:off x="1432559" y="1822267"/>
          <a:ext cx="9213669" cy="431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097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Comparing results from different 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 average, 2% of year-to-year comparisons are statistically significant</a:t>
            </a:r>
          </a:p>
          <a:p>
            <a:r>
              <a:rPr lang="en-GB" dirty="0"/>
              <a:t>NSS scores are stable, reliable, but that means it takes a lot to get a significant change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There are big differences between questions and subjects</a:t>
            </a:r>
          </a:p>
          <a:p>
            <a:pPr lvl="1"/>
            <a:r>
              <a:rPr lang="en-GB" dirty="0"/>
              <a:t>Nursing, course organisation (Q15): 26%</a:t>
            </a:r>
          </a:p>
          <a:p>
            <a:pPr lvl="1"/>
            <a:r>
              <a:rPr lang="en-GB" dirty="0"/>
              <a:t>E.g. Italian studies: 0% for all questions</a:t>
            </a:r>
          </a:p>
          <a:p>
            <a:pPr lvl="1"/>
            <a:r>
              <a:rPr lang="en-GB" dirty="0"/>
              <a:t>Communication skills (Q20): 0.7%</a:t>
            </a:r>
          </a:p>
          <a:p>
            <a:pPr lvl="1"/>
            <a:endParaRPr lang="en-GB" dirty="0"/>
          </a:p>
          <a:p>
            <a:r>
              <a:rPr lang="en-GB" dirty="0"/>
              <a:t>But statistical significance is just one ingredient…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1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T 2017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5AA"/>
      </a:accent1>
      <a:accent2>
        <a:srgbClr val="9F1C63"/>
      </a:accent2>
      <a:accent3>
        <a:srgbClr val="1194A4"/>
      </a:accent3>
      <a:accent4>
        <a:srgbClr val="DADADA"/>
      </a:accent4>
      <a:accent5>
        <a:srgbClr val="57575B"/>
      </a:accent5>
      <a:accent6>
        <a:srgbClr val="70AD47"/>
      </a:accent6>
      <a:hlink>
        <a:srgbClr val="0563C1"/>
      </a:hlink>
      <a:folHlink>
        <a:srgbClr val="6F195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97457B3E-CA29-A043-96FE-FC4D558B512C}" vid="{7EA045D7-D39B-2A46-9E9D-042702A814C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2519</TotalTime>
  <Words>958</Words>
  <Application>Microsoft Office PowerPoint</Application>
  <PresentationFormat>Widescreen</PresentationFormat>
  <Paragraphs>94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Mangal</vt:lpstr>
      <vt:lpstr>Times New Roman</vt:lpstr>
      <vt:lpstr>Office Theme</vt:lpstr>
      <vt:lpstr>Evidence for Enhancement: Making sense of surveys</vt:lpstr>
      <vt:lpstr>Introduction</vt:lpstr>
      <vt:lpstr>Confidence intervals</vt:lpstr>
      <vt:lpstr>Confidence intervals</vt:lpstr>
      <vt:lpstr>Confidence intervals &amp; statistical significance</vt:lpstr>
      <vt:lpstr>Confidence intervals &amp; statistical significance</vt:lpstr>
      <vt:lpstr>Comparing NSS results</vt:lpstr>
      <vt:lpstr>1. Comparing results from different years</vt:lpstr>
      <vt:lpstr>1. Comparing results from different years</vt:lpstr>
      <vt:lpstr>1. Comparing results from different years</vt:lpstr>
      <vt:lpstr>2. Comparing results to the sector average </vt:lpstr>
      <vt:lpstr>2. Comparing results to the sector average </vt:lpstr>
      <vt:lpstr>Conclusion</vt:lpstr>
      <vt:lpstr>Further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for Enhancement: Improving the  Student Experience</dc:title>
  <dc:creator>Alex Buckley, University of Strathclyde</dc:creator>
  <cp:lastModifiedBy>Oonagh Holland</cp:lastModifiedBy>
  <cp:revision>69</cp:revision>
  <cp:lastPrinted>2019-05-17T09:59:37Z</cp:lastPrinted>
  <dcterms:created xsi:type="dcterms:W3CDTF">2018-07-25T13:23:08Z</dcterms:created>
  <dcterms:modified xsi:type="dcterms:W3CDTF">2019-05-22T09:39:03Z</dcterms:modified>
</cp:coreProperties>
</file>