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9" r:id="rId3"/>
    <p:sldId id="261" r:id="rId4"/>
    <p:sldId id="260" r:id="rId5"/>
    <p:sldId id="262" r:id="rId6"/>
    <p:sldId id="285" r:id="rId7"/>
    <p:sldId id="286" r:id="rId8"/>
    <p:sldId id="267" r:id="rId9"/>
    <p:sldId id="270" r:id="rId10"/>
    <p:sldId id="280" r:id="rId11"/>
    <p:sldId id="277" r:id="rId12"/>
    <p:sldId id="282" r:id="rId13"/>
    <p:sldId id="283" r:id="rId14"/>
    <p:sldId id="281" r:id="rId15"/>
    <p:sldId id="287" r:id="rId16"/>
    <p:sldId id="271" r:id="rId17"/>
    <p:sldId id="273" r:id="rId18"/>
    <p:sldId id="272" r:id="rId19"/>
    <p:sldId id="265" r:id="rId20"/>
    <p:sldId id="266" r:id="rId21"/>
    <p:sldId id="288" r:id="rId22"/>
    <p:sldId id="289" r:id="rId23"/>
    <p:sldId id="290"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EAEAEA"/>
    <a:srgbClr val="C0C0C0"/>
    <a:srgbClr val="969696"/>
    <a:srgbClr val="777777"/>
    <a:srgbClr val="4D4D4D"/>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66" autoAdjust="0"/>
    <p:restoredTop sz="47247" autoAdjust="0"/>
  </p:normalViewPr>
  <p:slideViewPr>
    <p:cSldViewPr snapToGrid="0" snapToObjects="1" showGuides="1">
      <p:cViewPr varScale="1">
        <p:scale>
          <a:sx n="104" d="100"/>
          <a:sy n="104" d="100"/>
        </p:scale>
        <p:origin x="138" y="738"/>
      </p:cViewPr>
      <p:guideLst>
        <p:guide orient="horz" pos="2160"/>
        <p:guide pos="3840"/>
      </p:guideLst>
    </p:cSldViewPr>
  </p:slideViewPr>
  <p:outlineViewPr>
    <p:cViewPr>
      <p:scale>
        <a:sx n="33" d="100"/>
        <a:sy n="33" d="100"/>
      </p:scale>
      <p:origin x="0" y="9474"/>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56" d="100"/>
          <a:sy n="56" d="100"/>
        </p:scale>
        <p:origin x="-283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9C6ECA-6F90-4102-B25D-987656216EAA}" type="doc">
      <dgm:prSet loTypeId="urn:microsoft.com/office/officeart/2005/8/layout/venn1" loCatId="relationship" qsTypeId="urn:microsoft.com/office/officeart/2005/8/quickstyle/simple1" qsCatId="simple" csTypeId="urn:microsoft.com/office/officeart/2005/8/colors/colorful3" csCatId="colorful" phldr="1"/>
      <dgm:spPr/>
    </dgm:pt>
    <dgm:pt modelId="{F0845201-6E3E-40B1-B1F5-38621EC446E1}">
      <dgm:prSet phldrT="[Text]" custT="1"/>
      <dgm:spPr/>
      <dgm:t>
        <a:bodyPr/>
        <a:lstStyle/>
        <a:p>
          <a:r>
            <a:rPr lang="en-GB" sz="1800" b="1" dirty="0"/>
            <a:t>Professional judgement</a:t>
          </a:r>
        </a:p>
      </dgm:t>
    </dgm:pt>
    <dgm:pt modelId="{F73A260B-C75E-4A07-B9F2-208659AAABD3}" type="parTrans" cxnId="{D7C6B95C-3C01-4558-B805-9E256DFC0BAD}">
      <dgm:prSet/>
      <dgm:spPr/>
      <dgm:t>
        <a:bodyPr/>
        <a:lstStyle/>
        <a:p>
          <a:endParaRPr lang="en-GB"/>
        </a:p>
      </dgm:t>
    </dgm:pt>
    <dgm:pt modelId="{26AAC868-D187-47B7-89A6-666EE3160823}" type="sibTrans" cxnId="{D7C6B95C-3C01-4558-B805-9E256DFC0BAD}">
      <dgm:prSet/>
      <dgm:spPr/>
      <dgm:t>
        <a:bodyPr/>
        <a:lstStyle/>
        <a:p>
          <a:endParaRPr lang="en-GB"/>
        </a:p>
      </dgm:t>
    </dgm:pt>
    <dgm:pt modelId="{D6D5E510-7531-40DC-83F5-47255920B65D}">
      <dgm:prSet phldrT="[Text]" custT="1"/>
      <dgm:spPr/>
      <dgm:t>
        <a:bodyPr/>
        <a:lstStyle/>
        <a:p>
          <a:r>
            <a:rPr lang="en-GB" sz="1800" b="1" dirty="0"/>
            <a:t>System-level data</a:t>
          </a:r>
        </a:p>
      </dgm:t>
    </dgm:pt>
    <dgm:pt modelId="{3C1CFF0D-FACB-443C-9650-A8A56AFE7A3F}" type="parTrans" cxnId="{E8E170EF-9583-45D0-847B-086554558B23}">
      <dgm:prSet/>
      <dgm:spPr/>
      <dgm:t>
        <a:bodyPr/>
        <a:lstStyle/>
        <a:p>
          <a:endParaRPr lang="en-GB"/>
        </a:p>
      </dgm:t>
    </dgm:pt>
    <dgm:pt modelId="{CE4D19C3-773A-4075-83C3-091F01CE71AE}" type="sibTrans" cxnId="{E8E170EF-9583-45D0-847B-086554558B23}">
      <dgm:prSet/>
      <dgm:spPr/>
      <dgm:t>
        <a:bodyPr/>
        <a:lstStyle/>
        <a:p>
          <a:endParaRPr lang="en-GB"/>
        </a:p>
      </dgm:t>
    </dgm:pt>
    <dgm:pt modelId="{29D2E0B4-B66E-4F3D-BC53-755587E5C3A0}">
      <dgm:prSet phldrT="[Text]" custT="1"/>
      <dgm:spPr/>
      <dgm:t>
        <a:bodyPr/>
        <a:lstStyle/>
        <a:p>
          <a:r>
            <a:rPr lang="en-GB" sz="1800" b="1" dirty="0"/>
            <a:t>Research evidence</a:t>
          </a:r>
        </a:p>
      </dgm:t>
    </dgm:pt>
    <dgm:pt modelId="{2AF5B141-CE5D-46E2-8BA6-E863B6EB0B82}" type="parTrans" cxnId="{555DF99F-08E2-47D5-917A-D04197260073}">
      <dgm:prSet/>
      <dgm:spPr/>
      <dgm:t>
        <a:bodyPr/>
        <a:lstStyle/>
        <a:p>
          <a:endParaRPr lang="en-GB"/>
        </a:p>
      </dgm:t>
    </dgm:pt>
    <dgm:pt modelId="{292A1743-5C36-4A8C-A180-5C165CC1869C}" type="sibTrans" cxnId="{555DF99F-08E2-47D5-917A-D04197260073}">
      <dgm:prSet/>
      <dgm:spPr/>
      <dgm:t>
        <a:bodyPr/>
        <a:lstStyle/>
        <a:p>
          <a:endParaRPr lang="en-GB"/>
        </a:p>
      </dgm:t>
    </dgm:pt>
    <dgm:pt modelId="{F8A0B96E-0E39-4016-8AD6-C6AFC8171157}">
      <dgm:prSet custT="1"/>
      <dgm:spPr/>
      <dgm:t>
        <a:bodyPr/>
        <a:lstStyle/>
        <a:p>
          <a:r>
            <a:rPr lang="en-GB" sz="1800" b="1" dirty="0"/>
            <a:t>Classroom data</a:t>
          </a:r>
        </a:p>
      </dgm:t>
    </dgm:pt>
    <dgm:pt modelId="{2BB5810B-37F6-4401-96E7-1A5672A33376}" type="parTrans" cxnId="{7ABF2D6B-01C8-4294-B504-FE63CE94EDD8}">
      <dgm:prSet/>
      <dgm:spPr/>
      <dgm:t>
        <a:bodyPr/>
        <a:lstStyle/>
        <a:p>
          <a:endParaRPr lang="en-GB"/>
        </a:p>
      </dgm:t>
    </dgm:pt>
    <dgm:pt modelId="{6EA4F567-76C2-4A61-A9F4-AD9C7F823B5E}" type="sibTrans" cxnId="{7ABF2D6B-01C8-4294-B504-FE63CE94EDD8}">
      <dgm:prSet/>
      <dgm:spPr/>
      <dgm:t>
        <a:bodyPr/>
        <a:lstStyle/>
        <a:p>
          <a:endParaRPr lang="en-GB"/>
        </a:p>
      </dgm:t>
    </dgm:pt>
    <dgm:pt modelId="{47508A8C-30CC-4187-B0AF-A27ED3A693FC}" type="pres">
      <dgm:prSet presAssocID="{799C6ECA-6F90-4102-B25D-987656216EAA}" presName="compositeShape" presStyleCnt="0">
        <dgm:presLayoutVars>
          <dgm:chMax val="7"/>
          <dgm:dir/>
          <dgm:resizeHandles val="exact"/>
        </dgm:presLayoutVars>
      </dgm:prSet>
      <dgm:spPr/>
    </dgm:pt>
    <dgm:pt modelId="{B1DF34B7-3C96-496D-8161-57945A4122DB}" type="pres">
      <dgm:prSet presAssocID="{F0845201-6E3E-40B1-B1F5-38621EC446E1}" presName="circ1" presStyleLbl="vennNode1" presStyleIdx="0" presStyleCnt="4"/>
      <dgm:spPr/>
    </dgm:pt>
    <dgm:pt modelId="{F729833F-EDBE-40CA-B782-D4E0BCB18861}" type="pres">
      <dgm:prSet presAssocID="{F0845201-6E3E-40B1-B1F5-38621EC446E1}" presName="circ1Tx" presStyleLbl="revTx" presStyleIdx="0" presStyleCnt="0">
        <dgm:presLayoutVars>
          <dgm:chMax val="0"/>
          <dgm:chPref val="0"/>
          <dgm:bulletEnabled val="1"/>
        </dgm:presLayoutVars>
      </dgm:prSet>
      <dgm:spPr/>
    </dgm:pt>
    <dgm:pt modelId="{447922AF-51BB-4A94-8CA2-2DF5057FA0E1}" type="pres">
      <dgm:prSet presAssocID="{D6D5E510-7531-40DC-83F5-47255920B65D}" presName="circ2" presStyleLbl="vennNode1" presStyleIdx="1" presStyleCnt="4"/>
      <dgm:spPr/>
    </dgm:pt>
    <dgm:pt modelId="{99965692-6E94-4CD2-8D9D-EB0418953995}" type="pres">
      <dgm:prSet presAssocID="{D6D5E510-7531-40DC-83F5-47255920B65D}" presName="circ2Tx" presStyleLbl="revTx" presStyleIdx="0" presStyleCnt="0">
        <dgm:presLayoutVars>
          <dgm:chMax val="0"/>
          <dgm:chPref val="0"/>
          <dgm:bulletEnabled val="1"/>
        </dgm:presLayoutVars>
      </dgm:prSet>
      <dgm:spPr/>
    </dgm:pt>
    <dgm:pt modelId="{A4B788E9-79C5-4382-A34F-308D0ADED737}" type="pres">
      <dgm:prSet presAssocID="{F8A0B96E-0E39-4016-8AD6-C6AFC8171157}" presName="circ3" presStyleLbl="vennNode1" presStyleIdx="2" presStyleCnt="4"/>
      <dgm:spPr/>
    </dgm:pt>
    <dgm:pt modelId="{07A10F28-7211-4EFC-A958-D858F63BB935}" type="pres">
      <dgm:prSet presAssocID="{F8A0B96E-0E39-4016-8AD6-C6AFC8171157}" presName="circ3Tx" presStyleLbl="revTx" presStyleIdx="0" presStyleCnt="0">
        <dgm:presLayoutVars>
          <dgm:chMax val="0"/>
          <dgm:chPref val="0"/>
          <dgm:bulletEnabled val="1"/>
        </dgm:presLayoutVars>
      </dgm:prSet>
      <dgm:spPr/>
    </dgm:pt>
    <dgm:pt modelId="{0486EA1E-D429-44AD-BF21-6005B2992662}" type="pres">
      <dgm:prSet presAssocID="{29D2E0B4-B66E-4F3D-BC53-755587E5C3A0}" presName="circ4" presStyleLbl="vennNode1" presStyleIdx="3" presStyleCnt="4" custScaleX="105357"/>
      <dgm:spPr/>
    </dgm:pt>
    <dgm:pt modelId="{DDB64911-89E9-4A06-9BB9-FB7F09D6B5BC}" type="pres">
      <dgm:prSet presAssocID="{29D2E0B4-B66E-4F3D-BC53-755587E5C3A0}" presName="circ4Tx" presStyleLbl="revTx" presStyleIdx="0" presStyleCnt="0">
        <dgm:presLayoutVars>
          <dgm:chMax val="0"/>
          <dgm:chPref val="0"/>
          <dgm:bulletEnabled val="1"/>
        </dgm:presLayoutVars>
      </dgm:prSet>
      <dgm:spPr/>
    </dgm:pt>
  </dgm:ptLst>
  <dgm:cxnLst>
    <dgm:cxn modelId="{4B57380B-D77D-48D8-8F81-710E4985346A}" type="presOf" srcId="{F8A0B96E-0E39-4016-8AD6-C6AFC8171157}" destId="{07A10F28-7211-4EFC-A958-D858F63BB935}" srcOrd="1" destOrd="0" presId="urn:microsoft.com/office/officeart/2005/8/layout/venn1"/>
    <dgm:cxn modelId="{EDFB4B10-8F47-49AC-B1AC-D72CD6967091}" type="presOf" srcId="{F0845201-6E3E-40B1-B1F5-38621EC446E1}" destId="{B1DF34B7-3C96-496D-8161-57945A4122DB}" srcOrd="0" destOrd="0" presId="urn:microsoft.com/office/officeart/2005/8/layout/venn1"/>
    <dgm:cxn modelId="{4E829610-2CA6-4FFD-A254-8878A4109445}" type="presOf" srcId="{F8A0B96E-0E39-4016-8AD6-C6AFC8171157}" destId="{A4B788E9-79C5-4382-A34F-308D0ADED737}" srcOrd="0" destOrd="0" presId="urn:microsoft.com/office/officeart/2005/8/layout/venn1"/>
    <dgm:cxn modelId="{D7C6B95C-3C01-4558-B805-9E256DFC0BAD}" srcId="{799C6ECA-6F90-4102-B25D-987656216EAA}" destId="{F0845201-6E3E-40B1-B1F5-38621EC446E1}" srcOrd="0" destOrd="0" parTransId="{F73A260B-C75E-4A07-B9F2-208659AAABD3}" sibTransId="{26AAC868-D187-47B7-89A6-666EE3160823}"/>
    <dgm:cxn modelId="{DA342464-1D44-4931-A843-1E537AA904CD}" type="presOf" srcId="{D6D5E510-7531-40DC-83F5-47255920B65D}" destId="{99965692-6E94-4CD2-8D9D-EB0418953995}" srcOrd="1" destOrd="0" presId="urn:microsoft.com/office/officeart/2005/8/layout/venn1"/>
    <dgm:cxn modelId="{FF1E9547-E6F7-4148-9984-4442C377C1C0}" type="presOf" srcId="{F0845201-6E3E-40B1-B1F5-38621EC446E1}" destId="{F729833F-EDBE-40CA-B782-D4E0BCB18861}" srcOrd="1" destOrd="0" presId="urn:microsoft.com/office/officeart/2005/8/layout/venn1"/>
    <dgm:cxn modelId="{7ABF2D6B-01C8-4294-B504-FE63CE94EDD8}" srcId="{799C6ECA-6F90-4102-B25D-987656216EAA}" destId="{F8A0B96E-0E39-4016-8AD6-C6AFC8171157}" srcOrd="2" destOrd="0" parTransId="{2BB5810B-37F6-4401-96E7-1A5672A33376}" sibTransId="{6EA4F567-76C2-4A61-A9F4-AD9C7F823B5E}"/>
    <dgm:cxn modelId="{6A80DB78-A55D-4862-B198-4C0A7BAD0132}" type="presOf" srcId="{D6D5E510-7531-40DC-83F5-47255920B65D}" destId="{447922AF-51BB-4A94-8CA2-2DF5057FA0E1}" srcOrd="0" destOrd="0" presId="urn:microsoft.com/office/officeart/2005/8/layout/venn1"/>
    <dgm:cxn modelId="{6756D77F-3E54-48FF-A576-851C36CE2110}" type="presOf" srcId="{29D2E0B4-B66E-4F3D-BC53-755587E5C3A0}" destId="{DDB64911-89E9-4A06-9BB9-FB7F09D6B5BC}" srcOrd="1" destOrd="0" presId="urn:microsoft.com/office/officeart/2005/8/layout/venn1"/>
    <dgm:cxn modelId="{4A38B892-6419-4463-B437-F72D0371AF05}" type="presOf" srcId="{29D2E0B4-B66E-4F3D-BC53-755587E5C3A0}" destId="{0486EA1E-D429-44AD-BF21-6005B2992662}" srcOrd="0" destOrd="0" presId="urn:microsoft.com/office/officeart/2005/8/layout/venn1"/>
    <dgm:cxn modelId="{555DF99F-08E2-47D5-917A-D04197260073}" srcId="{799C6ECA-6F90-4102-B25D-987656216EAA}" destId="{29D2E0B4-B66E-4F3D-BC53-755587E5C3A0}" srcOrd="3" destOrd="0" parTransId="{2AF5B141-CE5D-46E2-8BA6-E863B6EB0B82}" sibTransId="{292A1743-5C36-4A8C-A180-5C165CC1869C}"/>
    <dgm:cxn modelId="{2870CDC7-3474-4DA8-BBAD-FCC982CB59EB}" type="presOf" srcId="{799C6ECA-6F90-4102-B25D-987656216EAA}" destId="{47508A8C-30CC-4187-B0AF-A27ED3A693FC}" srcOrd="0" destOrd="0" presId="urn:microsoft.com/office/officeart/2005/8/layout/venn1"/>
    <dgm:cxn modelId="{E8E170EF-9583-45D0-847B-086554558B23}" srcId="{799C6ECA-6F90-4102-B25D-987656216EAA}" destId="{D6D5E510-7531-40DC-83F5-47255920B65D}" srcOrd="1" destOrd="0" parTransId="{3C1CFF0D-FACB-443C-9650-A8A56AFE7A3F}" sibTransId="{CE4D19C3-773A-4075-83C3-091F01CE71AE}"/>
    <dgm:cxn modelId="{9B706BCD-E5DD-4C83-9DF3-0C11EC32175C}" type="presParOf" srcId="{47508A8C-30CC-4187-B0AF-A27ED3A693FC}" destId="{B1DF34B7-3C96-496D-8161-57945A4122DB}" srcOrd="0" destOrd="0" presId="urn:microsoft.com/office/officeart/2005/8/layout/venn1"/>
    <dgm:cxn modelId="{651799EC-A92D-4139-9329-C32206785D33}" type="presParOf" srcId="{47508A8C-30CC-4187-B0AF-A27ED3A693FC}" destId="{F729833F-EDBE-40CA-B782-D4E0BCB18861}" srcOrd="1" destOrd="0" presId="urn:microsoft.com/office/officeart/2005/8/layout/venn1"/>
    <dgm:cxn modelId="{2B692E5F-86F8-45D6-A44B-1A35A52B6F11}" type="presParOf" srcId="{47508A8C-30CC-4187-B0AF-A27ED3A693FC}" destId="{447922AF-51BB-4A94-8CA2-2DF5057FA0E1}" srcOrd="2" destOrd="0" presId="urn:microsoft.com/office/officeart/2005/8/layout/venn1"/>
    <dgm:cxn modelId="{6248A892-D3AC-4D84-BE60-B2C3FB34443D}" type="presParOf" srcId="{47508A8C-30CC-4187-B0AF-A27ED3A693FC}" destId="{99965692-6E94-4CD2-8D9D-EB0418953995}" srcOrd="3" destOrd="0" presId="urn:microsoft.com/office/officeart/2005/8/layout/venn1"/>
    <dgm:cxn modelId="{731B8F90-676A-4614-8EBF-2DA38EB7A155}" type="presParOf" srcId="{47508A8C-30CC-4187-B0AF-A27ED3A693FC}" destId="{A4B788E9-79C5-4382-A34F-308D0ADED737}" srcOrd="4" destOrd="0" presId="urn:microsoft.com/office/officeart/2005/8/layout/venn1"/>
    <dgm:cxn modelId="{344C7134-F1B2-41C7-A4E8-210310EF7A73}" type="presParOf" srcId="{47508A8C-30CC-4187-B0AF-A27ED3A693FC}" destId="{07A10F28-7211-4EFC-A958-D858F63BB935}" srcOrd="5" destOrd="0" presId="urn:microsoft.com/office/officeart/2005/8/layout/venn1"/>
    <dgm:cxn modelId="{E4740A85-627C-4424-B639-846E1BA58EDC}" type="presParOf" srcId="{47508A8C-30CC-4187-B0AF-A27ED3A693FC}" destId="{0486EA1E-D429-44AD-BF21-6005B2992662}" srcOrd="6" destOrd="0" presId="urn:microsoft.com/office/officeart/2005/8/layout/venn1"/>
    <dgm:cxn modelId="{16A45B41-CD98-42A2-A921-22A51A5A651D}" type="presParOf" srcId="{47508A8C-30CC-4187-B0AF-A27ED3A693FC}" destId="{DDB64911-89E9-4A06-9BB9-FB7F09D6B5BC}"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FA6F6F-46A2-4EA3-B61E-63F12AC8DE19}" type="doc">
      <dgm:prSet loTypeId="urn:microsoft.com/office/officeart/2005/8/layout/pyramid1" loCatId="pyramid" qsTypeId="urn:microsoft.com/office/officeart/2005/8/quickstyle/simple1" qsCatId="simple" csTypeId="urn:microsoft.com/office/officeart/2005/8/colors/accent3_1" csCatId="accent3" phldr="1"/>
      <dgm:spPr/>
    </dgm:pt>
    <dgm:pt modelId="{AA29B886-9823-4F72-9468-D9DF7B1AA7D7}">
      <dgm:prSet phldrT="[Text]"/>
      <dgm:spPr>
        <a:ln w="38100">
          <a:solidFill>
            <a:srgbClr val="9F1C64"/>
          </a:solidFill>
        </a:ln>
      </dgm:spPr>
      <dgm:t>
        <a:bodyPr/>
        <a:lstStyle/>
        <a:p>
          <a:r>
            <a:rPr lang="en-GB" dirty="0"/>
            <a:t> </a:t>
          </a:r>
        </a:p>
      </dgm:t>
    </dgm:pt>
    <dgm:pt modelId="{1A0476C9-E47B-465D-9938-2F497DABFC52}" type="parTrans" cxnId="{E1D835D7-F016-4082-83A7-2BD490A55DA6}">
      <dgm:prSet/>
      <dgm:spPr/>
      <dgm:t>
        <a:bodyPr/>
        <a:lstStyle/>
        <a:p>
          <a:endParaRPr lang="en-GB"/>
        </a:p>
      </dgm:t>
    </dgm:pt>
    <dgm:pt modelId="{6A871971-6349-491A-886B-26B3844377D6}" type="sibTrans" cxnId="{E1D835D7-F016-4082-83A7-2BD490A55DA6}">
      <dgm:prSet/>
      <dgm:spPr/>
      <dgm:t>
        <a:bodyPr/>
        <a:lstStyle/>
        <a:p>
          <a:endParaRPr lang="en-GB"/>
        </a:p>
      </dgm:t>
    </dgm:pt>
    <dgm:pt modelId="{A912EB38-45A9-4CFF-B9C7-9632FFE0DCB7}">
      <dgm:prSet phldrT="[Text]"/>
      <dgm:spPr>
        <a:ln w="38100">
          <a:solidFill>
            <a:srgbClr val="9F1C64"/>
          </a:solidFill>
        </a:ln>
      </dgm:spPr>
      <dgm:t>
        <a:bodyPr/>
        <a:lstStyle/>
        <a:p>
          <a:r>
            <a:rPr lang="en-GB" dirty="0"/>
            <a:t> </a:t>
          </a:r>
        </a:p>
      </dgm:t>
    </dgm:pt>
    <dgm:pt modelId="{ED2B148B-23C2-4A0C-8D81-D6A1833A8B3A}" type="parTrans" cxnId="{41D9B28F-3D19-4EF8-9C5E-BD7E42F42468}">
      <dgm:prSet/>
      <dgm:spPr/>
      <dgm:t>
        <a:bodyPr/>
        <a:lstStyle/>
        <a:p>
          <a:endParaRPr lang="en-GB"/>
        </a:p>
      </dgm:t>
    </dgm:pt>
    <dgm:pt modelId="{77B31F00-5E50-4053-A7CB-767F714B8158}" type="sibTrans" cxnId="{41D9B28F-3D19-4EF8-9C5E-BD7E42F42468}">
      <dgm:prSet/>
      <dgm:spPr/>
      <dgm:t>
        <a:bodyPr/>
        <a:lstStyle/>
        <a:p>
          <a:endParaRPr lang="en-GB"/>
        </a:p>
      </dgm:t>
    </dgm:pt>
    <dgm:pt modelId="{4335B1B0-EE58-44DC-A3AE-09CD6FB0E875}">
      <dgm:prSet phldrT="[Text]"/>
      <dgm:spPr>
        <a:ln w="38100">
          <a:solidFill>
            <a:srgbClr val="9F1C64"/>
          </a:solidFill>
        </a:ln>
      </dgm:spPr>
      <dgm:t>
        <a:bodyPr/>
        <a:lstStyle/>
        <a:p>
          <a:r>
            <a:rPr lang="en-GB" dirty="0"/>
            <a:t> </a:t>
          </a:r>
        </a:p>
      </dgm:t>
    </dgm:pt>
    <dgm:pt modelId="{F125A58B-1FD6-4351-9F12-FD78D592155E}" type="sibTrans" cxnId="{B919BA39-7DE4-4113-AB9F-66A0D6272B21}">
      <dgm:prSet/>
      <dgm:spPr/>
      <dgm:t>
        <a:bodyPr/>
        <a:lstStyle/>
        <a:p>
          <a:endParaRPr lang="en-GB"/>
        </a:p>
      </dgm:t>
    </dgm:pt>
    <dgm:pt modelId="{41FA6906-D01A-4B37-A001-615E492B651C}" type="parTrans" cxnId="{B919BA39-7DE4-4113-AB9F-66A0D6272B21}">
      <dgm:prSet/>
      <dgm:spPr/>
      <dgm:t>
        <a:bodyPr/>
        <a:lstStyle/>
        <a:p>
          <a:endParaRPr lang="en-GB"/>
        </a:p>
      </dgm:t>
    </dgm:pt>
    <dgm:pt modelId="{3AE5F004-2780-4964-9B09-38CCA038B969}" type="pres">
      <dgm:prSet presAssocID="{60FA6F6F-46A2-4EA3-B61E-63F12AC8DE19}" presName="Name0" presStyleCnt="0">
        <dgm:presLayoutVars>
          <dgm:dir/>
          <dgm:animLvl val="lvl"/>
          <dgm:resizeHandles val="exact"/>
        </dgm:presLayoutVars>
      </dgm:prSet>
      <dgm:spPr/>
    </dgm:pt>
    <dgm:pt modelId="{39B94AF3-E85B-4DDA-8FEE-335B6D513378}" type="pres">
      <dgm:prSet presAssocID="{AA29B886-9823-4F72-9468-D9DF7B1AA7D7}" presName="Name8" presStyleCnt="0"/>
      <dgm:spPr/>
    </dgm:pt>
    <dgm:pt modelId="{26641CC3-5476-4C1A-8DE9-6B9D1BE91DA0}" type="pres">
      <dgm:prSet presAssocID="{AA29B886-9823-4F72-9468-D9DF7B1AA7D7}" presName="level" presStyleLbl="node1" presStyleIdx="0" presStyleCnt="3">
        <dgm:presLayoutVars>
          <dgm:chMax val="1"/>
          <dgm:bulletEnabled val="1"/>
        </dgm:presLayoutVars>
      </dgm:prSet>
      <dgm:spPr/>
    </dgm:pt>
    <dgm:pt modelId="{D4E70F0D-168F-4C26-B574-EFF78923B6CD}" type="pres">
      <dgm:prSet presAssocID="{AA29B886-9823-4F72-9468-D9DF7B1AA7D7}" presName="levelTx" presStyleLbl="revTx" presStyleIdx="0" presStyleCnt="0">
        <dgm:presLayoutVars>
          <dgm:chMax val="1"/>
          <dgm:bulletEnabled val="1"/>
        </dgm:presLayoutVars>
      </dgm:prSet>
      <dgm:spPr/>
    </dgm:pt>
    <dgm:pt modelId="{5E5D63B3-5E05-41AA-B76E-A1B48E1D1003}" type="pres">
      <dgm:prSet presAssocID="{4335B1B0-EE58-44DC-A3AE-09CD6FB0E875}" presName="Name8" presStyleCnt="0"/>
      <dgm:spPr/>
    </dgm:pt>
    <dgm:pt modelId="{E1783651-31D3-427D-B2EF-6CDB7B24E14F}" type="pres">
      <dgm:prSet presAssocID="{4335B1B0-EE58-44DC-A3AE-09CD6FB0E875}" presName="level" presStyleLbl="node1" presStyleIdx="1" presStyleCnt="3">
        <dgm:presLayoutVars>
          <dgm:chMax val="1"/>
          <dgm:bulletEnabled val="1"/>
        </dgm:presLayoutVars>
      </dgm:prSet>
      <dgm:spPr/>
    </dgm:pt>
    <dgm:pt modelId="{9D2C5630-E1DC-4C70-97A1-0E1DC8FFEFF8}" type="pres">
      <dgm:prSet presAssocID="{4335B1B0-EE58-44DC-A3AE-09CD6FB0E875}" presName="levelTx" presStyleLbl="revTx" presStyleIdx="0" presStyleCnt="0">
        <dgm:presLayoutVars>
          <dgm:chMax val="1"/>
          <dgm:bulletEnabled val="1"/>
        </dgm:presLayoutVars>
      </dgm:prSet>
      <dgm:spPr/>
    </dgm:pt>
    <dgm:pt modelId="{8AE28B15-D2C7-469C-B2F1-C5499933AD6E}" type="pres">
      <dgm:prSet presAssocID="{A912EB38-45A9-4CFF-B9C7-9632FFE0DCB7}" presName="Name8" presStyleCnt="0"/>
      <dgm:spPr/>
    </dgm:pt>
    <dgm:pt modelId="{8120485D-7C21-47B6-A538-1638757121FA}" type="pres">
      <dgm:prSet presAssocID="{A912EB38-45A9-4CFF-B9C7-9632FFE0DCB7}" presName="level" presStyleLbl="node1" presStyleIdx="2" presStyleCnt="3">
        <dgm:presLayoutVars>
          <dgm:chMax val="1"/>
          <dgm:bulletEnabled val="1"/>
        </dgm:presLayoutVars>
      </dgm:prSet>
      <dgm:spPr/>
    </dgm:pt>
    <dgm:pt modelId="{4B2CECE6-EE93-4993-9BBB-B9ACECF7E63C}" type="pres">
      <dgm:prSet presAssocID="{A912EB38-45A9-4CFF-B9C7-9632FFE0DCB7}" presName="levelTx" presStyleLbl="revTx" presStyleIdx="0" presStyleCnt="0">
        <dgm:presLayoutVars>
          <dgm:chMax val="1"/>
          <dgm:bulletEnabled val="1"/>
        </dgm:presLayoutVars>
      </dgm:prSet>
      <dgm:spPr/>
    </dgm:pt>
  </dgm:ptLst>
  <dgm:cxnLst>
    <dgm:cxn modelId="{7BC3D806-760D-4282-BC3B-C440C63903B2}" type="presOf" srcId="{4335B1B0-EE58-44DC-A3AE-09CD6FB0E875}" destId="{E1783651-31D3-427D-B2EF-6CDB7B24E14F}" srcOrd="0" destOrd="0" presId="urn:microsoft.com/office/officeart/2005/8/layout/pyramid1"/>
    <dgm:cxn modelId="{3C3C140A-3836-4CEC-89F6-71D31F50188E}" type="presOf" srcId="{A912EB38-45A9-4CFF-B9C7-9632FFE0DCB7}" destId="{8120485D-7C21-47B6-A538-1638757121FA}" srcOrd="0" destOrd="0" presId="urn:microsoft.com/office/officeart/2005/8/layout/pyramid1"/>
    <dgm:cxn modelId="{B919BA39-7DE4-4113-AB9F-66A0D6272B21}" srcId="{60FA6F6F-46A2-4EA3-B61E-63F12AC8DE19}" destId="{4335B1B0-EE58-44DC-A3AE-09CD6FB0E875}" srcOrd="1" destOrd="0" parTransId="{41FA6906-D01A-4B37-A001-615E492B651C}" sibTransId="{F125A58B-1FD6-4351-9F12-FD78D592155E}"/>
    <dgm:cxn modelId="{2B2A7B5B-270C-4F46-80E0-7592E004C81B}" type="presOf" srcId="{AA29B886-9823-4F72-9468-D9DF7B1AA7D7}" destId="{26641CC3-5476-4C1A-8DE9-6B9D1BE91DA0}" srcOrd="0" destOrd="0" presId="urn:microsoft.com/office/officeart/2005/8/layout/pyramid1"/>
    <dgm:cxn modelId="{B68B2A48-7FE6-4BEA-8AD5-E4784061CA78}" type="presOf" srcId="{60FA6F6F-46A2-4EA3-B61E-63F12AC8DE19}" destId="{3AE5F004-2780-4964-9B09-38CCA038B969}" srcOrd="0" destOrd="0" presId="urn:microsoft.com/office/officeart/2005/8/layout/pyramid1"/>
    <dgm:cxn modelId="{ED68906F-813B-43EA-80DD-2A12503C644A}" type="presOf" srcId="{4335B1B0-EE58-44DC-A3AE-09CD6FB0E875}" destId="{9D2C5630-E1DC-4C70-97A1-0E1DC8FFEFF8}" srcOrd="1" destOrd="0" presId="urn:microsoft.com/office/officeart/2005/8/layout/pyramid1"/>
    <dgm:cxn modelId="{41D9B28F-3D19-4EF8-9C5E-BD7E42F42468}" srcId="{60FA6F6F-46A2-4EA3-B61E-63F12AC8DE19}" destId="{A912EB38-45A9-4CFF-B9C7-9632FFE0DCB7}" srcOrd="2" destOrd="0" parTransId="{ED2B148B-23C2-4A0C-8D81-D6A1833A8B3A}" sibTransId="{77B31F00-5E50-4053-A7CB-767F714B8158}"/>
    <dgm:cxn modelId="{590490AD-E8C4-40CE-B916-5357D3CF0D2D}" type="presOf" srcId="{AA29B886-9823-4F72-9468-D9DF7B1AA7D7}" destId="{D4E70F0D-168F-4C26-B574-EFF78923B6CD}" srcOrd="1" destOrd="0" presId="urn:microsoft.com/office/officeart/2005/8/layout/pyramid1"/>
    <dgm:cxn modelId="{A7A87DB2-63B9-4191-A1FD-6BE5C0A14831}" type="presOf" srcId="{A912EB38-45A9-4CFF-B9C7-9632FFE0DCB7}" destId="{4B2CECE6-EE93-4993-9BBB-B9ACECF7E63C}" srcOrd="1" destOrd="0" presId="urn:microsoft.com/office/officeart/2005/8/layout/pyramid1"/>
    <dgm:cxn modelId="{E1D835D7-F016-4082-83A7-2BD490A55DA6}" srcId="{60FA6F6F-46A2-4EA3-B61E-63F12AC8DE19}" destId="{AA29B886-9823-4F72-9468-D9DF7B1AA7D7}" srcOrd="0" destOrd="0" parTransId="{1A0476C9-E47B-465D-9938-2F497DABFC52}" sibTransId="{6A871971-6349-491A-886B-26B3844377D6}"/>
    <dgm:cxn modelId="{28A88D7D-D2B7-45D0-B38D-DA9DA363ABD4}" type="presParOf" srcId="{3AE5F004-2780-4964-9B09-38CCA038B969}" destId="{39B94AF3-E85B-4DDA-8FEE-335B6D513378}" srcOrd="0" destOrd="0" presId="urn:microsoft.com/office/officeart/2005/8/layout/pyramid1"/>
    <dgm:cxn modelId="{84A24CEA-A07B-4C23-B9E6-13836314AE74}" type="presParOf" srcId="{39B94AF3-E85B-4DDA-8FEE-335B6D513378}" destId="{26641CC3-5476-4C1A-8DE9-6B9D1BE91DA0}" srcOrd="0" destOrd="0" presId="urn:microsoft.com/office/officeart/2005/8/layout/pyramid1"/>
    <dgm:cxn modelId="{244199C6-FC2E-4CCB-A5B6-877A8344E121}" type="presParOf" srcId="{39B94AF3-E85B-4DDA-8FEE-335B6D513378}" destId="{D4E70F0D-168F-4C26-B574-EFF78923B6CD}" srcOrd="1" destOrd="0" presId="urn:microsoft.com/office/officeart/2005/8/layout/pyramid1"/>
    <dgm:cxn modelId="{24278478-7112-4813-88BD-B6048766AB81}" type="presParOf" srcId="{3AE5F004-2780-4964-9B09-38CCA038B969}" destId="{5E5D63B3-5E05-41AA-B76E-A1B48E1D1003}" srcOrd="1" destOrd="0" presId="urn:microsoft.com/office/officeart/2005/8/layout/pyramid1"/>
    <dgm:cxn modelId="{5B789F15-5502-45A5-A092-DE4D8182AE17}" type="presParOf" srcId="{5E5D63B3-5E05-41AA-B76E-A1B48E1D1003}" destId="{E1783651-31D3-427D-B2EF-6CDB7B24E14F}" srcOrd="0" destOrd="0" presId="urn:microsoft.com/office/officeart/2005/8/layout/pyramid1"/>
    <dgm:cxn modelId="{EAB87A65-C8A1-4CF2-86EC-D39F807C1DBD}" type="presParOf" srcId="{5E5D63B3-5E05-41AA-B76E-A1B48E1D1003}" destId="{9D2C5630-E1DC-4C70-97A1-0E1DC8FFEFF8}" srcOrd="1" destOrd="0" presId="urn:microsoft.com/office/officeart/2005/8/layout/pyramid1"/>
    <dgm:cxn modelId="{722A1267-D9D9-42AE-B728-1D76CE0371B0}" type="presParOf" srcId="{3AE5F004-2780-4964-9B09-38CCA038B969}" destId="{8AE28B15-D2C7-469C-B2F1-C5499933AD6E}" srcOrd="2" destOrd="0" presId="urn:microsoft.com/office/officeart/2005/8/layout/pyramid1"/>
    <dgm:cxn modelId="{67F2D027-9293-406F-848C-0368786B8129}" type="presParOf" srcId="{8AE28B15-D2C7-469C-B2F1-C5499933AD6E}" destId="{8120485D-7C21-47B6-A538-1638757121FA}" srcOrd="0" destOrd="0" presId="urn:microsoft.com/office/officeart/2005/8/layout/pyramid1"/>
    <dgm:cxn modelId="{1ED996FA-7F14-4DD5-86AA-129A378D9FFC}" type="presParOf" srcId="{8AE28B15-D2C7-469C-B2F1-C5499933AD6E}" destId="{4B2CECE6-EE93-4993-9BBB-B9ACECF7E63C}"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9C6ECA-6F90-4102-B25D-987656216EAA}" type="doc">
      <dgm:prSet loTypeId="urn:microsoft.com/office/officeart/2005/8/layout/venn1" loCatId="relationship" qsTypeId="urn:microsoft.com/office/officeart/2005/8/quickstyle/simple1" qsCatId="simple" csTypeId="urn:microsoft.com/office/officeart/2005/8/colors/colorful3" csCatId="colorful" phldr="1"/>
      <dgm:spPr/>
    </dgm:pt>
    <dgm:pt modelId="{F0845201-6E3E-40B1-B1F5-38621EC446E1}">
      <dgm:prSet phldrT="[Text]" custT="1"/>
      <dgm:spPr>
        <a:solidFill>
          <a:schemeClr val="bg1"/>
        </a:solidFill>
        <a:ln w="38100">
          <a:solidFill>
            <a:srgbClr val="9F1C64"/>
          </a:solidFill>
        </a:ln>
      </dgm:spPr>
      <dgm:t>
        <a:bodyPr/>
        <a:lstStyle/>
        <a:p>
          <a:endParaRPr lang="en-GB" sz="1800" b="1" dirty="0"/>
        </a:p>
      </dgm:t>
    </dgm:pt>
    <dgm:pt modelId="{F73A260B-C75E-4A07-B9F2-208659AAABD3}" type="parTrans" cxnId="{D7C6B95C-3C01-4558-B805-9E256DFC0BAD}">
      <dgm:prSet/>
      <dgm:spPr/>
      <dgm:t>
        <a:bodyPr/>
        <a:lstStyle/>
        <a:p>
          <a:endParaRPr lang="en-GB"/>
        </a:p>
      </dgm:t>
    </dgm:pt>
    <dgm:pt modelId="{26AAC868-D187-47B7-89A6-666EE3160823}" type="sibTrans" cxnId="{D7C6B95C-3C01-4558-B805-9E256DFC0BAD}">
      <dgm:prSet/>
      <dgm:spPr/>
      <dgm:t>
        <a:bodyPr/>
        <a:lstStyle/>
        <a:p>
          <a:endParaRPr lang="en-GB"/>
        </a:p>
      </dgm:t>
    </dgm:pt>
    <dgm:pt modelId="{D6D5E510-7531-40DC-83F5-47255920B65D}">
      <dgm:prSet phldrT="[Text]" custT="1"/>
      <dgm:spPr>
        <a:solidFill>
          <a:srgbClr val="FFFFFF">
            <a:alpha val="50196"/>
          </a:srgbClr>
        </a:solidFill>
        <a:ln w="38100">
          <a:solidFill>
            <a:srgbClr val="9F1C64"/>
          </a:solidFill>
        </a:ln>
      </dgm:spPr>
      <dgm:t>
        <a:bodyPr/>
        <a:lstStyle/>
        <a:p>
          <a:endParaRPr lang="en-GB" sz="1800" b="1" dirty="0"/>
        </a:p>
      </dgm:t>
    </dgm:pt>
    <dgm:pt modelId="{3C1CFF0D-FACB-443C-9650-A8A56AFE7A3F}" type="parTrans" cxnId="{E8E170EF-9583-45D0-847B-086554558B23}">
      <dgm:prSet/>
      <dgm:spPr/>
      <dgm:t>
        <a:bodyPr/>
        <a:lstStyle/>
        <a:p>
          <a:endParaRPr lang="en-GB"/>
        </a:p>
      </dgm:t>
    </dgm:pt>
    <dgm:pt modelId="{CE4D19C3-773A-4075-83C3-091F01CE71AE}" type="sibTrans" cxnId="{E8E170EF-9583-45D0-847B-086554558B23}">
      <dgm:prSet/>
      <dgm:spPr/>
      <dgm:t>
        <a:bodyPr/>
        <a:lstStyle/>
        <a:p>
          <a:endParaRPr lang="en-GB"/>
        </a:p>
      </dgm:t>
    </dgm:pt>
    <dgm:pt modelId="{29D2E0B4-B66E-4F3D-BC53-755587E5C3A0}">
      <dgm:prSet phldrT="[Text]" custT="1"/>
      <dgm:spPr>
        <a:solidFill>
          <a:srgbClr val="FFFFFF">
            <a:alpha val="50196"/>
          </a:srgbClr>
        </a:solidFill>
        <a:ln w="38100">
          <a:solidFill>
            <a:srgbClr val="9F1C64"/>
          </a:solidFill>
        </a:ln>
      </dgm:spPr>
      <dgm:t>
        <a:bodyPr/>
        <a:lstStyle/>
        <a:p>
          <a:endParaRPr lang="en-GB" sz="1800" b="1" dirty="0"/>
        </a:p>
      </dgm:t>
    </dgm:pt>
    <dgm:pt modelId="{2AF5B141-CE5D-46E2-8BA6-E863B6EB0B82}" type="parTrans" cxnId="{555DF99F-08E2-47D5-917A-D04197260073}">
      <dgm:prSet/>
      <dgm:spPr/>
      <dgm:t>
        <a:bodyPr/>
        <a:lstStyle/>
        <a:p>
          <a:endParaRPr lang="en-GB"/>
        </a:p>
      </dgm:t>
    </dgm:pt>
    <dgm:pt modelId="{292A1743-5C36-4A8C-A180-5C165CC1869C}" type="sibTrans" cxnId="{555DF99F-08E2-47D5-917A-D04197260073}">
      <dgm:prSet/>
      <dgm:spPr/>
      <dgm:t>
        <a:bodyPr/>
        <a:lstStyle/>
        <a:p>
          <a:endParaRPr lang="en-GB"/>
        </a:p>
      </dgm:t>
    </dgm:pt>
    <dgm:pt modelId="{F8A0B96E-0E39-4016-8AD6-C6AFC8171157}">
      <dgm:prSet custT="1"/>
      <dgm:spPr>
        <a:solidFill>
          <a:srgbClr val="FFFFFF">
            <a:alpha val="50196"/>
          </a:srgbClr>
        </a:solidFill>
        <a:ln w="38100">
          <a:solidFill>
            <a:srgbClr val="9F1C64"/>
          </a:solidFill>
        </a:ln>
      </dgm:spPr>
      <dgm:t>
        <a:bodyPr/>
        <a:lstStyle/>
        <a:p>
          <a:endParaRPr lang="en-GB" sz="1800" b="1" dirty="0"/>
        </a:p>
      </dgm:t>
    </dgm:pt>
    <dgm:pt modelId="{2BB5810B-37F6-4401-96E7-1A5672A33376}" type="parTrans" cxnId="{7ABF2D6B-01C8-4294-B504-FE63CE94EDD8}">
      <dgm:prSet/>
      <dgm:spPr/>
      <dgm:t>
        <a:bodyPr/>
        <a:lstStyle/>
        <a:p>
          <a:endParaRPr lang="en-GB"/>
        </a:p>
      </dgm:t>
    </dgm:pt>
    <dgm:pt modelId="{6EA4F567-76C2-4A61-A9F4-AD9C7F823B5E}" type="sibTrans" cxnId="{7ABF2D6B-01C8-4294-B504-FE63CE94EDD8}">
      <dgm:prSet/>
      <dgm:spPr/>
      <dgm:t>
        <a:bodyPr/>
        <a:lstStyle/>
        <a:p>
          <a:endParaRPr lang="en-GB"/>
        </a:p>
      </dgm:t>
    </dgm:pt>
    <dgm:pt modelId="{47508A8C-30CC-4187-B0AF-A27ED3A693FC}" type="pres">
      <dgm:prSet presAssocID="{799C6ECA-6F90-4102-B25D-987656216EAA}" presName="compositeShape" presStyleCnt="0">
        <dgm:presLayoutVars>
          <dgm:chMax val="7"/>
          <dgm:dir/>
          <dgm:resizeHandles val="exact"/>
        </dgm:presLayoutVars>
      </dgm:prSet>
      <dgm:spPr/>
    </dgm:pt>
    <dgm:pt modelId="{B1DF34B7-3C96-496D-8161-57945A4122DB}" type="pres">
      <dgm:prSet presAssocID="{F0845201-6E3E-40B1-B1F5-38621EC446E1}" presName="circ1" presStyleLbl="vennNode1" presStyleIdx="0" presStyleCnt="4"/>
      <dgm:spPr/>
    </dgm:pt>
    <dgm:pt modelId="{F729833F-EDBE-40CA-B782-D4E0BCB18861}" type="pres">
      <dgm:prSet presAssocID="{F0845201-6E3E-40B1-B1F5-38621EC446E1}" presName="circ1Tx" presStyleLbl="revTx" presStyleIdx="0" presStyleCnt="0">
        <dgm:presLayoutVars>
          <dgm:chMax val="0"/>
          <dgm:chPref val="0"/>
          <dgm:bulletEnabled val="1"/>
        </dgm:presLayoutVars>
      </dgm:prSet>
      <dgm:spPr/>
    </dgm:pt>
    <dgm:pt modelId="{447922AF-51BB-4A94-8CA2-2DF5057FA0E1}" type="pres">
      <dgm:prSet presAssocID="{D6D5E510-7531-40DC-83F5-47255920B65D}" presName="circ2" presStyleLbl="vennNode1" presStyleIdx="1" presStyleCnt="4"/>
      <dgm:spPr/>
    </dgm:pt>
    <dgm:pt modelId="{99965692-6E94-4CD2-8D9D-EB0418953995}" type="pres">
      <dgm:prSet presAssocID="{D6D5E510-7531-40DC-83F5-47255920B65D}" presName="circ2Tx" presStyleLbl="revTx" presStyleIdx="0" presStyleCnt="0">
        <dgm:presLayoutVars>
          <dgm:chMax val="0"/>
          <dgm:chPref val="0"/>
          <dgm:bulletEnabled val="1"/>
        </dgm:presLayoutVars>
      </dgm:prSet>
      <dgm:spPr/>
    </dgm:pt>
    <dgm:pt modelId="{A4B788E9-79C5-4382-A34F-308D0ADED737}" type="pres">
      <dgm:prSet presAssocID="{F8A0B96E-0E39-4016-8AD6-C6AFC8171157}" presName="circ3" presStyleLbl="vennNode1" presStyleIdx="2" presStyleCnt="4"/>
      <dgm:spPr/>
    </dgm:pt>
    <dgm:pt modelId="{07A10F28-7211-4EFC-A958-D858F63BB935}" type="pres">
      <dgm:prSet presAssocID="{F8A0B96E-0E39-4016-8AD6-C6AFC8171157}" presName="circ3Tx" presStyleLbl="revTx" presStyleIdx="0" presStyleCnt="0">
        <dgm:presLayoutVars>
          <dgm:chMax val="0"/>
          <dgm:chPref val="0"/>
          <dgm:bulletEnabled val="1"/>
        </dgm:presLayoutVars>
      </dgm:prSet>
      <dgm:spPr/>
    </dgm:pt>
    <dgm:pt modelId="{0486EA1E-D429-44AD-BF21-6005B2992662}" type="pres">
      <dgm:prSet presAssocID="{29D2E0B4-B66E-4F3D-BC53-755587E5C3A0}" presName="circ4" presStyleLbl="vennNode1" presStyleIdx="3" presStyleCnt="4" custScaleX="105357"/>
      <dgm:spPr/>
    </dgm:pt>
    <dgm:pt modelId="{DDB64911-89E9-4A06-9BB9-FB7F09D6B5BC}" type="pres">
      <dgm:prSet presAssocID="{29D2E0B4-B66E-4F3D-BC53-755587E5C3A0}" presName="circ4Tx" presStyleLbl="revTx" presStyleIdx="0" presStyleCnt="0">
        <dgm:presLayoutVars>
          <dgm:chMax val="0"/>
          <dgm:chPref val="0"/>
          <dgm:bulletEnabled val="1"/>
        </dgm:presLayoutVars>
      </dgm:prSet>
      <dgm:spPr/>
    </dgm:pt>
  </dgm:ptLst>
  <dgm:cxnLst>
    <dgm:cxn modelId="{3CE6770E-DA2E-4EB8-A3D9-315F876137FA}" type="presOf" srcId="{29D2E0B4-B66E-4F3D-BC53-755587E5C3A0}" destId="{DDB64911-89E9-4A06-9BB9-FB7F09D6B5BC}" srcOrd="1" destOrd="0" presId="urn:microsoft.com/office/officeart/2005/8/layout/venn1"/>
    <dgm:cxn modelId="{D7C6B95C-3C01-4558-B805-9E256DFC0BAD}" srcId="{799C6ECA-6F90-4102-B25D-987656216EAA}" destId="{F0845201-6E3E-40B1-B1F5-38621EC446E1}" srcOrd="0" destOrd="0" parTransId="{F73A260B-C75E-4A07-B9F2-208659AAABD3}" sibTransId="{26AAC868-D187-47B7-89A6-666EE3160823}"/>
    <dgm:cxn modelId="{74720565-03E1-49DC-8D10-F8755E5CE49A}" type="presOf" srcId="{F8A0B96E-0E39-4016-8AD6-C6AFC8171157}" destId="{A4B788E9-79C5-4382-A34F-308D0ADED737}" srcOrd="0" destOrd="0" presId="urn:microsoft.com/office/officeart/2005/8/layout/venn1"/>
    <dgm:cxn modelId="{7ABF2D6B-01C8-4294-B504-FE63CE94EDD8}" srcId="{799C6ECA-6F90-4102-B25D-987656216EAA}" destId="{F8A0B96E-0E39-4016-8AD6-C6AFC8171157}" srcOrd="2" destOrd="0" parTransId="{2BB5810B-37F6-4401-96E7-1A5672A33376}" sibTransId="{6EA4F567-76C2-4A61-A9F4-AD9C7F823B5E}"/>
    <dgm:cxn modelId="{ED5C854C-E329-415F-8AAB-A812EAE02398}" type="presOf" srcId="{D6D5E510-7531-40DC-83F5-47255920B65D}" destId="{447922AF-51BB-4A94-8CA2-2DF5057FA0E1}" srcOrd="0" destOrd="0" presId="urn:microsoft.com/office/officeart/2005/8/layout/venn1"/>
    <dgm:cxn modelId="{E3D8766D-4C18-45D2-9CBB-C4C01225CB32}" type="presOf" srcId="{799C6ECA-6F90-4102-B25D-987656216EAA}" destId="{47508A8C-30CC-4187-B0AF-A27ED3A693FC}" srcOrd="0" destOrd="0" presId="urn:microsoft.com/office/officeart/2005/8/layout/venn1"/>
    <dgm:cxn modelId="{6E603183-0B32-4019-8097-22B6104B289F}" type="presOf" srcId="{F0845201-6E3E-40B1-B1F5-38621EC446E1}" destId="{B1DF34B7-3C96-496D-8161-57945A4122DB}" srcOrd="0" destOrd="0" presId="urn:microsoft.com/office/officeart/2005/8/layout/venn1"/>
    <dgm:cxn modelId="{F481C98C-A6D8-43A3-93AA-75DD82425517}" type="presOf" srcId="{D6D5E510-7531-40DC-83F5-47255920B65D}" destId="{99965692-6E94-4CD2-8D9D-EB0418953995}" srcOrd="1" destOrd="0" presId="urn:microsoft.com/office/officeart/2005/8/layout/venn1"/>
    <dgm:cxn modelId="{555DF99F-08E2-47D5-917A-D04197260073}" srcId="{799C6ECA-6F90-4102-B25D-987656216EAA}" destId="{29D2E0B4-B66E-4F3D-BC53-755587E5C3A0}" srcOrd="3" destOrd="0" parTransId="{2AF5B141-CE5D-46E2-8BA6-E863B6EB0B82}" sibTransId="{292A1743-5C36-4A8C-A180-5C165CC1869C}"/>
    <dgm:cxn modelId="{86F1D5EC-9F77-45C4-9721-1623CBC2419A}" type="presOf" srcId="{29D2E0B4-B66E-4F3D-BC53-755587E5C3A0}" destId="{0486EA1E-D429-44AD-BF21-6005B2992662}" srcOrd="0" destOrd="0" presId="urn:microsoft.com/office/officeart/2005/8/layout/venn1"/>
    <dgm:cxn modelId="{E8E170EF-9583-45D0-847B-086554558B23}" srcId="{799C6ECA-6F90-4102-B25D-987656216EAA}" destId="{D6D5E510-7531-40DC-83F5-47255920B65D}" srcOrd="1" destOrd="0" parTransId="{3C1CFF0D-FACB-443C-9650-A8A56AFE7A3F}" sibTransId="{CE4D19C3-773A-4075-83C3-091F01CE71AE}"/>
    <dgm:cxn modelId="{850A28F2-9746-44FE-A345-EA881CDBE891}" type="presOf" srcId="{F8A0B96E-0E39-4016-8AD6-C6AFC8171157}" destId="{07A10F28-7211-4EFC-A958-D858F63BB935}" srcOrd="1" destOrd="0" presId="urn:microsoft.com/office/officeart/2005/8/layout/venn1"/>
    <dgm:cxn modelId="{FFCBD6FA-9921-4E18-9ABC-B755758F4872}" type="presOf" srcId="{F0845201-6E3E-40B1-B1F5-38621EC446E1}" destId="{F729833F-EDBE-40CA-B782-D4E0BCB18861}" srcOrd="1" destOrd="0" presId="urn:microsoft.com/office/officeart/2005/8/layout/venn1"/>
    <dgm:cxn modelId="{2BC7C66B-B69B-4D73-A575-4D434D598A1E}" type="presParOf" srcId="{47508A8C-30CC-4187-B0AF-A27ED3A693FC}" destId="{B1DF34B7-3C96-496D-8161-57945A4122DB}" srcOrd="0" destOrd="0" presId="urn:microsoft.com/office/officeart/2005/8/layout/venn1"/>
    <dgm:cxn modelId="{4B4FD785-28D4-42B2-B7F4-62DC3FE0ADA7}" type="presParOf" srcId="{47508A8C-30CC-4187-B0AF-A27ED3A693FC}" destId="{F729833F-EDBE-40CA-B782-D4E0BCB18861}" srcOrd="1" destOrd="0" presId="urn:microsoft.com/office/officeart/2005/8/layout/venn1"/>
    <dgm:cxn modelId="{54678852-EF66-4994-B1F3-1C7FA752C00E}" type="presParOf" srcId="{47508A8C-30CC-4187-B0AF-A27ED3A693FC}" destId="{447922AF-51BB-4A94-8CA2-2DF5057FA0E1}" srcOrd="2" destOrd="0" presId="urn:microsoft.com/office/officeart/2005/8/layout/venn1"/>
    <dgm:cxn modelId="{AB9A3C85-E3DD-4D97-89D0-3FD0AE1643EA}" type="presParOf" srcId="{47508A8C-30CC-4187-B0AF-A27ED3A693FC}" destId="{99965692-6E94-4CD2-8D9D-EB0418953995}" srcOrd="3" destOrd="0" presId="urn:microsoft.com/office/officeart/2005/8/layout/venn1"/>
    <dgm:cxn modelId="{92B636BD-F832-4ADB-B444-F15FE7A9CF5E}" type="presParOf" srcId="{47508A8C-30CC-4187-B0AF-A27ED3A693FC}" destId="{A4B788E9-79C5-4382-A34F-308D0ADED737}" srcOrd="4" destOrd="0" presId="urn:microsoft.com/office/officeart/2005/8/layout/venn1"/>
    <dgm:cxn modelId="{AC36F121-E160-4B76-BC93-A7735BDBD38A}" type="presParOf" srcId="{47508A8C-30CC-4187-B0AF-A27ED3A693FC}" destId="{07A10F28-7211-4EFC-A958-D858F63BB935}" srcOrd="5" destOrd="0" presId="urn:microsoft.com/office/officeart/2005/8/layout/venn1"/>
    <dgm:cxn modelId="{095108A0-0650-4D53-9A33-E20D3DFF2528}" type="presParOf" srcId="{47508A8C-30CC-4187-B0AF-A27ED3A693FC}" destId="{0486EA1E-D429-44AD-BF21-6005B2992662}" srcOrd="6" destOrd="0" presId="urn:microsoft.com/office/officeart/2005/8/layout/venn1"/>
    <dgm:cxn modelId="{6CD101A0-3799-4D0B-80B3-0C385D689649}" type="presParOf" srcId="{47508A8C-30CC-4187-B0AF-A27ED3A693FC}" destId="{DDB64911-89E9-4A06-9BB9-FB7F09D6B5BC}" srcOrd="7" destOrd="0" presId="urn:microsoft.com/office/officeart/2005/8/layout/ven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F34B7-3C96-496D-8161-57945A4122DB}">
      <dsp:nvSpPr>
        <dsp:cNvPr id="0" name=""/>
        <dsp:cNvSpPr/>
      </dsp:nvSpPr>
      <dsp:spPr>
        <a:xfrm>
          <a:off x="3079765" y="49625"/>
          <a:ext cx="2580513" cy="2580513"/>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b="1" kern="1200" dirty="0"/>
            <a:t>Professional judgement</a:t>
          </a:r>
        </a:p>
      </dsp:txBody>
      <dsp:txXfrm>
        <a:off x="3377516" y="397002"/>
        <a:ext cx="1985010" cy="818816"/>
      </dsp:txXfrm>
    </dsp:sp>
    <dsp:sp modelId="{447922AF-51BB-4A94-8CA2-2DF5057FA0E1}">
      <dsp:nvSpPr>
        <dsp:cNvPr id="0" name=""/>
        <dsp:cNvSpPr/>
      </dsp:nvSpPr>
      <dsp:spPr>
        <a:xfrm>
          <a:off x="4221146" y="1191006"/>
          <a:ext cx="2580513" cy="2580513"/>
        </a:xfrm>
        <a:prstGeom prst="ellipse">
          <a:avLst/>
        </a:prstGeom>
        <a:solidFill>
          <a:schemeClr val="accent3">
            <a:alpha val="50000"/>
            <a:hueOff val="-3730622"/>
            <a:satOff val="-27068"/>
            <a:lumOff val="1666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b="1" kern="1200" dirty="0"/>
            <a:t>System-level data</a:t>
          </a:r>
        </a:p>
      </dsp:txBody>
      <dsp:txXfrm>
        <a:off x="5610653" y="1488757"/>
        <a:ext cx="992505" cy="1985010"/>
      </dsp:txXfrm>
    </dsp:sp>
    <dsp:sp modelId="{A4B788E9-79C5-4382-A34F-308D0ADED737}">
      <dsp:nvSpPr>
        <dsp:cNvPr id="0" name=""/>
        <dsp:cNvSpPr/>
      </dsp:nvSpPr>
      <dsp:spPr>
        <a:xfrm>
          <a:off x="3079765" y="2332387"/>
          <a:ext cx="2580513" cy="2580513"/>
        </a:xfrm>
        <a:prstGeom prst="ellipse">
          <a:avLst/>
        </a:prstGeom>
        <a:solidFill>
          <a:schemeClr val="accent3">
            <a:alpha val="50000"/>
            <a:hueOff val="-7461244"/>
            <a:satOff val="-54137"/>
            <a:lumOff val="333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b="1" kern="1200" dirty="0"/>
            <a:t>Classroom data</a:t>
          </a:r>
        </a:p>
      </dsp:txBody>
      <dsp:txXfrm>
        <a:off x="3377516" y="3746707"/>
        <a:ext cx="1985010" cy="818816"/>
      </dsp:txXfrm>
    </dsp:sp>
    <dsp:sp modelId="{0486EA1E-D429-44AD-BF21-6005B2992662}">
      <dsp:nvSpPr>
        <dsp:cNvPr id="0" name=""/>
        <dsp:cNvSpPr/>
      </dsp:nvSpPr>
      <dsp:spPr>
        <a:xfrm>
          <a:off x="1869265" y="1191006"/>
          <a:ext cx="2718751" cy="2580513"/>
        </a:xfrm>
        <a:prstGeom prst="ellipse">
          <a:avLst/>
        </a:prstGeom>
        <a:solidFill>
          <a:schemeClr val="accent3">
            <a:alpha val="50000"/>
            <a:hueOff val="-11191866"/>
            <a:satOff val="-81205"/>
            <a:lumOff val="499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b="1" kern="1200" dirty="0"/>
            <a:t>Research evidence</a:t>
          </a:r>
        </a:p>
      </dsp:txBody>
      <dsp:txXfrm>
        <a:off x="2078399" y="1488757"/>
        <a:ext cx="1045673" cy="19850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641CC3-5476-4C1A-8DE9-6B9D1BE91DA0}">
      <dsp:nvSpPr>
        <dsp:cNvPr id="0" name=""/>
        <dsp:cNvSpPr/>
      </dsp:nvSpPr>
      <dsp:spPr>
        <a:xfrm>
          <a:off x="607906" y="0"/>
          <a:ext cx="607906" cy="580744"/>
        </a:xfrm>
        <a:prstGeom prst="trapezoid">
          <a:avLst>
            <a:gd name="adj" fmla="val 52339"/>
          </a:avLst>
        </a:prstGeom>
        <a:solidFill>
          <a:schemeClr val="lt1">
            <a:hueOff val="0"/>
            <a:satOff val="0"/>
            <a:lumOff val="0"/>
            <a:alphaOff val="0"/>
          </a:schemeClr>
        </a:solidFill>
        <a:ln w="38100" cap="flat" cmpd="sng" algn="ctr">
          <a:solidFill>
            <a:srgbClr val="9F1C6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marL="0" lvl="0" indent="0" algn="ctr" defTabSz="1644650">
            <a:lnSpc>
              <a:spcPct val="90000"/>
            </a:lnSpc>
            <a:spcBef>
              <a:spcPct val="0"/>
            </a:spcBef>
            <a:spcAft>
              <a:spcPct val="35000"/>
            </a:spcAft>
            <a:buNone/>
          </a:pPr>
          <a:r>
            <a:rPr lang="en-GB" sz="3700" kern="1200" dirty="0"/>
            <a:t> </a:t>
          </a:r>
        </a:p>
      </dsp:txBody>
      <dsp:txXfrm>
        <a:off x="607906" y="0"/>
        <a:ext cx="607906" cy="580744"/>
      </dsp:txXfrm>
    </dsp:sp>
    <dsp:sp modelId="{E1783651-31D3-427D-B2EF-6CDB7B24E14F}">
      <dsp:nvSpPr>
        <dsp:cNvPr id="0" name=""/>
        <dsp:cNvSpPr/>
      </dsp:nvSpPr>
      <dsp:spPr>
        <a:xfrm>
          <a:off x="303953" y="580744"/>
          <a:ext cx="1215813" cy="580744"/>
        </a:xfrm>
        <a:prstGeom prst="trapezoid">
          <a:avLst>
            <a:gd name="adj" fmla="val 52339"/>
          </a:avLst>
        </a:prstGeom>
        <a:solidFill>
          <a:schemeClr val="lt1">
            <a:hueOff val="0"/>
            <a:satOff val="0"/>
            <a:lumOff val="0"/>
            <a:alphaOff val="0"/>
          </a:schemeClr>
        </a:solidFill>
        <a:ln w="38100" cap="flat" cmpd="sng" algn="ctr">
          <a:solidFill>
            <a:srgbClr val="9F1C6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marL="0" lvl="0" indent="0" algn="ctr" defTabSz="1644650">
            <a:lnSpc>
              <a:spcPct val="90000"/>
            </a:lnSpc>
            <a:spcBef>
              <a:spcPct val="0"/>
            </a:spcBef>
            <a:spcAft>
              <a:spcPct val="35000"/>
            </a:spcAft>
            <a:buNone/>
          </a:pPr>
          <a:r>
            <a:rPr lang="en-GB" sz="3700" kern="1200" dirty="0"/>
            <a:t> </a:t>
          </a:r>
        </a:p>
      </dsp:txBody>
      <dsp:txXfrm>
        <a:off x="516720" y="580744"/>
        <a:ext cx="790278" cy="580744"/>
      </dsp:txXfrm>
    </dsp:sp>
    <dsp:sp modelId="{8120485D-7C21-47B6-A538-1638757121FA}">
      <dsp:nvSpPr>
        <dsp:cNvPr id="0" name=""/>
        <dsp:cNvSpPr/>
      </dsp:nvSpPr>
      <dsp:spPr>
        <a:xfrm>
          <a:off x="0" y="1161488"/>
          <a:ext cx="1823720" cy="580744"/>
        </a:xfrm>
        <a:prstGeom prst="trapezoid">
          <a:avLst>
            <a:gd name="adj" fmla="val 52339"/>
          </a:avLst>
        </a:prstGeom>
        <a:solidFill>
          <a:schemeClr val="lt1">
            <a:hueOff val="0"/>
            <a:satOff val="0"/>
            <a:lumOff val="0"/>
            <a:alphaOff val="0"/>
          </a:schemeClr>
        </a:solidFill>
        <a:ln w="38100" cap="flat" cmpd="sng" algn="ctr">
          <a:solidFill>
            <a:srgbClr val="9F1C6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marL="0" lvl="0" indent="0" algn="ctr" defTabSz="1644650">
            <a:lnSpc>
              <a:spcPct val="90000"/>
            </a:lnSpc>
            <a:spcBef>
              <a:spcPct val="0"/>
            </a:spcBef>
            <a:spcAft>
              <a:spcPct val="35000"/>
            </a:spcAft>
            <a:buNone/>
          </a:pPr>
          <a:r>
            <a:rPr lang="en-GB" sz="3700" kern="1200" dirty="0"/>
            <a:t> </a:t>
          </a:r>
        </a:p>
      </dsp:txBody>
      <dsp:txXfrm>
        <a:off x="319150" y="1161488"/>
        <a:ext cx="1185418" cy="5807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F34B7-3C96-496D-8161-57945A4122DB}">
      <dsp:nvSpPr>
        <dsp:cNvPr id="0" name=""/>
        <dsp:cNvSpPr/>
      </dsp:nvSpPr>
      <dsp:spPr>
        <a:xfrm>
          <a:off x="1203167" y="17574"/>
          <a:ext cx="913885" cy="913885"/>
        </a:xfrm>
        <a:prstGeom prst="ellipse">
          <a:avLst/>
        </a:prstGeom>
        <a:solidFill>
          <a:schemeClr val="bg1"/>
        </a:solidFill>
        <a:ln w="38100" cap="flat" cmpd="sng" algn="ctr">
          <a:solidFill>
            <a:srgbClr val="9F1C64"/>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b="1" kern="1200" dirty="0"/>
        </a:p>
      </dsp:txBody>
      <dsp:txXfrm>
        <a:off x="1308615" y="140597"/>
        <a:ext cx="702988" cy="289982"/>
      </dsp:txXfrm>
    </dsp:sp>
    <dsp:sp modelId="{447922AF-51BB-4A94-8CA2-2DF5057FA0E1}">
      <dsp:nvSpPr>
        <dsp:cNvPr id="0" name=""/>
        <dsp:cNvSpPr/>
      </dsp:nvSpPr>
      <dsp:spPr>
        <a:xfrm>
          <a:off x="1607386" y="421793"/>
          <a:ext cx="913885" cy="913885"/>
        </a:xfrm>
        <a:prstGeom prst="ellipse">
          <a:avLst/>
        </a:prstGeom>
        <a:solidFill>
          <a:srgbClr val="FFFFFF">
            <a:alpha val="50196"/>
          </a:srgbClr>
        </a:solidFill>
        <a:ln w="38100" cap="flat" cmpd="sng" algn="ctr">
          <a:solidFill>
            <a:srgbClr val="9F1C64"/>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b="1" kern="1200" dirty="0"/>
        </a:p>
      </dsp:txBody>
      <dsp:txXfrm>
        <a:off x="2099478" y="527241"/>
        <a:ext cx="351494" cy="702988"/>
      </dsp:txXfrm>
    </dsp:sp>
    <dsp:sp modelId="{A4B788E9-79C5-4382-A34F-308D0ADED737}">
      <dsp:nvSpPr>
        <dsp:cNvPr id="0" name=""/>
        <dsp:cNvSpPr/>
      </dsp:nvSpPr>
      <dsp:spPr>
        <a:xfrm>
          <a:off x="1203167" y="826011"/>
          <a:ext cx="913885" cy="913885"/>
        </a:xfrm>
        <a:prstGeom prst="ellipse">
          <a:avLst/>
        </a:prstGeom>
        <a:solidFill>
          <a:srgbClr val="FFFFFF">
            <a:alpha val="50196"/>
          </a:srgbClr>
        </a:solidFill>
        <a:ln w="38100" cap="flat" cmpd="sng" algn="ctr">
          <a:solidFill>
            <a:srgbClr val="9F1C64"/>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b="1" kern="1200" dirty="0"/>
        </a:p>
      </dsp:txBody>
      <dsp:txXfrm>
        <a:off x="1308615" y="1326891"/>
        <a:ext cx="702988" cy="289982"/>
      </dsp:txXfrm>
    </dsp:sp>
    <dsp:sp modelId="{0486EA1E-D429-44AD-BF21-6005B2992662}">
      <dsp:nvSpPr>
        <dsp:cNvPr id="0" name=""/>
        <dsp:cNvSpPr/>
      </dsp:nvSpPr>
      <dsp:spPr>
        <a:xfrm>
          <a:off x="774470" y="421793"/>
          <a:ext cx="962842" cy="913885"/>
        </a:xfrm>
        <a:prstGeom prst="ellipse">
          <a:avLst/>
        </a:prstGeom>
        <a:solidFill>
          <a:srgbClr val="FFFFFF">
            <a:alpha val="50196"/>
          </a:srgbClr>
        </a:solidFill>
        <a:ln w="38100" cap="flat" cmpd="sng" algn="ctr">
          <a:solidFill>
            <a:srgbClr val="9F1C64"/>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b="1" kern="1200" dirty="0"/>
        </a:p>
      </dsp:txBody>
      <dsp:txXfrm>
        <a:off x="848535" y="527241"/>
        <a:ext cx="370323" cy="70298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8EE54E4-03E0-CE4E-AB67-920F3E6FB466}" type="datetimeFigureOut">
              <a:rPr lang="en-US" smtClean="0"/>
              <a:t>11/27/2018</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1DB3265-314D-384A-885B-28F3792A7A40}" type="slidenum">
              <a:rPr lang="en-US" smtClean="0"/>
              <a:t>‹#›</a:t>
            </a:fld>
            <a:endParaRPr lang="en-US" dirty="0"/>
          </a:p>
        </p:txBody>
      </p:sp>
    </p:spTree>
    <p:extLst>
      <p:ext uri="{BB962C8B-B14F-4D97-AF65-F5344CB8AC3E}">
        <p14:creationId xmlns:p14="http://schemas.microsoft.com/office/powerpoint/2010/main" val="347078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1</a:t>
            </a:fld>
            <a:endParaRPr lang="en-US" dirty="0"/>
          </a:p>
        </p:txBody>
      </p:sp>
    </p:spTree>
    <p:extLst>
      <p:ext uri="{BB962C8B-B14F-4D97-AF65-F5344CB8AC3E}">
        <p14:creationId xmlns:p14="http://schemas.microsoft.com/office/powerpoint/2010/main" val="10395588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solidFill>
                <a:schemeClr val="tx1"/>
              </a:solidFill>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10</a:t>
            </a:fld>
            <a:endParaRPr lang="en-US" dirty="0"/>
          </a:p>
        </p:txBody>
      </p:sp>
    </p:spTree>
    <p:extLst>
      <p:ext uri="{BB962C8B-B14F-4D97-AF65-F5344CB8AC3E}">
        <p14:creationId xmlns:p14="http://schemas.microsoft.com/office/powerpoint/2010/main" val="2791990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11</a:t>
            </a:fld>
            <a:endParaRPr lang="en-US" dirty="0"/>
          </a:p>
        </p:txBody>
      </p:sp>
    </p:spTree>
    <p:extLst>
      <p:ext uri="{BB962C8B-B14F-4D97-AF65-F5344CB8AC3E}">
        <p14:creationId xmlns:p14="http://schemas.microsoft.com/office/powerpoint/2010/main" val="2791990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i="1" dirty="0"/>
          </a:p>
        </p:txBody>
      </p:sp>
      <p:sp>
        <p:nvSpPr>
          <p:cNvPr id="4" name="Slide Number Placeholder 3"/>
          <p:cNvSpPr>
            <a:spLocks noGrp="1"/>
          </p:cNvSpPr>
          <p:nvPr>
            <p:ph type="sldNum" sz="quarter" idx="10"/>
          </p:nvPr>
        </p:nvSpPr>
        <p:spPr/>
        <p:txBody>
          <a:bodyPr/>
          <a:lstStyle/>
          <a:p>
            <a:fld id="{81DB3265-314D-384A-885B-28F3792A7A40}" type="slidenum">
              <a:rPr lang="en-US" smtClean="0"/>
              <a:t>12</a:t>
            </a:fld>
            <a:endParaRPr lang="en-US" dirty="0"/>
          </a:p>
        </p:txBody>
      </p:sp>
    </p:spTree>
    <p:extLst>
      <p:ext uri="{BB962C8B-B14F-4D97-AF65-F5344CB8AC3E}">
        <p14:creationId xmlns:p14="http://schemas.microsoft.com/office/powerpoint/2010/main" val="2791990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13</a:t>
            </a:fld>
            <a:endParaRPr lang="en-US" dirty="0"/>
          </a:p>
        </p:txBody>
      </p:sp>
    </p:spTree>
    <p:extLst>
      <p:ext uri="{BB962C8B-B14F-4D97-AF65-F5344CB8AC3E}">
        <p14:creationId xmlns:p14="http://schemas.microsoft.com/office/powerpoint/2010/main" val="2791990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14</a:t>
            </a:fld>
            <a:endParaRPr lang="en-US" dirty="0"/>
          </a:p>
        </p:txBody>
      </p:sp>
    </p:spTree>
    <p:extLst>
      <p:ext uri="{BB962C8B-B14F-4D97-AF65-F5344CB8AC3E}">
        <p14:creationId xmlns:p14="http://schemas.microsoft.com/office/powerpoint/2010/main" val="2791990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15</a:t>
            </a:fld>
            <a:endParaRPr lang="en-US" dirty="0"/>
          </a:p>
        </p:txBody>
      </p:sp>
    </p:spTree>
    <p:extLst>
      <p:ext uri="{BB962C8B-B14F-4D97-AF65-F5344CB8AC3E}">
        <p14:creationId xmlns:p14="http://schemas.microsoft.com/office/powerpoint/2010/main" val="1605342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16</a:t>
            </a:fld>
            <a:endParaRPr lang="en-US" dirty="0"/>
          </a:p>
        </p:txBody>
      </p:sp>
    </p:spTree>
    <p:extLst>
      <p:ext uri="{BB962C8B-B14F-4D97-AF65-F5344CB8AC3E}">
        <p14:creationId xmlns:p14="http://schemas.microsoft.com/office/powerpoint/2010/main" val="27919909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17</a:t>
            </a:fld>
            <a:endParaRPr lang="en-US" dirty="0"/>
          </a:p>
        </p:txBody>
      </p:sp>
    </p:spTree>
    <p:extLst>
      <p:ext uri="{BB962C8B-B14F-4D97-AF65-F5344CB8AC3E}">
        <p14:creationId xmlns:p14="http://schemas.microsoft.com/office/powerpoint/2010/main" val="2791990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18</a:t>
            </a:fld>
            <a:endParaRPr lang="en-US" dirty="0"/>
          </a:p>
        </p:txBody>
      </p:sp>
    </p:spTree>
    <p:extLst>
      <p:ext uri="{BB962C8B-B14F-4D97-AF65-F5344CB8AC3E}">
        <p14:creationId xmlns:p14="http://schemas.microsoft.com/office/powerpoint/2010/main" val="2791990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19</a:t>
            </a:fld>
            <a:endParaRPr lang="en-US" dirty="0"/>
          </a:p>
        </p:txBody>
      </p:sp>
    </p:spTree>
    <p:extLst>
      <p:ext uri="{BB962C8B-B14F-4D97-AF65-F5344CB8AC3E}">
        <p14:creationId xmlns:p14="http://schemas.microsoft.com/office/powerpoint/2010/main" val="3679414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b="1" dirty="0">
              <a:solidFill>
                <a:schemeClr val="tx1"/>
              </a:solidFill>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2</a:t>
            </a:fld>
            <a:endParaRPr lang="en-US" dirty="0"/>
          </a:p>
        </p:txBody>
      </p:sp>
    </p:spTree>
    <p:extLst>
      <p:ext uri="{BB962C8B-B14F-4D97-AF65-F5344CB8AC3E}">
        <p14:creationId xmlns:p14="http://schemas.microsoft.com/office/powerpoint/2010/main" val="10313469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tx1"/>
              </a:solidFill>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20</a:t>
            </a:fld>
            <a:endParaRPr lang="en-US" dirty="0"/>
          </a:p>
        </p:txBody>
      </p:sp>
    </p:spTree>
    <p:extLst>
      <p:ext uri="{BB962C8B-B14F-4D97-AF65-F5344CB8AC3E}">
        <p14:creationId xmlns:p14="http://schemas.microsoft.com/office/powerpoint/2010/main" val="32450544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tx1"/>
              </a:solidFill>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21</a:t>
            </a:fld>
            <a:endParaRPr lang="en-US" dirty="0"/>
          </a:p>
        </p:txBody>
      </p:sp>
    </p:spTree>
    <p:extLst>
      <p:ext uri="{BB962C8B-B14F-4D97-AF65-F5344CB8AC3E}">
        <p14:creationId xmlns:p14="http://schemas.microsoft.com/office/powerpoint/2010/main" val="32450544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tx1"/>
              </a:solidFill>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22</a:t>
            </a:fld>
            <a:endParaRPr lang="en-US" dirty="0"/>
          </a:p>
        </p:txBody>
      </p:sp>
    </p:spTree>
    <p:extLst>
      <p:ext uri="{BB962C8B-B14F-4D97-AF65-F5344CB8AC3E}">
        <p14:creationId xmlns:p14="http://schemas.microsoft.com/office/powerpoint/2010/main" val="3245054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23</a:t>
            </a:fld>
            <a:endParaRPr lang="en-US" dirty="0"/>
          </a:p>
        </p:txBody>
      </p:sp>
    </p:spTree>
    <p:extLst>
      <p:ext uri="{BB962C8B-B14F-4D97-AF65-F5344CB8AC3E}">
        <p14:creationId xmlns:p14="http://schemas.microsoft.com/office/powerpoint/2010/main" val="4122659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solidFill>
                <a:schemeClr val="tx1"/>
              </a:solidFill>
            </a:endParaRPr>
          </a:p>
          <a:p>
            <a:r>
              <a:rPr lang="en-GB" baseline="0" dirty="0">
                <a:solidFill>
                  <a:schemeClr val="tx1"/>
                </a:solidFill>
              </a:rPr>
              <a:t>   </a:t>
            </a:r>
            <a:endParaRPr lang="en-GB" dirty="0">
              <a:solidFill>
                <a:schemeClr val="tx1"/>
              </a:solidFill>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3</a:t>
            </a:fld>
            <a:endParaRPr lang="en-US" dirty="0"/>
          </a:p>
        </p:txBody>
      </p:sp>
    </p:spTree>
    <p:extLst>
      <p:ext uri="{BB962C8B-B14F-4D97-AF65-F5344CB8AC3E}">
        <p14:creationId xmlns:p14="http://schemas.microsoft.com/office/powerpoint/2010/main" val="1780168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solidFill>
                <a:schemeClr val="tx1"/>
              </a:solidFill>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4</a:t>
            </a:fld>
            <a:endParaRPr lang="en-US" dirty="0"/>
          </a:p>
        </p:txBody>
      </p:sp>
    </p:spTree>
    <p:extLst>
      <p:ext uri="{BB962C8B-B14F-4D97-AF65-F5344CB8AC3E}">
        <p14:creationId xmlns:p14="http://schemas.microsoft.com/office/powerpoint/2010/main" val="77673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dirty="0">
              <a:solidFill>
                <a:schemeClr val="tx1"/>
              </a:solidFill>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5</a:t>
            </a:fld>
            <a:endParaRPr lang="en-US" dirty="0"/>
          </a:p>
        </p:txBody>
      </p:sp>
    </p:spTree>
    <p:extLst>
      <p:ext uri="{BB962C8B-B14F-4D97-AF65-F5344CB8AC3E}">
        <p14:creationId xmlns:p14="http://schemas.microsoft.com/office/powerpoint/2010/main" val="1696494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6</a:t>
            </a:fld>
            <a:endParaRPr lang="en-US" dirty="0"/>
          </a:p>
        </p:txBody>
      </p:sp>
    </p:spTree>
    <p:extLst>
      <p:ext uri="{BB962C8B-B14F-4D97-AF65-F5344CB8AC3E}">
        <p14:creationId xmlns:p14="http://schemas.microsoft.com/office/powerpoint/2010/main" val="352103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7</a:t>
            </a:fld>
            <a:endParaRPr lang="en-US" dirty="0"/>
          </a:p>
        </p:txBody>
      </p:sp>
    </p:spTree>
    <p:extLst>
      <p:ext uri="{BB962C8B-B14F-4D97-AF65-F5344CB8AC3E}">
        <p14:creationId xmlns:p14="http://schemas.microsoft.com/office/powerpoint/2010/main" val="352103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effectLst/>
            </a:endParaRPr>
          </a:p>
        </p:txBody>
      </p:sp>
      <p:sp>
        <p:nvSpPr>
          <p:cNvPr id="4" name="Slide Number Placeholder 3"/>
          <p:cNvSpPr>
            <a:spLocks noGrp="1"/>
          </p:cNvSpPr>
          <p:nvPr>
            <p:ph type="sldNum" sz="quarter" idx="10"/>
          </p:nvPr>
        </p:nvSpPr>
        <p:spPr/>
        <p:txBody>
          <a:bodyPr/>
          <a:lstStyle/>
          <a:p>
            <a:fld id="{81DB3265-314D-384A-885B-28F3792A7A40}" type="slidenum">
              <a:rPr lang="en-US" smtClean="0"/>
              <a:t>8</a:t>
            </a:fld>
            <a:endParaRPr lang="en-US" dirty="0"/>
          </a:p>
        </p:txBody>
      </p:sp>
    </p:spTree>
    <p:extLst>
      <p:ext uri="{BB962C8B-B14F-4D97-AF65-F5344CB8AC3E}">
        <p14:creationId xmlns:p14="http://schemas.microsoft.com/office/powerpoint/2010/main" val="4110513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1DB3265-314D-384A-885B-28F3792A7A40}" type="slidenum">
              <a:rPr lang="en-US" smtClean="0"/>
              <a:t>9</a:t>
            </a:fld>
            <a:endParaRPr lang="en-US" dirty="0"/>
          </a:p>
        </p:txBody>
      </p:sp>
    </p:spTree>
    <p:extLst>
      <p:ext uri="{BB962C8B-B14F-4D97-AF65-F5344CB8AC3E}">
        <p14:creationId xmlns:p14="http://schemas.microsoft.com/office/powerpoint/2010/main" val="41105138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7789" y="2745839"/>
            <a:ext cx="10556422" cy="573400"/>
          </a:xfrm>
          <a:prstGeom prst="rect">
            <a:avLst/>
          </a:prstGeom>
        </p:spPr>
        <p:txBody>
          <a:bodyPr anchor="ctr">
            <a:normAutofit/>
          </a:bodyPr>
          <a:lstStyle>
            <a:lvl1pPr algn="ctr">
              <a:defRPr sz="3600" b="1" i="0">
                <a:solidFill>
                  <a:schemeClr val="accent1"/>
                </a:solidFill>
                <a:latin typeface="Arial Black" charset="0"/>
                <a:ea typeface="Arial Black" charset="0"/>
                <a:cs typeface="Arial Black" charset="0"/>
              </a:defRPr>
            </a:lvl1pPr>
          </a:lstStyle>
          <a:p>
            <a:r>
              <a:rPr lang="en-US" dirty="0"/>
              <a:t>Click to edit Master title style</a:t>
            </a:r>
          </a:p>
        </p:txBody>
      </p:sp>
      <p:sp>
        <p:nvSpPr>
          <p:cNvPr id="3" name="Subtitle 2"/>
          <p:cNvSpPr>
            <a:spLocks noGrp="1"/>
          </p:cNvSpPr>
          <p:nvPr>
            <p:ph type="subTitle" idx="1"/>
          </p:nvPr>
        </p:nvSpPr>
        <p:spPr>
          <a:xfrm>
            <a:off x="1524000" y="3782188"/>
            <a:ext cx="9144000" cy="569911"/>
          </a:xfrm>
          <a:prstGeom prst="rect">
            <a:avLst/>
          </a:prstGeo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61633194-CADE-0447-9D20-F33C386C8F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3757" y="0"/>
            <a:ext cx="4408244" cy="2547257"/>
          </a:xfrm>
          <a:prstGeom prst="rect">
            <a:avLst/>
          </a:prstGeom>
        </p:spPr>
      </p:pic>
      <p:pic>
        <p:nvPicPr>
          <p:cNvPr id="6" name="Picture 5">
            <a:extLst>
              <a:ext uri="{FF2B5EF4-FFF2-40B4-BE49-F238E27FC236}">
                <a16:creationId xmlns:a16="http://schemas.microsoft.com/office/drawing/2014/main" id="{5B877DC2-A81C-5346-A43F-19DEB77D254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9486" y="284171"/>
            <a:ext cx="1926593" cy="656826"/>
          </a:xfrm>
          <a:prstGeom prst="rect">
            <a:avLst/>
          </a:prstGeom>
        </p:spPr>
      </p:pic>
    </p:spTree>
    <p:extLst>
      <p:ext uri="{BB962C8B-B14F-4D97-AF65-F5344CB8AC3E}">
        <p14:creationId xmlns:p14="http://schemas.microsoft.com/office/powerpoint/2010/main" val="1050522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9486" y="6325207"/>
            <a:ext cx="1148443" cy="391534"/>
          </a:xfrm>
          <a:prstGeom prst="rect">
            <a:avLst/>
          </a:prstGeom>
        </p:spPr>
      </p:pic>
    </p:spTree>
    <p:extLst>
      <p:ext uri="{BB962C8B-B14F-4D97-AF65-F5344CB8AC3E}">
        <p14:creationId xmlns:p14="http://schemas.microsoft.com/office/powerpoint/2010/main" val="692989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3757" y="0"/>
            <a:ext cx="4408244" cy="2547257"/>
          </a:xfrm>
          <a:prstGeom prst="rect">
            <a:avLst/>
          </a:prstGeom>
        </p:spPr>
      </p:pic>
      <p:sp>
        <p:nvSpPr>
          <p:cNvPr id="2" name="Title 1"/>
          <p:cNvSpPr>
            <a:spLocks noGrp="1"/>
          </p:cNvSpPr>
          <p:nvPr>
            <p:ph type="title"/>
          </p:nvPr>
        </p:nvSpPr>
        <p:spPr>
          <a:xfrm>
            <a:off x="644978" y="901399"/>
            <a:ext cx="10515600" cy="635093"/>
          </a:xfrm>
          <a:prstGeom prst="rect">
            <a:avLst/>
          </a:prstGeom>
        </p:spPr>
        <p:txBody>
          <a:bodyPr>
            <a:normAutofit/>
          </a:bodyPr>
          <a:lstStyle>
            <a:lvl1pPr>
              <a:defRPr sz="3200" b="1" i="0">
                <a:solidFill>
                  <a:schemeClr val="accent1"/>
                </a:solidFill>
                <a:latin typeface="Arial Black" charset="0"/>
                <a:ea typeface="Arial Black" charset="0"/>
                <a:cs typeface="Arial Black" charset="0"/>
              </a:defRPr>
            </a:lvl1pPr>
          </a:lstStyle>
          <a:p>
            <a:r>
              <a:rPr lang="en-US" dirty="0"/>
              <a:t>Click to edit Master title style</a:t>
            </a:r>
          </a:p>
        </p:txBody>
      </p:sp>
      <p:sp>
        <p:nvSpPr>
          <p:cNvPr id="3" name="Content Placeholder 2"/>
          <p:cNvSpPr>
            <a:spLocks noGrp="1"/>
          </p:cNvSpPr>
          <p:nvPr>
            <p:ph idx="1"/>
          </p:nvPr>
        </p:nvSpPr>
        <p:spPr>
          <a:xfrm>
            <a:off x="644978" y="1712239"/>
            <a:ext cx="10515600" cy="3472834"/>
          </a:xfrm>
          <a:prstGeom prst="rect">
            <a:avLst/>
          </a:prstGeom>
        </p:spPr>
        <p:txBody>
          <a:bodyPr/>
          <a:lstStyle>
            <a:lvl1pPr>
              <a:defRPr sz="2400">
                <a:solidFill>
                  <a:schemeClr val="accent5"/>
                </a:solidFill>
              </a:defRPr>
            </a:lvl1pPr>
            <a:lvl2pPr>
              <a:defRPr sz="2000">
                <a:solidFill>
                  <a:schemeClr val="accent5"/>
                </a:solidFill>
              </a:defRPr>
            </a:lvl2pPr>
            <a:lvl3pPr marL="914400" indent="0">
              <a:buNone/>
              <a:defRPr sz="1800">
                <a:solidFill>
                  <a:schemeClr val="accent5"/>
                </a:solidFill>
              </a:defRPr>
            </a:lvl3pPr>
            <a:lvl4pPr>
              <a:defRPr>
                <a:solidFill>
                  <a:schemeClr val="accent5"/>
                </a:solidFill>
              </a:defRPr>
            </a:lvl4pPr>
            <a:lvl5pPr>
              <a:defRPr>
                <a:solidFill>
                  <a:schemeClr val="accent5"/>
                </a:solidFill>
              </a:defRPr>
            </a:lvl5pPr>
          </a:lstStyle>
          <a:p>
            <a:pPr lvl="0"/>
            <a:r>
              <a:rPr lang="en-US" dirty="0"/>
              <a:t>Edit Master text styles</a:t>
            </a:r>
          </a:p>
          <a:p>
            <a:pPr lvl="1"/>
            <a:r>
              <a:rPr lang="en-US" dirty="0"/>
              <a:t>Second level</a:t>
            </a:r>
          </a:p>
          <a:p>
            <a:pPr lvl="2"/>
            <a:endParaRPr lang="en-US"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9486" y="6325207"/>
            <a:ext cx="1148443" cy="391534"/>
          </a:xfrm>
          <a:prstGeom prst="rect">
            <a:avLst/>
          </a:prstGeom>
        </p:spPr>
      </p:pic>
    </p:spTree>
    <p:extLst>
      <p:ext uri="{BB962C8B-B14F-4D97-AF65-F5344CB8AC3E}">
        <p14:creationId xmlns:p14="http://schemas.microsoft.com/office/powerpoint/2010/main" val="1668864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7743" y="3162925"/>
            <a:ext cx="10515600" cy="592111"/>
          </a:xfrm>
          <a:prstGeom prst="rect">
            <a:avLst/>
          </a:prstGeom>
        </p:spPr>
        <p:txBody>
          <a:bodyPr anchor="t">
            <a:normAutofit/>
          </a:bodyPr>
          <a:lstStyle>
            <a:lvl1pPr>
              <a:defRPr sz="3600" b="1" i="0">
                <a:solidFill>
                  <a:schemeClr val="accent1"/>
                </a:solidFill>
                <a:latin typeface="Arial Black" charset="0"/>
                <a:ea typeface="Arial Black" charset="0"/>
                <a:cs typeface="Arial Black" charset="0"/>
              </a:defRPr>
            </a:lvl1pPr>
          </a:lstStyle>
          <a:p>
            <a:r>
              <a:rPr lang="en-US" dirty="0"/>
              <a:t>Click to edit Master title style</a:t>
            </a:r>
          </a:p>
        </p:txBody>
      </p:sp>
      <p:sp>
        <p:nvSpPr>
          <p:cNvPr id="3" name="Text Placeholder 2"/>
          <p:cNvSpPr>
            <a:spLocks noGrp="1"/>
          </p:cNvSpPr>
          <p:nvPr>
            <p:ph type="body" idx="1"/>
          </p:nvPr>
        </p:nvSpPr>
        <p:spPr>
          <a:xfrm>
            <a:off x="627743" y="3755036"/>
            <a:ext cx="10515600" cy="1500187"/>
          </a:xfrm>
          <a:prstGeom prst="rect">
            <a:avLst/>
          </a:prstGeom>
        </p:spPr>
        <p:txBody>
          <a:bodyPr/>
          <a:lstStyle>
            <a:lvl1pPr marL="0" indent="0">
              <a:buNone/>
              <a:defRPr sz="2400">
                <a:solidFill>
                  <a:schemeClr val="accent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3757" y="0"/>
            <a:ext cx="4408244" cy="2547257"/>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9486" y="6325207"/>
            <a:ext cx="1148443" cy="391534"/>
          </a:xfrm>
          <a:prstGeom prst="rect">
            <a:avLst/>
          </a:prstGeom>
        </p:spPr>
      </p:pic>
    </p:spTree>
    <p:extLst>
      <p:ext uri="{BB962C8B-B14F-4D97-AF65-F5344CB8AC3E}">
        <p14:creationId xmlns:p14="http://schemas.microsoft.com/office/powerpoint/2010/main" val="320477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ank you/End">
    <p:spTree>
      <p:nvGrpSpPr>
        <p:cNvPr id="1" name=""/>
        <p:cNvGrpSpPr/>
        <p:nvPr/>
      </p:nvGrpSpPr>
      <p:grpSpPr>
        <a:xfrm>
          <a:off x="0" y="0"/>
          <a:ext cx="0" cy="0"/>
          <a:chOff x="0" y="0"/>
          <a:chExt cx="0" cy="0"/>
        </a:xfrm>
      </p:grpSpPr>
      <p:sp>
        <p:nvSpPr>
          <p:cNvPr id="4" name="Title 1"/>
          <p:cNvSpPr>
            <a:spLocks noGrp="1"/>
          </p:cNvSpPr>
          <p:nvPr>
            <p:ph type="title"/>
          </p:nvPr>
        </p:nvSpPr>
        <p:spPr>
          <a:xfrm>
            <a:off x="747775" y="2834755"/>
            <a:ext cx="10515600" cy="1325563"/>
          </a:xfrm>
          <a:prstGeom prst="rect">
            <a:avLst/>
          </a:prstGeom>
        </p:spPr>
        <p:txBody>
          <a:bodyPr/>
          <a:lstStyle>
            <a:lvl1pPr algn="ctr">
              <a:defRPr sz="3600" b="1" i="0">
                <a:solidFill>
                  <a:schemeClr val="accent1"/>
                </a:solidFill>
                <a:latin typeface="Arial Black" charset="0"/>
                <a:ea typeface="Arial Black" charset="0"/>
                <a:cs typeface="Arial Black" charset="0"/>
              </a:defRPr>
            </a:lvl1pPr>
          </a:lstStyle>
          <a:p>
            <a:r>
              <a:rPr lang="en-US" dirty="0"/>
              <a:t>Click to edit Master title style</a:t>
            </a:r>
          </a:p>
        </p:txBody>
      </p:sp>
      <p:pic>
        <p:nvPicPr>
          <p:cNvPr id="102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425175" y="6054922"/>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userDrawn="1"/>
        </p:nvSpPr>
        <p:spPr>
          <a:xfrm>
            <a:off x="1916264" y="5963477"/>
            <a:ext cx="8348870" cy="43088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This document has been produced and published by Sheffield Hallam University based on content provided by the Quality Assurance Agency for Higher Education (QAA). As such, this document may contain content that is not wholly endorsed by QAA.</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9214484"/>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1" r:id="rId4"/>
    <p:sldLayoutId id="2147483656"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mailto:s.jones-devitt@shu.ac.uk"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hyperlink" Target="http://www.blogs.shu.ac.uk/steer" TargetMode="External"/><Relationship Id="rId5" Type="http://schemas.openxmlformats.org/officeDocument/2006/relationships/image" Target="../media/image6.jpg"/><Relationship Id="rId4" Type="http://schemas.openxmlformats.org/officeDocument/2006/relationships/hyperlink" Target="mailto:a.donnelly@shu.ac.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5593" y="3053283"/>
            <a:ext cx="9780814" cy="784199"/>
          </a:xfrm>
        </p:spPr>
        <p:txBody>
          <a:bodyPr>
            <a:noAutofit/>
          </a:bodyPr>
          <a:lstStyle/>
          <a:p>
            <a:r>
              <a:rPr lang="en-GB" dirty="0"/>
              <a:t>Evidence for Enhancement:</a:t>
            </a:r>
            <a:br>
              <a:rPr lang="en-GB" dirty="0"/>
            </a:br>
            <a:r>
              <a:rPr lang="en-GB" sz="3000" b="0" dirty="0">
                <a:latin typeface="+mn-lt"/>
              </a:rPr>
              <a:t>Just enough? Why we need to question our assumptions about evidence</a:t>
            </a:r>
            <a:endParaRPr lang="en-US" sz="3000" b="0" dirty="0">
              <a:latin typeface="+mn-lt"/>
              <a:cs typeface="Arial" panose="020B0604020202020204" pitchFamily="34" charset="0"/>
            </a:endParaRPr>
          </a:p>
        </p:txBody>
      </p:sp>
      <p:sp>
        <p:nvSpPr>
          <p:cNvPr id="3" name="Subtitle 2"/>
          <p:cNvSpPr>
            <a:spLocks noGrp="1"/>
          </p:cNvSpPr>
          <p:nvPr>
            <p:ph type="subTitle" idx="1"/>
          </p:nvPr>
        </p:nvSpPr>
        <p:spPr>
          <a:xfrm>
            <a:off x="1524000" y="4252726"/>
            <a:ext cx="9144000" cy="569911"/>
          </a:xfrm>
        </p:spPr>
        <p:txBody>
          <a:bodyPr/>
          <a:lstStyle/>
          <a:p>
            <a:r>
              <a:rPr lang="en-GB" dirty="0"/>
              <a:t>Stella Jones-Devitt and Alan Donnelly</a:t>
            </a:r>
          </a:p>
          <a:p>
            <a:r>
              <a:rPr lang="en-GB" dirty="0"/>
              <a:t>Sheffield Hallam University</a:t>
            </a:r>
          </a:p>
          <a:p>
            <a:r>
              <a:rPr lang="en-US" dirty="0"/>
              <a:t>20 November 2018</a:t>
            </a:r>
          </a:p>
        </p:txBody>
      </p:sp>
    </p:spTree>
    <p:extLst>
      <p:ext uri="{BB962C8B-B14F-4D97-AF65-F5344CB8AC3E}">
        <p14:creationId xmlns:p14="http://schemas.microsoft.com/office/powerpoint/2010/main" val="72128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Credibility of evidence-based practice?</a:t>
            </a:r>
          </a:p>
        </p:txBody>
      </p:sp>
      <p:sp>
        <p:nvSpPr>
          <p:cNvPr id="4" name="Isosceles Triangle 3"/>
          <p:cNvSpPr/>
          <p:nvPr/>
        </p:nvSpPr>
        <p:spPr>
          <a:xfrm>
            <a:off x="5287731" y="5127126"/>
            <a:ext cx="795569" cy="727492"/>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rot="9051">
            <a:off x="1638233" y="4814107"/>
            <a:ext cx="8291740" cy="3316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676413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Credibility of evidence-based practice?</a:t>
            </a:r>
          </a:p>
        </p:txBody>
      </p:sp>
      <p:sp>
        <p:nvSpPr>
          <p:cNvPr id="4" name="Isosceles Triangle 3"/>
          <p:cNvSpPr/>
          <p:nvPr/>
        </p:nvSpPr>
        <p:spPr>
          <a:xfrm>
            <a:off x="5287731" y="5127126"/>
            <a:ext cx="795569" cy="727492"/>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rot="21043822">
            <a:off x="1680772" y="4808095"/>
            <a:ext cx="8291740" cy="3316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 name="Group 8"/>
          <p:cNvGrpSpPr/>
          <p:nvPr/>
        </p:nvGrpSpPr>
        <p:grpSpPr>
          <a:xfrm rot="21043822">
            <a:off x="1937292" y="4303450"/>
            <a:ext cx="1095648" cy="1037177"/>
            <a:chOff x="7431312" y="3149600"/>
            <a:chExt cx="1175659" cy="1134886"/>
          </a:xfrm>
        </p:grpSpPr>
        <p:sp>
          <p:nvSpPr>
            <p:cNvPr id="19" name="Rounded Rectangle 18"/>
            <p:cNvSpPr/>
            <p:nvPr/>
          </p:nvSpPr>
          <p:spPr>
            <a:xfrm>
              <a:off x="7431312" y="3149600"/>
              <a:ext cx="1175659" cy="113488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Cross 19"/>
            <p:cNvSpPr/>
            <p:nvPr/>
          </p:nvSpPr>
          <p:spPr>
            <a:xfrm>
              <a:off x="7713141" y="3411043"/>
              <a:ext cx="612000" cy="612000"/>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7" name="Cross 26"/>
          <p:cNvSpPr/>
          <p:nvPr/>
        </p:nvSpPr>
        <p:spPr>
          <a:xfrm rot="21043822">
            <a:off x="3305246" y="4361019"/>
            <a:ext cx="570350" cy="559309"/>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Content Placeholder 2"/>
          <p:cNvSpPr>
            <a:spLocks noGrp="1"/>
          </p:cNvSpPr>
          <p:nvPr>
            <p:ph idx="1"/>
          </p:nvPr>
        </p:nvSpPr>
        <p:spPr>
          <a:xfrm>
            <a:off x="645126" y="2641601"/>
            <a:ext cx="6517674" cy="1093990"/>
          </a:xfrm>
          <a:noFill/>
        </p:spPr>
        <p:txBody>
          <a:bodyPr>
            <a:normAutofit/>
          </a:bodyPr>
          <a:lstStyle/>
          <a:p>
            <a:pPr marL="0" indent="0" algn="ctr">
              <a:buNone/>
            </a:pPr>
            <a:r>
              <a:rPr lang="en-GB" b="1" dirty="0">
                <a:solidFill>
                  <a:schemeClr val="tx1"/>
                </a:solidFill>
              </a:rPr>
              <a:t>Expose inaccurate claims of research and potential to reduce 'selection bias' (Haynes et al., 2012) </a:t>
            </a:r>
          </a:p>
        </p:txBody>
      </p:sp>
    </p:spTree>
    <p:extLst>
      <p:ext uri="{BB962C8B-B14F-4D97-AF65-F5344CB8AC3E}">
        <p14:creationId xmlns:p14="http://schemas.microsoft.com/office/powerpoint/2010/main" val="2700255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Credibility of evidence-based practice?</a:t>
            </a:r>
          </a:p>
        </p:txBody>
      </p:sp>
      <p:sp>
        <p:nvSpPr>
          <p:cNvPr id="4" name="Isosceles Triangle 3"/>
          <p:cNvSpPr/>
          <p:nvPr/>
        </p:nvSpPr>
        <p:spPr>
          <a:xfrm>
            <a:off x="5287731" y="5127126"/>
            <a:ext cx="795569" cy="727492"/>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rot="21043822">
            <a:off x="1680772" y="4808095"/>
            <a:ext cx="8291740" cy="3316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 name="Group 8"/>
          <p:cNvGrpSpPr/>
          <p:nvPr/>
        </p:nvGrpSpPr>
        <p:grpSpPr>
          <a:xfrm rot="21043822">
            <a:off x="1937292" y="4303450"/>
            <a:ext cx="1095648" cy="1037177"/>
            <a:chOff x="7431312" y="3149600"/>
            <a:chExt cx="1175659" cy="1134886"/>
          </a:xfrm>
        </p:grpSpPr>
        <p:sp>
          <p:nvSpPr>
            <p:cNvPr id="19" name="Rounded Rectangle 18"/>
            <p:cNvSpPr/>
            <p:nvPr/>
          </p:nvSpPr>
          <p:spPr>
            <a:xfrm>
              <a:off x="7431312" y="3149600"/>
              <a:ext cx="1175659" cy="113488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Cross 19"/>
            <p:cNvSpPr/>
            <p:nvPr/>
          </p:nvSpPr>
          <p:spPr>
            <a:xfrm>
              <a:off x="7713141" y="3411043"/>
              <a:ext cx="612000" cy="612000"/>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36" name="Group 35"/>
          <p:cNvGrpSpPr/>
          <p:nvPr/>
        </p:nvGrpSpPr>
        <p:grpSpPr>
          <a:xfrm>
            <a:off x="3042597" y="4122085"/>
            <a:ext cx="1095648" cy="1037177"/>
            <a:chOff x="3042597" y="4122085"/>
            <a:chExt cx="1095648" cy="1037177"/>
          </a:xfrm>
        </p:grpSpPr>
        <p:sp>
          <p:nvSpPr>
            <p:cNvPr id="26" name="Rounded Rectangle 25"/>
            <p:cNvSpPr/>
            <p:nvPr/>
          </p:nvSpPr>
          <p:spPr>
            <a:xfrm rot="21043822">
              <a:off x="3042597" y="4122085"/>
              <a:ext cx="1095648" cy="103717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Cross 26"/>
            <p:cNvSpPr/>
            <p:nvPr/>
          </p:nvSpPr>
          <p:spPr>
            <a:xfrm rot="21043822">
              <a:off x="3305246" y="4361019"/>
              <a:ext cx="570350" cy="559309"/>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5" name="Content Placeholder 2"/>
          <p:cNvSpPr>
            <a:spLocks noGrp="1"/>
          </p:cNvSpPr>
          <p:nvPr>
            <p:ph idx="1"/>
          </p:nvPr>
        </p:nvSpPr>
        <p:spPr>
          <a:xfrm>
            <a:off x="645126" y="2022231"/>
            <a:ext cx="5438174" cy="1306959"/>
          </a:xfrm>
          <a:noFill/>
          <a:ln>
            <a:noFill/>
          </a:ln>
        </p:spPr>
        <p:txBody>
          <a:bodyPr>
            <a:normAutofit lnSpcReduction="10000"/>
          </a:bodyPr>
          <a:lstStyle/>
          <a:p>
            <a:pPr marL="0" indent="0" algn="ctr">
              <a:buNone/>
            </a:pPr>
            <a:r>
              <a:rPr lang="en-GB" b="1" dirty="0">
                <a:solidFill>
                  <a:schemeClr val="tx1"/>
                </a:solidFill>
              </a:rPr>
              <a:t>Encourage practice that is based on 'sound evidence' rather than tradition and intuition (Groccia &amp; Buskist, 2011)</a:t>
            </a:r>
          </a:p>
        </p:txBody>
      </p:sp>
    </p:spTree>
    <p:extLst>
      <p:ext uri="{BB962C8B-B14F-4D97-AF65-F5344CB8AC3E}">
        <p14:creationId xmlns:p14="http://schemas.microsoft.com/office/powerpoint/2010/main" val="3939638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Credibility of evidence-based practice?</a:t>
            </a:r>
          </a:p>
        </p:txBody>
      </p:sp>
      <p:sp>
        <p:nvSpPr>
          <p:cNvPr id="4" name="Isosceles Triangle 3"/>
          <p:cNvSpPr/>
          <p:nvPr/>
        </p:nvSpPr>
        <p:spPr>
          <a:xfrm>
            <a:off x="5287731" y="5127126"/>
            <a:ext cx="795569" cy="727492"/>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rot="21043822">
            <a:off x="1680772" y="4808095"/>
            <a:ext cx="8291740" cy="3316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 name="Group 8"/>
          <p:cNvGrpSpPr/>
          <p:nvPr/>
        </p:nvGrpSpPr>
        <p:grpSpPr>
          <a:xfrm rot="21043822">
            <a:off x="1937292" y="4303450"/>
            <a:ext cx="1095648" cy="1037177"/>
            <a:chOff x="7431312" y="3149600"/>
            <a:chExt cx="1175659" cy="1134886"/>
          </a:xfrm>
        </p:grpSpPr>
        <p:sp>
          <p:nvSpPr>
            <p:cNvPr id="19" name="Rounded Rectangle 18"/>
            <p:cNvSpPr/>
            <p:nvPr/>
          </p:nvSpPr>
          <p:spPr>
            <a:xfrm>
              <a:off x="7431312" y="3149600"/>
              <a:ext cx="1175659" cy="113488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Cross 19"/>
            <p:cNvSpPr/>
            <p:nvPr/>
          </p:nvSpPr>
          <p:spPr>
            <a:xfrm>
              <a:off x="7713141" y="3411043"/>
              <a:ext cx="612000" cy="612000"/>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36" name="Group 35"/>
          <p:cNvGrpSpPr/>
          <p:nvPr/>
        </p:nvGrpSpPr>
        <p:grpSpPr>
          <a:xfrm>
            <a:off x="3042597" y="4122085"/>
            <a:ext cx="1095648" cy="1037177"/>
            <a:chOff x="3042597" y="4122085"/>
            <a:chExt cx="1095648" cy="1037177"/>
          </a:xfrm>
        </p:grpSpPr>
        <p:sp>
          <p:nvSpPr>
            <p:cNvPr id="26" name="Rounded Rectangle 25"/>
            <p:cNvSpPr/>
            <p:nvPr/>
          </p:nvSpPr>
          <p:spPr>
            <a:xfrm rot="21043822">
              <a:off x="3042597" y="4122085"/>
              <a:ext cx="1095648" cy="103717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Cross 26"/>
            <p:cNvSpPr/>
            <p:nvPr/>
          </p:nvSpPr>
          <p:spPr>
            <a:xfrm rot="21043822">
              <a:off x="3305246" y="4361019"/>
              <a:ext cx="570350" cy="559309"/>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9" name="Group 28"/>
          <p:cNvGrpSpPr/>
          <p:nvPr/>
        </p:nvGrpSpPr>
        <p:grpSpPr>
          <a:xfrm rot="21093062">
            <a:off x="8648669" y="3203956"/>
            <a:ext cx="1095648" cy="1037177"/>
            <a:chOff x="8121995" y="2468511"/>
            <a:chExt cx="1095648" cy="1037177"/>
          </a:xfrm>
        </p:grpSpPr>
        <p:sp>
          <p:nvSpPr>
            <p:cNvPr id="30" name="Rounded Rectangle 29"/>
            <p:cNvSpPr/>
            <p:nvPr/>
          </p:nvSpPr>
          <p:spPr>
            <a:xfrm rot="9051">
              <a:off x="8121995" y="2468511"/>
              <a:ext cx="1095648" cy="103717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Rectangle 30"/>
            <p:cNvSpPr/>
            <p:nvPr/>
          </p:nvSpPr>
          <p:spPr>
            <a:xfrm rot="9051">
              <a:off x="8384612" y="2903278"/>
              <a:ext cx="570349" cy="19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5" name="Content Placeholder 2"/>
          <p:cNvSpPr>
            <a:spLocks noGrp="1"/>
          </p:cNvSpPr>
          <p:nvPr>
            <p:ph idx="1"/>
          </p:nvPr>
        </p:nvSpPr>
        <p:spPr>
          <a:xfrm>
            <a:off x="4673600" y="1790701"/>
            <a:ext cx="6280905" cy="1187220"/>
          </a:xfrm>
          <a:noFill/>
        </p:spPr>
        <p:txBody>
          <a:bodyPr>
            <a:normAutofit/>
          </a:bodyPr>
          <a:lstStyle/>
          <a:p>
            <a:pPr marL="0" indent="0" algn="ctr">
              <a:buNone/>
            </a:pPr>
            <a:r>
              <a:rPr lang="en-GB" b="1" dirty="0">
                <a:solidFill>
                  <a:schemeClr val="tx1"/>
                </a:solidFill>
              </a:rPr>
              <a:t>Evidence is reduced to narrow 'scientific' terms that avoids social context and values (Biesta, 2007)</a:t>
            </a:r>
          </a:p>
          <a:p>
            <a:pPr marL="0" indent="0" algn="ctr">
              <a:buNone/>
            </a:pPr>
            <a:endParaRPr lang="en-GB" b="1" dirty="0">
              <a:solidFill>
                <a:schemeClr val="tx1"/>
              </a:solidFill>
            </a:endParaRPr>
          </a:p>
        </p:txBody>
      </p:sp>
    </p:spTree>
    <p:extLst>
      <p:ext uri="{BB962C8B-B14F-4D97-AF65-F5344CB8AC3E}">
        <p14:creationId xmlns:p14="http://schemas.microsoft.com/office/powerpoint/2010/main" val="1436690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Credibility of evidence-based practice?</a:t>
            </a:r>
          </a:p>
        </p:txBody>
      </p:sp>
      <p:sp>
        <p:nvSpPr>
          <p:cNvPr id="4" name="Isosceles Triangle 3"/>
          <p:cNvSpPr/>
          <p:nvPr/>
        </p:nvSpPr>
        <p:spPr>
          <a:xfrm>
            <a:off x="5287731" y="5127126"/>
            <a:ext cx="795569" cy="727492"/>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rot="9051">
            <a:off x="1638233" y="4814107"/>
            <a:ext cx="8291740" cy="3316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 name="Group 8"/>
          <p:cNvGrpSpPr/>
          <p:nvPr/>
        </p:nvGrpSpPr>
        <p:grpSpPr>
          <a:xfrm rot="9051">
            <a:off x="1964676" y="3768313"/>
            <a:ext cx="1095648" cy="1037177"/>
            <a:chOff x="7431312" y="3149600"/>
            <a:chExt cx="1175659" cy="1134886"/>
          </a:xfrm>
        </p:grpSpPr>
        <p:sp>
          <p:nvSpPr>
            <p:cNvPr id="19" name="Rounded Rectangle 18"/>
            <p:cNvSpPr/>
            <p:nvPr/>
          </p:nvSpPr>
          <p:spPr>
            <a:xfrm>
              <a:off x="7431312" y="3149600"/>
              <a:ext cx="1175659" cy="113488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Cross 19"/>
            <p:cNvSpPr/>
            <p:nvPr/>
          </p:nvSpPr>
          <p:spPr>
            <a:xfrm>
              <a:off x="7713141" y="3411043"/>
              <a:ext cx="612000" cy="612000"/>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0" name="Group 9"/>
          <p:cNvGrpSpPr/>
          <p:nvPr/>
        </p:nvGrpSpPr>
        <p:grpSpPr>
          <a:xfrm rot="9051">
            <a:off x="3073837" y="3771234"/>
            <a:ext cx="1095648" cy="1037177"/>
            <a:chOff x="7431312" y="3149600"/>
            <a:chExt cx="1175659" cy="1134886"/>
          </a:xfrm>
        </p:grpSpPr>
        <p:sp>
          <p:nvSpPr>
            <p:cNvPr id="17" name="Rounded Rectangle 16"/>
            <p:cNvSpPr/>
            <p:nvPr/>
          </p:nvSpPr>
          <p:spPr>
            <a:xfrm>
              <a:off x="7431312" y="3149600"/>
              <a:ext cx="1175659" cy="113488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Cross 17"/>
            <p:cNvSpPr/>
            <p:nvPr/>
          </p:nvSpPr>
          <p:spPr>
            <a:xfrm>
              <a:off x="7713141" y="3411043"/>
              <a:ext cx="612000" cy="612000"/>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1" name="Group 20"/>
          <p:cNvGrpSpPr/>
          <p:nvPr/>
        </p:nvGrpSpPr>
        <p:grpSpPr>
          <a:xfrm>
            <a:off x="8640003" y="3773471"/>
            <a:ext cx="1095648" cy="1037177"/>
            <a:chOff x="8640003" y="3519471"/>
            <a:chExt cx="1095648" cy="1037177"/>
          </a:xfrm>
        </p:grpSpPr>
        <p:sp>
          <p:nvSpPr>
            <p:cNvPr id="12" name="Rounded Rectangle 11"/>
            <p:cNvSpPr/>
            <p:nvPr/>
          </p:nvSpPr>
          <p:spPr>
            <a:xfrm rot="9051">
              <a:off x="8640003" y="3519471"/>
              <a:ext cx="1095648" cy="103717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p:cNvSpPr/>
            <p:nvPr/>
          </p:nvSpPr>
          <p:spPr>
            <a:xfrm rot="9051">
              <a:off x="8902651" y="3941823"/>
              <a:ext cx="570349" cy="19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3" name="Group 2"/>
          <p:cNvGrpSpPr/>
          <p:nvPr/>
        </p:nvGrpSpPr>
        <p:grpSpPr>
          <a:xfrm>
            <a:off x="7530842" y="3770552"/>
            <a:ext cx="1095648" cy="1037177"/>
            <a:chOff x="7530842" y="3516552"/>
            <a:chExt cx="1095648" cy="1037177"/>
          </a:xfrm>
        </p:grpSpPr>
        <p:sp>
          <p:nvSpPr>
            <p:cNvPr id="11" name="Rounded Rectangle 10"/>
            <p:cNvSpPr/>
            <p:nvPr/>
          </p:nvSpPr>
          <p:spPr>
            <a:xfrm rot="9051">
              <a:off x="7530842" y="3516552"/>
              <a:ext cx="1095648" cy="103717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ectangle 15"/>
            <p:cNvSpPr/>
            <p:nvPr/>
          </p:nvSpPr>
          <p:spPr>
            <a:xfrm rot="9051">
              <a:off x="7793457" y="3951319"/>
              <a:ext cx="570349" cy="19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3" name="Content Placeholder 2"/>
          <p:cNvSpPr>
            <a:spLocks noGrp="1"/>
          </p:cNvSpPr>
          <p:nvPr>
            <p:ph idx="1"/>
          </p:nvPr>
        </p:nvSpPr>
        <p:spPr>
          <a:xfrm>
            <a:off x="5126139" y="2044701"/>
            <a:ext cx="5831874" cy="1187220"/>
          </a:xfrm>
          <a:noFill/>
        </p:spPr>
        <p:txBody>
          <a:bodyPr>
            <a:normAutofit/>
          </a:bodyPr>
          <a:lstStyle/>
          <a:p>
            <a:pPr marL="0" indent="0" algn="ctr">
              <a:buNone/>
            </a:pPr>
            <a:r>
              <a:rPr lang="en-GB" b="1" dirty="0">
                <a:solidFill>
                  <a:schemeClr val="tx1"/>
                </a:solidFill>
              </a:rPr>
              <a:t>Disengages inquiry from teaching and undermines professional judgement (Thomas, 2016)</a:t>
            </a:r>
          </a:p>
          <a:p>
            <a:pPr marL="0" indent="0" algn="ctr">
              <a:buNone/>
            </a:pPr>
            <a:endParaRPr lang="en-GB" b="1" dirty="0">
              <a:solidFill>
                <a:schemeClr val="tx1"/>
              </a:solidFill>
            </a:endParaRPr>
          </a:p>
        </p:txBody>
      </p:sp>
    </p:spTree>
    <p:extLst>
      <p:ext uri="{BB962C8B-B14F-4D97-AF65-F5344CB8AC3E}">
        <p14:creationId xmlns:p14="http://schemas.microsoft.com/office/powerpoint/2010/main" val="150693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Credibility of evidence-based practice?</a:t>
            </a:r>
          </a:p>
        </p:txBody>
      </p:sp>
      <p:sp>
        <p:nvSpPr>
          <p:cNvPr id="4" name="Isosceles Triangle 3"/>
          <p:cNvSpPr/>
          <p:nvPr/>
        </p:nvSpPr>
        <p:spPr>
          <a:xfrm>
            <a:off x="5287731" y="5127126"/>
            <a:ext cx="795569" cy="727492"/>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rot="9051">
            <a:off x="1638233" y="4814107"/>
            <a:ext cx="8291740" cy="3316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 name="Group 8"/>
          <p:cNvGrpSpPr/>
          <p:nvPr/>
        </p:nvGrpSpPr>
        <p:grpSpPr>
          <a:xfrm rot="9051">
            <a:off x="1964676" y="3768313"/>
            <a:ext cx="1095648" cy="1037177"/>
            <a:chOff x="7431312" y="3149600"/>
            <a:chExt cx="1175659" cy="1134886"/>
          </a:xfrm>
        </p:grpSpPr>
        <p:sp>
          <p:nvSpPr>
            <p:cNvPr id="19" name="Rounded Rectangle 18"/>
            <p:cNvSpPr/>
            <p:nvPr/>
          </p:nvSpPr>
          <p:spPr>
            <a:xfrm>
              <a:off x="7431312" y="3149600"/>
              <a:ext cx="1175659" cy="113488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Cross 19"/>
            <p:cNvSpPr/>
            <p:nvPr/>
          </p:nvSpPr>
          <p:spPr>
            <a:xfrm>
              <a:off x="7713141" y="3411043"/>
              <a:ext cx="612000" cy="612000"/>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0" name="Group 9"/>
          <p:cNvGrpSpPr/>
          <p:nvPr/>
        </p:nvGrpSpPr>
        <p:grpSpPr>
          <a:xfrm rot="9051">
            <a:off x="3073837" y="3771234"/>
            <a:ext cx="1095648" cy="1037177"/>
            <a:chOff x="7431312" y="3149600"/>
            <a:chExt cx="1175659" cy="1134886"/>
          </a:xfrm>
        </p:grpSpPr>
        <p:sp>
          <p:nvSpPr>
            <p:cNvPr id="17" name="Rounded Rectangle 16"/>
            <p:cNvSpPr/>
            <p:nvPr/>
          </p:nvSpPr>
          <p:spPr>
            <a:xfrm>
              <a:off x="7431312" y="3149600"/>
              <a:ext cx="1175659" cy="113488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Cross 17"/>
            <p:cNvSpPr/>
            <p:nvPr/>
          </p:nvSpPr>
          <p:spPr>
            <a:xfrm>
              <a:off x="7713141" y="3411043"/>
              <a:ext cx="612000" cy="612000"/>
            </a:xfrm>
            <a:prstGeom prst="plus">
              <a:avLst>
                <a:gd name="adj" fmla="val 327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1" name="Group 20"/>
          <p:cNvGrpSpPr/>
          <p:nvPr/>
        </p:nvGrpSpPr>
        <p:grpSpPr>
          <a:xfrm>
            <a:off x="8640003" y="3773471"/>
            <a:ext cx="1095648" cy="1037177"/>
            <a:chOff x="8640003" y="3519471"/>
            <a:chExt cx="1095648" cy="1037177"/>
          </a:xfrm>
        </p:grpSpPr>
        <p:sp>
          <p:nvSpPr>
            <p:cNvPr id="12" name="Rounded Rectangle 11"/>
            <p:cNvSpPr/>
            <p:nvPr/>
          </p:nvSpPr>
          <p:spPr>
            <a:xfrm rot="9051">
              <a:off x="8640003" y="3519471"/>
              <a:ext cx="1095648" cy="103717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p:cNvSpPr/>
            <p:nvPr/>
          </p:nvSpPr>
          <p:spPr>
            <a:xfrm rot="9051">
              <a:off x="8902651" y="3941823"/>
              <a:ext cx="570349" cy="19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3" name="Group 2"/>
          <p:cNvGrpSpPr/>
          <p:nvPr/>
        </p:nvGrpSpPr>
        <p:grpSpPr>
          <a:xfrm>
            <a:off x="7530842" y="3770552"/>
            <a:ext cx="1095648" cy="1037177"/>
            <a:chOff x="7530842" y="3516552"/>
            <a:chExt cx="1095648" cy="1037177"/>
          </a:xfrm>
        </p:grpSpPr>
        <p:sp>
          <p:nvSpPr>
            <p:cNvPr id="11" name="Rounded Rectangle 10"/>
            <p:cNvSpPr/>
            <p:nvPr/>
          </p:nvSpPr>
          <p:spPr>
            <a:xfrm rot="9051">
              <a:off x="7530842" y="3516552"/>
              <a:ext cx="1095648" cy="103717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ectangle 15"/>
            <p:cNvSpPr/>
            <p:nvPr/>
          </p:nvSpPr>
          <p:spPr>
            <a:xfrm rot="9051">
              <a:off x="7793457" y="3951319"/>
              <a:ext cx="570349" cy="19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3" name="Content Placeholder 2"/>
          <p:cNvSpPr>
            <a:spLocks noGrp="1"/>
          </p:cNvSpPr>
          <p:nvPr>
            <p:ph idx="1"/>
          </p:nvPr>
        </p:nvSpPr>
        <p:spPr>
          <a:xfrm>
            <a:off x="2868166" y="2095244"/>
            <a:ext cx="5831874" cy="1187220"/>
          </a:xfrm>
          <a:noFill/>
        </p:spPr>
        <p:txBody>
          <a:bodyPr>
            <a:normAutofit/>
          </a:bodyPr>
          <a:lstStyle/>
          <a:p>
            <a:pPr marL="0" indent="0" algn="ctr">
              <a:buNone/>
            </a:pPr>
            <a:r>
              <a:rPr lang="en-GB" b="1" dirty="0">
                <a:solidFill>
                  <a:schemeClr val="tx1"/>
                </a:solidFill>
              </a:rPr>
              <a:t>Ethical implications?</a:t>
            </a:r>
          </a:p>
          <a:p>
            <a:pPr marL="0" indent="0" algn="ctr">
              <a:buNone/>
            </a:pPr>
            <a:endParaRPr lang="en-GB" b="1" dirty="0">
              <a:solidFill>
                <a:schemeClr val="tx1"/>
              </a:solidFill>
            </a:endParaRPr>
          </a:p>
        </p:txBody>
      </p:sp>
      <p:sp>
        <p:nvSpPr>
          <p:cNvPr id="24" name="Rounded Rectangle 23"/>
          <p:cNvSpPr/>
          <p:nvPr/>
        </p:nvSpPr>
        <p:spPr>
          <a:xfrm rot="9051">
            <a:off x="5137690" y="3781411"/>
            <a:ext cx="1095648" cy="103717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5303622" y="3687110"/>
            <a:ext cx="748923" cy="1200329"/>
          </a:xfrm>
          <a:prstGeom prst="rect">
            <a:avLst/>
          </a:prstGeom>
          <a:noFill/>
        </p:spPr>
        <p:txBody>
          <a:bodyPr wrap="none" lIns="91440" tIns="45720" rIns="91440" bIns="45720">
            <a:spAutoFit/>
          </a:bodyPr>
          <a:lstStyle/>
          <a:p>
            <a:pPr algn="ctr"/>
            <a:r>
              <a:rPr lang="en-GB" sz="72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p:txBody>
      </p:sp>
    </p:spTree>
    <p:extLst>
      <p:ext uri="{BB962C8B-B14F-4D97-AF65-F5344CB8AC3E}">
        <p14:creationId xmlns:p14="http://schemas.microsoft.com/office/powerpoint/2010/main" val="253542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Credibility of evidence</a:t>
            </a:r>
          </a:p>
        </p:txBody>
      </p:sp>
      <p:graphicFrame>
        <p:nvGraphicFramePr>
          <p:cNvPr id="8" name="Diagram 7"/>
          <p:cNvGraphicFramePr/>
          <p:nvPr>
            <p:extLst/>
          </p:nvPr>
        </p:nvGraphicFramePr>
        <p:xfrm>
          <a:off x="1851477" y="1565066"/>
          <a:ext cx="8670925" cy="4962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ontent Placeholder 2"/>
          <p:cNvSpPr>
            <a:spLocks noGrp="1"/>
          </p:cNvSpPr>
          <p:nvPr>
            <p:ph idx="1"/>
          </p:nvPr>
        </p:nvSpPr>
        <p:spPr>
          <a:xfrm>
            <a:off x="644978" y="1712239"/>
            <a:ext cx="9870622" cy="3472834"/>
          </a:xfrm>
        </p:spPr>
        <p:txBody>
          <a:bodyPr>
            <a:normAutofit/>
          </a:bodyPr>
          <a:lstStyle/>
          <a:p>
            <a:pPr marL="0" indent="0">
              <a:buNone/>
            </a:pPr>
            <a:r>
              <a:rPr lang="en-GB" b="1" dirty="0">
                <a:solidFill>
                  <a:schemeClr val="tx1"/>
                </a:solidFill>
              </a:rPr>
              <a:t>Nelson and Campbell (2017)</a:t>
            </a:r>
            <a:endParaRPr lang="en-GB" dirty="0">
              <a:solidFill>
                <a:schemeClr val="tx1"/>
              </a:solidFill>
              <a:latin typeface="+mj-lt"/>
            </a:endParaRPr>
          </a:p>
          <a:p>
            <a:pPr algn="ctr"/>
            <a:endParaRPr lang="en-GB" dirty="0"/>
          </a:p>
        </p:txBody>
      </p:sp>
    </p:spTree>
    <p:extLst>
      <p:ext uri="{BB962C8B-B14F-4D97-AF65-F5344CB8AC3E}">
        <p14:creationId xmlns:p14="http://schemas.microsoft.com/office/powerpoint/2010/main" val="1616650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978" y="901399"/>
            <a:ext cx="10515600" cy="1126294"/>
          </a:xfrm>
        </p:spPr>
        <p:txBody>
          <a:bodyPr>
            <a:normAutofit/>
          </a:bodyPr>
          <a:lstStyle/>
          <a:p>
            <a:r>
              <a:rPr lang="en-GB" strike="sngStrike" dirty="0">
                <a:latin typeface="Arial Black" panose="020B0A04020102020204" pitchFamily="34" charset="0"/>
              </a:rPr>
              <a:t>Credibility of evidence </a:t>
            </a:r>
            <a:br>
              <a:rPr lang="en-GB" strike="sngStrike" dirty="0">
                <a:latin typeface="Arial Black" panose="020B0A04020102020204" pitchFamily="34" charset="0"/>
              </a:rPr>
            </a:br>
            <a:r>
              <a:rPr lang="en-GB" dirty="0">
                <a:latin typeface="Arial Black" panose="020B0A04020102020204" pitchFamily="34" charset="0"/>
              </a:rPr>
              <a:t>Knowledge mobilisation?</a:t>
            </a:r>
          </a:p>
        </p:txBody>
      </p:sp>
      <p:grpSp>
        <p:nvGrpSpPr>
          <p:cNvPr id="4" name="Group 3"/>
          <p:cNvGrpSpPr/>
          <p:nvPr/>
        </p:nvGrpSpPr>
        <p:grpSpPr>
          <a:xfrm>
            <a:off x="5995262" y="2230890"/>
            <a:ext cx="3054455" cy="2200759"/>
            <a:chOff x="5995262" y="2230890"/>
            <a:chExt cx="3054455" cy="2200759"/>
          </a:xfrm>
        </p:grpSpPr>
        <p:sp>
          <p:nvSpPr>
            <p:cNvPr id="7" name="Isosceles Triangle 6"/>
            <p:cNvSpPr/>
            <p:nvPr/>
          </p:nvSpPr>
          <p:spPr>
            <a:xfrm>
              <a:off x="5995262" y="2230890"/>
              <a:ext cx="2929179" cy="2200759"/>
            </a:xfrm>
            <a:prstGeom prst="triangle">
              <a:avLst/>
            </a:prstGeom>
            <a:solidFill>
              <a:srgbClr val="00CC99">
                <a:alpha val="7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chemeClr val="tx1"/>
                </a:solidFill>
              </a:endParaRPr>
            </a:p>
          </p:txBody>
        </p:sp>
        <p:sp>
          <p:nvSpPr>
            <p:cNvPr id="10" name="TextBox 9"/>
            <p:cNvSpPr txBox="1"/>
            <p:nvPr/>
          </p:nvSpPr>
          <p:spPr>
            <a:xfrm>
              <a:off x="6085800" y="3274650"/>
              <a:ext cx="2963917" cy="400110"/>
            </a:xfrm>
            <a:prstGeom prst="rect">
              <a:avLst/>
            </a:prstGeom>
            <a:noFill/>
          </p:spPr>
          <p:txBody>
            <a:bodyPr wrap="square" rtlCol="0">
              <a:spAutoFit/>
            </a:bodyPr>
            <a:lstStyle/>
            <a:p>
              <a:pPr algn="ctr"/>
              <a:r>
                <a:rPr lang="en-GB" sz="2000" b="1" dirty="0"/>
                <a:t>Use</a:t>
              </a:r>
            </a:p>
          </p:txBody>
        </p:sp>
      </p:grpSp>
      <p:grpSp>
        <p:nvGrpSpPr>
          <p:cNvPr id="3" name="Group 2"/>
          <p:cNvGrpSpPr/>
          <p:nvPr/>
        </p:nvGrpSpPr>
        <p:grpSpPr>
          <a:xfrm>
            <a:off x="4135080" y="2230889"/>
            <a:ext cx="3009637" cy="2200759"/>
            <a:chOff x="4135080" y="2230889"/>
            <a:chExt cx="3009637" cy="2200759"/>
          </a:xfrm>
        </p:grpSpPr>
        <p:sp>
          <p:nvSpPr>
            <p:cNvPr id="5" name="Isosceles Triangle 4"/>
            <p:cNvSpPr/>
            <p:nvPr/>
          </p:nvSpPr>
          <p:spPr>
            <a:xfrm>
              <a:off x="4215538" y="2230889"/>
              <a:ext cx="2929179" cy="2200759"/>
            </a:xfrm>
            <a:prstGeom prst="triangle">
              <a:avLst/>
            </a:prstGeom>
            <a:solidFill>
              <a:srgbClr val="9F1C64">
                <a:alpha val="7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chemeClr val="tx1"/>
                </a:solidFill>
              </a:endParaRPr>
            </a:p>
          </p:txBody>
        </p:sp>
        <p:sp>
          <p:nvSpPr>
            <p:cNvPr id="11" name="TextBox 10"/>
            <p:cNvSpPr txBox="1"/>
            <p:nvPr/>
          </p:nvSpPr>
          <p:spPr>
            <a:xfrm>
              <a:off x="4135080" y="3479781"/>
              <a:ext cx="2963917" cy="400110"/>
            </a:xfrm>
            <a:prstGeom prst="rect">
              <a:avLst/>
            </a:prstGeom>
            <a:noFill/>
          </p:spPr>
          <p:txBody>
            <a:bodyPr wrap="square" rtlCol="0">
              <a:spAutoFit/>
            </a:bodyPr>
            <a:lstStyle/>
            <a:p>
              <a:pPr algn="ctr"/>
              <a:r>
                <a:rPr lang="en-GB" sz="2000" b="1" dirty="0"/>
                <a:t>Production</a:t>
              </a:r>
            </a:p>
          </p:txBody>
        </p:sp>
      </p:grpSp>
      <p:grpSp>
        <p:nvGrpSpPr>
          <p:cNvPr id="6" name="Group 5"/>
          <p:cNvGrpSpPr/>
          <p:nvPr/>
        </p:nvGrpSpPr>
        <p:grpSpPr>
          <a:xfrm>
            <a:off x="5109275" y="3576890"/>
            <a:ext cx="2963917" cy="2200759"/>
            <a:chOff x="5109275" y="3576890"/>
            <a:chExt cx="2963917" cy="2200759"/>
          </a:xfrm>
        </p:grpSpPr>
        <p:sp>
          <p:nvSpPr>
            <p:cNvPr id="9" name="Isosceles Triangle 8"/>
            <p:cNvSpPr/>
            <p:nvPr/>
          </p:nvSpPr>
          <p:spPr>
            <a:xfrm>
              <a:off x="5109275" y="3576890"/>
              <a:ext cx="2929179" cy="2200759"/>
            </a:xfrm>
            <a:prstGeom prst="triangle">
              <a:avLst/>
            </a:prstGeom>
            <a:solidFill>
              <a:schemeClr val="bg1">
                <a:lumMod val="65000"/>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chemeClr val="tx1"/>
                </a:solidFill>
              </a:endParaRPr>
            </a:p>
          </p:txBody>
        </p:sp>
        <p:sp>
          <p:nvSpPr>
            <p:cNvPr id="12" name="TextBox 11"/>
            <p:cNvSpPr txBox="1"/>
            <p:nvPr/>
          </p:nvSpPr>
          <p:spPr>
            <a:xfrm>
              <a:off x="5109275" y="4881846"/>
              <a:ext cx="2963917" cy="400110"/>
            </a:xfrm>
            <a:prstGeom prst="rect">
              <a:avLst/>
            </a:prstGeom>
            <a:noFill/>
          </p:spPr>
          <p:txBody>
            <a:bodyPr wrap="square" rtlCol="0">
              <a:spAutoFit/>
            </a:bodyPr>
            <a:lstStyle/>
            <a:p>
              <a:pPr algn="ctr"/>
              <a:r>
                <a:rPr lang="en-GB" sz="2000" b="1" dirty="0"/>
                <a:t>Mediation</a:t>
              </a:r>
            </a:p>
          </p:txBody>
        </p:sp>
      </p:grpSp>
      <p:cxnSp>
        <p:nvCxnSpPr>
          <p:cNvPr id="13" name="Straight Arrow Connector 12"/>
          <p:cNvCxnSpPr/>
          <p:nvPr/>
        </p:nvCxnSpPr>
        <p:spPr>
          <a:xfrm>
            <a:off x="4699355" y="4479664"/>
            <a:ext cx="576000" cy="86400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7785192" y="4431649"/>
            <a:ext cx="576000" cy="86400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6126624" y="2696581"/>
            <a:ext cx="8640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15" name="Content Placeholder 2"/>
          <p:cNvSpPr>
            <a:spLocks noGrp="1"/>
          </p:cNvSpPr>
          <p:nvPr>
            <p:ph idx="1"/>
          </p:nvPr>
        </p:nvSpPr>
        <p:spPr>
          <a:xfrm>
            <a:off x="644978" y="2105939"/>
            <a:ext cx="9870622" cy="3472834"/>
          </a:xfrm>
        </p:spPr>
        <p:txBody>
          <a:bodyPr>
            <a:normAutofit/>
          </a:bodyPr>
          <a:lstStyle/>
          <a:p>
            <a:pPr marL="0" indent="0">
              <a:buNone/>
            </a:pPr>
            <a:r>
              <a:rPr lang="en-GB" b="1" dirty="0">
                <a:solidFill>
                  <a:schemeClr val="tx1"/>
                </a:solidFill>
              </a:rPr>
              <a:t>Levin (2013)</a:t>
            </a:r>
            <a:endParaRPr lang="en-GB" dirty="0">
              <a:solidFill>
                <a:schemeClr val="tx1"/>
              </a:solidFill>
              <a:latin typeface="+mj-lt"/>
            </a:endParaRPr>
          </a:p>
          <a:p>
            <a:pPr algn="ctr"/>
            <a:endParaRPr lang="en-GB" dirty="0"/>
          </a:p>
        </p:txBody>
      </p:sp>
    </p:spTree>
    <p:extLst>
      <p:ext uri="{BB962C8B-B14F-4D97-AF65-F5344CB8AC3E}">
        <p14:creationId xmlns:p14="http://schemas.microsoft.com/office/powerpoint/2010/main" val="791054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xEl>
                                              <p:pRg st="0" end="0"/>
                                            </p:txEl>
                                          </p:spTgt>
                                        </p:tgtEl>
                                        <p:attrNameLst>
                                          <p:attrName>style.visibility</p:attrName>
                                        </p:attrNameLst>
                                      </p:cBhvr>
                                      <p:to>
                                        <p:strVal val="visible"/>
                                      </p:to>
                                    </p:set>
                                    <p:animEffect transition="in" filter="fade">
                                      <p:cBhvr>
                                        <p:cTn id="10" dur="500"/>
                                        <p:tgtEl>
                                          <p:spTgt spid="15">
                                            <p:txEl>
                                              <p:pRg st="0" end="0"/>
                                            </p:txEl>
                                          </p:spTgt>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par>
                          <p:cTn id="15" fill="hold">
                            <p:stCondLst>
                              <p:cond delay="1000"/>
                            </p:stCondLst>
                            <p:childTnLst>
                              <p:par>
                                <p:cTn id="16" presetID="10" presetClass="entr" presetSubtype="0"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par>
                          <p:cTn id="19" fill="hold">
                            <p:stCondLst>
                              <p:cond delay="1500"/>
                            </p:stCondLst>
                            <p:childTnLst>
                              <p:par>
                                <p:cTn id="20" presetID="10" presetClass="entr" presetSubtype="0"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childTnLst>
                          </p:cTn>
                        </p:par>
                        <p:par>
                          <p:cTn id="27" fill="hold">
                            <p:stCondLst>
                              <p:cond delay="2500"/>
                            </p:stCondLst>
                            <p:childTnLst>
                              <p:par>
                                <p:cTn id="28" presetID="10" presetClass="entr" presetSubtype="0" fill="hold" nodeType="after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437640" y="4127118"/>
            <a:ext cx="8696960" cy="1757472"/>
            <a:chOff x="1437640" y="2301240"/>
            <a:chExt cx="8696960" cy="1757472"/>
          </a:xfrm>
        </p:grpSpPr>
        <p:graphicFrame>
          <p:nvGraphicFramePr>
            <p:cNvPr id="4" name="Diagram 3"/>
            <p:cNvGraphicFramePr/>
            <p:nvPr>
              <p:extLst/>
            </p:nvPr>
          </p:nvGraphicFramePr>
          <p:xfrm>
            <a:off x="1437640" y="2301240"/>
            <a:ext cx="1823720" cy="17422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nvPr>
          </p:nvGraphicFramePr>
          <p:xfrm>
            <a:off x="4028258" y="2301240"/>
            <a:ext cx="3295742" cy="175747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Isosceles Triangle 8"/>
            <p:cNvSpPr/>
            <p:nvPr/>
          </p:nvSpPr>
          <p:spPr>
            <a:xfrm>
              <a:off x="7680960" y="2468880"/>
              <a:ext cx="1547880" cy="967512"/>
            </a:xfrm>
            <a:prstGeom prst="triangle">
              <a:avLst/>
            </a:prstGeom>
            <a:noFill/>
            <a:ln w="38100">
              <a:solidFill>
                <a:srgbClr val="9F1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Isosceles Triangle 9"/>
            <p:cNvSpPr/>
            <p:nvPr/>
          </p:nvSpPr>
          <p:spPr>
            <a:xfrm>
              <a:off x="8586720" y="2468880"/>
              <a:ext cx="1547880" cy="967512"/>
            </a:xfrm>
            <a:prstGeom prst="triangle">
              <a:avLst/>
            </a:prstGeom>
            <a:noFill/>
            <a:ln w="38100">
              <a:solidFill>
                <a:srgbClr val="9F1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Isosceles Triangle 10"/>
            <p:cNvSpPr/>
            <p:nvPr/>
          </p:nvSpPr>
          <p:spPr>
            <a:xfrm>
              <a:off x="8131800" y="3038892"/>
              <a:ext cx="1547880" cy="967512"/>
            </a:xfrm>
            <a:prstGeom prst="triangle">
              <a:avLst/>
            </a:prstGeom>
            <a:noFill/>
            <a:ln w="38100">
              <a:solidFill>
                <a:srgbClr val="9F1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2" name="Straight Arrow Connector 11"/>
            <p:cNvCxnSpPr/>
            <p:nvPr/>
          </p:nvCxnSpPr>
          <p:spPr>
            <a:xfrm>
              <a:off x="7817520" y="3502404"/>
              <a:ext cx="252000" cy="432000"/>
            </a:xfrm>
            <a:prstGeom prst="straightConnector1">
              <a:avLst/>
            </a:prstGeom>
            <a:ln w="38100">
              <a:solidFill>
                <a:srgbClr val="9F1C64"/>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9710160" y="3507408"/>
              <a:ext cx="252000" cy="432000"/>
            </a:xfrm>
            <a:prstGeom prst="straightConnector1">
              <a:avLst/>
            </a:prstGeom>
            <a:ln w="38100">
              <a:solidFill>
                <a:srgbClr val="9F1C64"/>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8674500" y="2674488"/>
              <a:ext cx="468000" cy="0"/>
            </a:xfrm>
            <a:prstGeom prst="straightConnector1">
              <a:avLst/>
            </a:prstGeom>
            <a:ln w="38100">
              <a:solidFill>
                <a:srgbClr val="9F1C64"/>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20" name="Content Placeholder 2"/>
          <p:cNvSpPr>
            <a:spLocks noGrp="1"/>
          </p:cNvSpPr>
          <p:nvPr>
            <p:ph idx="1"/>
          </p:nvPr>
        </p:nvSpPr>
        <p:spPr>
          <a:xfrm>
            <a:off x="644978" y="1910360"/>
            <a:ext cx="10515600" cy="1922732"/>
          </a:xfrm>
        </p:spPr>
        <p:txBody>
          <a:bodyPr>
            <a:normAutofit/>
          </a:bodyPr>
          <a:lstStyle/>
          <a:p>
            <a:r>
              <a:rPr lang="en-GB" sz="2800" b="1" dirty="0">
                <a:solidFill>
                  <a:schemeClr val="tx1">
                    <a:lumMod val="50000"/>
                    <a:lumOff val="50000"/>
                  </a:schemeClr>
                </a:solidFill>
                <a:latin typeface="+mj-lt"/>
              </a:rPr>
              <a:t>Would you challenge the 'pyramid' hierarchy of evidence?</a:t>
            </a:r>
          </a:p>
          <a:p>
            <a:pPr marL="0" indent="0">
              <a:buNone/>
            </a:pPr>
            <a:endParaRPr lang="en-GB" sz="2800" b="1" dirty="0">
              <a:solidFill>
                <a:schemeClr val="tx1">
                  <a:lumMod val="50000"/>
                  <a:lumOff val="50000"/>
                </a:schemeClr>
              </a:solidFill>
              <a:latin typeface="+mj-lt"/>
            </a:endParaRPr>
          </a:p>
          <a:p>
            <a:r>
              <a:rPr lang="en-GB" sz="2800" b="1" dirty="0">
                <a:solidFill>
                  <a:schemeClr val="tx1">
                    <a:lumMod val="50000"/>
                    <a:lumOff val="50000"/>
                  </a:schemeClr>
                </a:solidFill>
                <a:latin typeface="+mj-lt"/>
              </a:rPr>
              <a:t>If you had to construct a new order, what would it look like?</a:t>
            </a:r>
            <a:endParaRPr lang="en-GB" sz="2800" b="1" dirty="0">
              <a:solidFill>
                <a:schemeClr val="tx1">
                  <a:lumMod val="50000"/>
                  <a:lumOff val="50000"/>
                </a:schemeClr>
              </a:solidFill>
            </a:endParaRPr>
          </a:p>
        </p:txBody>
      </p:sp>
      <p:sp>
        <p:nvSpPr>
          <p:cNvPr id="23" name="Title 1"/>
          <p:cNvSpPr>
            <a:spLocks noGrp="1"/>
          </p:cNvSpPr>
          <p:nvPr>
            <p:ph type="title"/>
          </p:nvPr>
        </p:nvSpPr>
        <p:spPr>
          <a:xfrm>
            <a:off x="644978" y="901399"/>
            <a:ext cx="10515600" cy="635093"/>
          </a:xfrm>
        </p:spPr>
        <p:txBody>
          <a:bodyPr/>
          <a:lstStyle/>
          <a:p>
            <a:r>
              <a:rPr lang="en-GB" dirty="0">
                <a:latin typeface="Arial Black" panose="020B0A04020102020204" pitchFamily="34" charset="0"/>
              </a:rPr>
              <a:t>Activity</a:t>
            </a:r>
          </a:p>
        </p:txBody>
      </p:sp>
      <p:sp>
        <p:nvSpPr>
          <p:cNvPr id="2" name="&quot;No&quot; Symbol 1"/>
          <p:cNvSpPr/>
          <p:nvPr/>
        </p:nvSpPr>
        <p:spPr>
          <a:xfrm>
            <a:off x="1440264" y="4128509"/>
            <a:ext cx="1800000" cy="1800000"/>
          </a:xfrm>
          <a:prstGeom prst="noSmoking">
            <a:avLst>
              <a:gd name="adj" fmla="val 10023"/>
            </a:avLst>
          </a:prstGeom>
          <a:solidFill>
            <a:srgbClr val="C000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484199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xEl>
                                              <p:pRg st="0" end="0"/>
                                            </p:txEl>
                                          </p:spTgt>
                                        </p:tgtEl>
                                        <p:attrNameLst>
                                          <p:attrName>style.visibility</p:attrName>
                                        </p:attrNameLst>
                                      </p:cBhvr>
                                      <p:to>
                                        <p:strVal val="visible"/>
                                      </p:to>
                                    </p:set>
                                    <p:animEffect transition="in" filter="fade">
                                      <p:cBhvr>
                                        <p:cTn id="10" dur="500"/>
                                        <p:tgtEl>
                                          <p:spTgt spid="2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
                                            <p:txEl>
                                              <p:pRg st="2" end="2"/>
                                            </p:txEl>
                                          </p:spTgt>
                                        </p:tgtEl>
                                        <p:attrNameLst>
                                          <p:attrName>style.visibility</p:attrName>
                                        </p:attrNameLst>
                                      </p:cBhvr>
                                      <p:to>
                                        <p:strVal val="visible"/>
                                      </p:to>
                                    </p:set>
                                    <p:animEffect transition="in" filter="fade">
                                      <p:cBhvr>
                                        <p:cTn id="13" dur="500"/>
                                        <p:tgtEl>
                                          <p:spTgt spid="2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p:bldP spid="23" grpId="0"/>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330F6F-F1D1-9343-820E-AD890183C90F}"/>
              </a:ext>
            </a:extLst>
          </p:cNvPr>
          <p:cNvSpPr>
            <a:spLocks noGrp="1"/>
          </p:cNvSpPr>
          <p:nvPr>
            <p:ph type="title"/>
          </p:nvPr>
        </p:nvSpPr>
        <p:spPr>
          <a:xfrm>
            <a:off x="440174" y="1439633"/>
            <a:ext cx="10515600" cy="592111"/>
          </a:xfrm>
        </p:spPr>
        <p:txBody>
          <a:bodyPr/>
          <a:lstStyle/>
          <a:p>
            <a:r>
              <a:rPr lang="en-US" dirty="0"/>
              <a:t> Reconceptualising Evidence</a:t>
            </a:r>
          </a:p>
        </p:txBody>
      </p:sp>
      <p:sp>
        <p:nvSpPr>
          <p:cNvPr id="5" name="Text Placeholder 4">
            <a:extLst>
              <a:ext uri="{FF2B5EF4-FFF2-40B4-BE49-F238E27FC236}">
                <a16:creationId xmlns:a16="http://schemas.microsoft.com/office/drawing/2014/main" id="{6D740BA3-F315-E141-B896-6CF561D43264}"/>
              </a:ext>
            </a:extLst>
          </p:cNvPr>
          <p:cNvSpPr>
            <a:spLocks noGrp="1"/>
          </p:cNvSpPr>
          <p:nvPr>
            <p:ph type="body" idx="1"/>
          </p:nvPr>
        </p:nvSpPr>
        <p:spPr>
          <a:xfrm>
            <a:off x="627743" y="2258500"/>
            <a:ext cx="10515600" cy="1500187"/>
          </a:xfrm>
        </p:spPr>
        <p:txBody>
          <a:bodyPr/>
          <a:lstStyle/>
          <a:p>
            <a:pPr marL="342900" indent="-342900">
              <a:buFont typeface="Arial" panose="020B0604020202020204" pitchFamily="34" charset="0"/>
              <a:buChar char="•"/>
            </a:pPr>
            <a:r>
              <a:rPr lang="en-US" dirty="0">
                <a:solidFill>
                  <a:schemeClr val="tx1"/>
                </a:solidFill>
              </a:rPr>
              <a:t>In order to engage, we might have to unlearn</a:t>
            </a:r>
          </a:p>
          <a:p>
            <a:r>
              <a:rPr lang="en-GB" dirty="0"/>
              <a:t>    </a:t>
            </a:r>
            <a:r>
              <a:rPr lang="en-GB" dirty="0">
                <a:solidFill>
                  <a:schemeClr val="tx1">
                    <a:lumMod val="50000"/>
                    <a:lumOff val="50000"/>
                  </a:schemeClr>
                </a:solidFill>
              </a:rPr>
              <a:t>Involves Bauhausian notion of “deschooling” to encourage looking at the  </a:t>
            </a:r>
          </a:p>
          <a:p>
            <a:r>
              <a:rPr lang="en-GB" dirty="0">
                <a:solidFill>
                  <a:schemeClr val="tx1">
                    <a:lumMod val="50000"/>
                    <a:lumOff val="50000"/>
                  </a:schemeClr>
                </a:solidFill>
              </a:rPr>
              <a:t>    world anew</a:t>
            </a:r>
          </a:p>
          <a:p>
            <a:pPr marL="342900" indent="-342900">
              <a:buFont typeface="Arial" panose="020B0604020202020204" pitchFamily="34" charset="0"/>
              <a:buChar char="•"/>
            </a:pPr>
            <a:r>
              <a:rPr lang="en-US" dirty="0">
                <a:solidFill>
                  <a:schemeClr val="tx1"/>
                </a:solidFill>
              </a:rPr>
              <a:t>Evidencing the unintended</a:t>
            </a:r>
          </a:p>
          <a:p>
            <a:r>
              <a:rPr lang="en-US" dirty="0">
                <a:solidFill>
                  <a:schemeClr val="tx1"/>
                </a:solidFill>
              </a:rPr>
              <a:t>    </a:t>
            </a:r>
            <a:r>
              <a:rPr lang="en-US" dirty="0">
                <a:solidFill>
                  <a:schemeClr val="tx1">
                    <a:lumMod val="50000"/>
                    <a:lumOff val="50000"/>
                  </a:schemeClr>
                </a:solidFill>
              </a:rPr>
              <a:t>Only capturing the observable or traditionally measurable results in</a:t>
            </a:r>
          </a:p>
          <a:p>
            <a:r>
              <a:rPr lang="en-US" dirty="0">
                <a:solidFill>
                  <a:schemeClr val="tx1">
                    <a:lumMod val="50000"/>
                    <a:lumOff val="50000"/>
                  </a:schemeClr>
                </a:solidFill>
              </a:rPr>
              <a:t>    missing or devaluing lots of useful 'stuff'</a:t>
            </a:r>
          </a:p>
          <a:p>
            <a:pPr marL="342900" indent="-342900">
              <a:buFont typeface="Arial" panose="020B0604020202020204" pitchFamily="34" charset="0"/>
              <a:buChar char="•"/>
            </a:pPr>
            <a:r>
              <a:rPr lang="en-US" dirty="0">
                <a:solidFill>
                  <a:schemeClr val="tx1"/>
                </a:solidFill>
              </a:rPr>
              <a:t>Requires evidence osmosis! </a:t>
            </a:r>
          </a:p>
          <a:p>
            <a:r>
              <a:rPr lang="en-US" dirty="0">
                <a:solidFill>
                  <a:schemeClr val="tx1"/>
                </a:solidFill>
              </a:rPr>
              <a:t>    </a:t>
            </a:r>
            <a:r>
              <a:rPr lang="en-US" dirty="0">
                <a:solidFill>
                  <a:schemeClr val="tx1">
                    <a:lumMod val="50000"/>
                    <a:lumOff val="50000"/>
                  </a:schemeClr>
                </a:solidFill>
              </a:rPr>
              <a:t>Moving from credibility to mobility....  </a:t>
            </a:r>
          </a:p>
        </p:txBody>
      </p:sp>
    </p:spTree>
    <p:extLst>
      <p:ext uri="{BB962C8B-B14F-4D97-AF65-F5344CB8AC3E}">
        <p14:creationId xmlns:p14="http://schemas.microsoft.com/office/powerpoint/2010/main" val="7748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C2E2-2F6A-AE40-BDEE-EDE9E499F65B}"/>
              </a:ext>
            </a:extLst>
          </p:cNvPr>
          <p:cNvSpPr>
            <a:spLocks noGrp="1"/>
          </p:cNvSpPr>
          <p:nvPr>
            <p:ph type="title"/>
          </p:nvPr>
        </p:nvSpPr>
        <p:spPr/>
        <p:txBody>
          <a:bodyPr/>
          <a:lstStyle/>
          <a:p>
            <a:r>
              <a:rPr lang="en-US" dirty="0"/>
              <a:t>Introductions and overview</a:t>
            </a:r>
          </a:p>
        </p:txBody>
      </p:sp>
      <p:sp>
        <p:nvSpPr>
          <p:cNvPr id="3" name="Content Placeholder 2">
            <a:extLst>
              <a:ext uri="{FF2B5EF4-FFF2-40B4-BE49-F238E27FC236}">
                <a16:creationId xmlns:a16="http://schemas.microsoft.com/office/drawing/2014/main" id="{6CC6388F-E1A4-8D4D-9DF0-399581B58DF1}"/>
              </a:ext>
            </a:extLst>
          </p:cNvPr>
          <p:cNvSpPr>
            <a:spLocks noGrp="1"/>
          </p:cNvSpPr>
          <p:nvPr>
            <p:ph idx="1"/>
          </p:nvPr>
        </p:nvSpPr>
        <p:spPr/>
        <p:txBody>
          <a:bodyPr/>
          <a:lstStyle/>
          <a:p>
            <a:r>
              <a:rPr lang="en-US" dirty="0">
                <a:solidFill>
                  <a:schemeClr val="tx1">
                    <a:lumMod val="50000"/>
                    <a:lumOff val="50000"/>
                  </a:schemeClr>
                </a:solidFill>
              </a:rPr>
              <a:t>Considering what counts as credible evidence</a:t>
            </a:r>
          </a:p>
          <a:p>
            <a:r>
              <a:rPr lang="en-US" dirty="0">
                <a:solidFill>
                  <a:schemeClr val="tx1">
                    <a:lumMod val="50000"/>
                    <a:lumOff val="50000"/>
                  </a:schemeClr>
                </a:solidFill>
              </a:rPr>
              <a:t>Exploring the use of hierarchies of evidence and why these should carry a health warning</a:t>
            </a:r>
          </a:p>
          <a:p>
            <a:r>
              <a:rPr lang="en-US" dirty="0">
                <a:solidFill>
                  <a:schemeClr val="tx1">
                    <a:lumMod val="50000"/>
                    <a:lumOff val="50000"/>
                  </a:schemeClr>
                </a:solidFill>
              </a:rPr>
              <a:t>Investigating the impact on decision-making and methodological approaches</a:t>
            </a:r>
          </a:p>
          <a:p>
            <a:r>
              <a:rPr lang="en-US" dirty="0">
                <a:solidFill>
                  <a:schemeClr val="tx1">
                    <a:lumMod val="50000"/>
                    <a:lumOff val="50000"/>
                  </a:schemeClr>
                </a:solidFill>
              </a:rPr>
              <a:t>Suggesting possible reconceptualisations concerning the valuing of types of evidence and the application within an enhancement context</a:t>
            </a:r>
          </a:p>
          <a:p>
            <a:endParaRPr lang="en-US" dirty="0"/>
          </a:p>
        </p:txBody>
      </p:sp>
    </p:spTree>
    <p:extLst>
      <p:ext uri="{BB962C8B-B14F-4D97-AF65-F5344CB8AC3E}">
        <p14:creationId xmlns:p14="http://schemas.microsoft.com/office/powerpoint/2010/main" val="4137937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330F6F-F1D1-9343-820E-AD890183C90F}"/>
              </a:ext>
            </a:extLst>
          </p:cNvPr>
          <p:cNvSpPr>
            <a:spLocks noGrp="1"/>
          </p:cNvSpPr>
          <p:nvPr>
            <p:ph type="title"/>
          </p:nvPr>
        </p:nvSpPr>
        <p:spPr>
          <a:xfrm>
            <a:off x="644978" y="683035"/>
            <a:ext cx="10515600" cy="635093"/>
          </a:xfrm>
        </p:spPr>
        <p:txBody>
          <a:bodyPr/>
          <a:lstStyle/>
          <a:p>
            <a:r>
              <a:rPr lang="en-US" dirty="0"/>
              <a:t> An Osmotic Evidence Base</a:t>
            </a:r>
          </a:p>
        </p:txBody>
      </p:sp>
      <p:sp>
        <p:nvSpPr>
          <p:cNvPr id="8" name="TextBox 7"/>
          <p:cNvSpPr txBox="1"/>
          <p:nvPr/>
        </p:nvSpPr>
        <p:spPr>
          <a:xfrm>
            <a:off x="5573367" y="1318128"/>
            <a:ext cx="5976000" cy="2308324"/>
          </a:xfrm>
          <a:prstGeom prst="rect">
            <a:avLst/>
          </a:prstGeom>
          <a:noFill/>
        </p:spPr>
        <p:txBody>
          <a:bodyPr wrap="square" rtlCol="0">
            <a:spAutoFit/>
          </a:bodyPr>
          <a:lstStyle/>
          <a:p>
            <a:r>
              <a:rPr lang="en-GB" b="1" dirty="0"/>
              <a:t>The Norm</a:t>
            </a:r>
          </a:p>
          <a:p>
            <a:r>
              <a:rPr lang="en-GB" dirty="0">
                <a:solidFill>
                  <a:schemeClr val="tx1">
                    <a:lumMod val="50000"/>
                    <a:lumOff val="50000"/>
                  </a:schemeClr>
                </a:solidFill>
              </a:rPr>
              <a:t>Limited routes for 'messy' evidence and one way flow </a:t>
            </a:r>
          </a:p>
          <a:p>
            <a:r>
              <a:rPr lang="en-GB" dirty="0">
                <a:solidFill>
                  <a:schemeClr val="tx1">
                    <a:lumMod val="50000"/>
                    <a:lumOff val="50000"/>
                  </a:schemeClr>
                </a:solidFill>
              </a:rPr>
              <a:t>Minimal absorption into traditional approaches and practices</a:t>
            </a:r>
          </a:p>
          <a:p>
            <a:r>
              <a:rPr lang="en-GB" dirty="0">
                <a:solidFill>
                  <a:schemeClr val="tx1">
                    <a:lumMod val="50000"/>
                    <a:lumOff val="50000"/>
                  </a:schemeClr>
                </a:solidFill>
              </a:rPr>
              <a:t>Very limited permeability between the traditional and process-based forms of evidence</a:t>
            </a:r>
          </a:p>
          <a:p>
            <a:r>
              <a:rPr lang="en-GB" dirty="0">
                <a:solidFill>
                  <a:schemeClr val="tx1">
                    <a:lumMod val="50000"/>
                    <a:lumOff val="50000"/>
                  </a:schemeClr>
                </a:solidFill>
              </a:rPr>
              <a:t>Minimal changes to saturation levels, i.e. nothing changes or mobilises</a:t>
            </a:r>
          </a:p>
        </p:txBody>
      </p:sp>
      <p:sp>
        <p:nvSpPr>
          <p:cNvPr id="9" name="TextBox 8"/>
          <p:cNvSpPr txBox="1"/>
          <p:nvPr/>
        </p:nvSpPr>
        <p:spPr>
          <a:xfrm>
            <a:off x="883864" y="4253111"/>
            <a:ext cx="5616000" cy="2031325"/>
          </a:xfrm>
          <a:prstGeom prst="rect">
            <a:avLst/>
          </a:prstGeom>
          <a:noFill/>
        </p:spPr>
        <p:txBody>
          <a:bodyPr wrap="square" rtlCol="0">
            <a:spAutoFit/>
          </a:bodyPr>
          <a:lstStyle/>
          <a:p>
            <a:r>
              <a:rPr lang="en-GB" b="1" dirty="0"/>
              <a:t>The Future?</a:t>
            </a:r>
          </a:p>
          <a:p>
            <a:r>
              <a:rPr lang="en-GB" dirty="0">
                <a:solidFill>
                  <a:schemeClr val="tx1">
                    <a:lumMod val="50000"/>
                    <a:lumOff val="50000"/>
                  </a:schemeClr>
                </a:solidFill>
              </a:rPr>
              <a:t>Fusion of process-based and traditional evidence approaches </a:t>
            </a:r>
          </a:p>
          <a:p>
            <a:r>
              <a:rPr lang="en-GB" dirty="0">
                <a:solidFill>
                  <a:schemeClr val="tx1">
                    <a:lumMod val="50000"/>
                    <a:lumOff val="50000"/>
                  </a:schemeClr>
                </a:solidFill>
              </a:rPr>
              <a:t>Possible absorption and valuing of lots of approaches</a:t>
            </a:r>
          </a:p>
          <a:p>
            <a:r>
              <a:rPr lang="en-GB" dirty="0">
                <a:solidFill>
                  <a:schemeClr val="tx1">
                    <a:lumMod val="50000"/>
                    <a:lumOff val="50000"/>
                  </a:schemeClr>
                </a:solidFill>
              </a:rPr>
              <a:t>Permeable on both sides </a:t>
            </a:r>
          </a:p>
          <a:p>
            <a:r>
              <a:rPr lang="en-GB" dirty="0">
                <a:solidFill>
                  <a:schemeClr val="tx1">
                    <a:lumMod val="50000"/>
                    <a:lumOff val="50000"/>
                  </a:schemeClr>
                </a:solidFill>
              </a:rPr>
              <a:t>Equalising of saturation levels resulting in much learning, progress and knowledge mobilisation</a:t>
            </a:r>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83864" y="1149787"/>
            <a:ext cx="4561026" cy="2566494"/>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6091" y="3991863"/>
            <a:ext cx="4592523" cy="2553820"/>
          </a:xfrm>
          <a:prstGeom prst="rect">
            <a:avLst/>
          </a:prstGeom>
        </p:spPr>
      </p:pic>
      <p:cxnSp>
        <p:nvCxnSpPr>
          <p:cNvPr id="6" name="Straight Connector 5"/>
          <p:cNvCxnSpPr/>
          <p:nvPr/>
        </p:nvCxnSpPr>
        <p:spPr>
          <a:xfrm>
            <a:off x="644978" y="3855385"/>
            <a:ext cx="10723636"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888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330F6F-F1D1-9343-820E-AD890183C90F}"/>
              </a:ext>
            </a:extLst>
          </p:cNvPr>
          <p:cNvSpPr>
            <a:spLocks noGrp="1"/>
          </p:cNvSpPr>
          <p:nvPr>
            <p:ph type="title"/>
          </p:nvPr>
        </p:nvSpPr>
        <p:spPr/>
        <p:txBody>
          <a:bodyPr/>
          <a:lstStyle/>
          <a:p>
            <a:r>
              <a:rPr lang="en-US" dirty="0"/>
              <a:t> Deliberations....?</a:t>
            </a:r>
          </a:p>
        </p:txBody>
      </p:sp>
      <p:sp>
        <p:nvSpPr>
          <p:cNvPr id="2" name="Content Placeholder 1"/>
          <p:cNvSpPr>
            <a:spLocks noGrp="1"/>
          </p:cNvSpPr>
          <p:nvPr>
            <p:ph idx="1"/>
          </p:nvPr>
        </p:nvSpPr>
        <p:spPr>
          <a:xfrm>
            <a:off x="644978" y="1807773"/>
            <a:ext cx="10515600" cy="3472834"/>
          </a:xfrm>
        </p:spPr>
        <p:txBody>
          <a:bodyPr/>
          <a:lstStyle/>
          <a:p>
            <a:r>
              <a:rPr lang="en-GB" sz="2800" dirty="0">
                <a:solidFill>
                  <a:schemeClr val="tx1">
                    <a:lumMod val="50000"/>
                    <a:lumOff val="50000"/>
                  </a:schemeClr>
                </a:solidFill>
              </a:rPr>
              <a:t>What are the implications for your work concerning evidence for enhancement purposes?</a:t>
            </a:r>
          </a:p>
          <a:p>
            <a:r>
              <a:rPr lang="en-GB" sz="2800" dirty="0">
                <a:solidFill>
                  <a:schemeClr val="tx1">
                    <a:lumMod val="50000"/>
                    <a:lumOff val="50000"/>
                  </a:schemeClr>
                </a:solidFill>
              </a:rPr>
              <a:t>What are the take away messages from this webinar? </a:t>
            </a:r>
          </a:p>
        </p:txBody>
      </p:sp>
    </p:spTree>
    <p:extLst>
      <p:ext uri="{BB962C8B-B14F-4D97-AF65-F5344CB8AC3E}">
        <p14:creationId xmlns:p14="http://schemas.microsoft.com/office/powerpoint/2010/main" val="842583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330F6F-F1D1-9343-820E-AD890183C90F}"/>
              </a:ext>
            </a:extLst>
          </p:cNvPr>
          <p:cNvSpPr>
            <a:spLocks noGrp="1"/>
          </p:cNvSpPr>
          <p:nvPr>
            <p:ph type="title"/>
          </p:nvPr>
        </p:nvSpPr>
        <p:spPr/>
        <p:txBody>
          <a:bodyPr/>
          <a:lstStyle/>
          <a:p>
            <a:r>
              <a:rPr lang="en-US" dirty="0"/>
              <a:t> Additional resources</a:t>
            </a:r>
          </a:p>
        </p:txBody>
      </p:sp>
      <p:sp>
        <p:nvSpPr>
          <p:cNvPr id="2" name="Content Placeholder 1"/>
          <p:cNvSpPr>
            <a:spLocks noGrp="1"/>
          </p:cNvSpPr>
          <p:nvPr>
            <p:ph idx="1"/>
          </p:nvPr>
        </p:nvSpPr>
        <p:spPr>
          <a:xfrm>
            <a:off x="644978" y="1807773"/>
            <a:ext cx="10515600" cy="3472834"/>
          </a:xfrm>
        </p:spPr>
        <p:txBody>
          <a:bodyPr/>
          <a:lstStyle/>
          <a:p>
            <a:pPr marL="0" indent="0">
              <a:buNone/>
            </a:pPr>
            <a:r>
              <a:rPr lang="en-GB" sz="2800" dirty="0">
                <a:solidFill>
                  <a:schemeClr val="tx1">
                    <a:lumMod val="50000"/>
                    <a:lumOff val="50000"/>
                  </a:schemeClr>
                </a:solidFill>
              </a:rPr>
              <a:t>Following on from this webinar, the following resources will be available:</a:t>
            </a:r>
          </a:p>
          <a:p>
            <a:r>
              <a:rPr lang="en-GB" sz="2800" dirty="0">
                <a:solidFill>
                  <a:schemeClr val="tx1">
                    <a:lumMod val="50000"/>
                    <a:lumOff val="50000"/>
                  </a:schemeClr>
                </a:solidFill>
              </a:rPr>
              <a:t>A 'new order' evidence template, which you can apply to your own practice</a:t>
            </a:r>
          </a:p>
          <a:p>
            <a:r>
              <a:rPr lang="en-GB" sz="2800" dirty="0">
                <a:solidFill>
                  <a:schemeClr val="tx1">
                    <a:lumMod val="50000"/>
                    <a:lumOff val="50000"/>
                  </a:schemeClr>
                </a:solidFill>
              </a:rPr>
              <a:t>An annotated bibliography of interesting sources </a:t>
            </a:r>
          </a:p>
        </p:txBody>
      </p:sp>
    </p:spTree>
    <p:extLst>
      <p:ext uri="{BB962C8B-B14F-4D97-AF65-F5344CB8AC3E}">
        <p14:creationId xmlns:p14="http://schemas.microsoft.com/office/powerpoint/2010/main" val="1206549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75" y="1530409"/>
            <a:ext cx="5284535" cy="1325563"/>
          </a:xfrm>
        </p:spPr>
        <p:txBody>
          <a:bodyPr/>
          <a:lstStyle/>
          <a:p>
            <a:pPr algn="l"/>
            <a:r>
              <a:rPr lang="en-GB" sz="2400" dirty="0"/>
              <a:t>Evidence for Enhancement:</a:t>
            </a:r>
            <a:br>
              <a:rPr lang="en-GB" sz="2400" dirty="0"/>
            </a:br>
            <a:r>
              <a:rPr lang="en-GB" sz="2400" b="0" dirty="0">
                <a:latin typeface="Arial" panose="020B0604020202020204" pitchFamily="34" charset="0"/>
                <a:cs typeface="Arial" panose="020B0604020202020204" pitchFamily="34" charset="0"/>
              </a:rPr>
              <a:t>Asking Questions of Evidence</a:t>
            </a:r>
            <a:br>
              <a:rPr lang="en-GB" sz="2400" b="0" dirty="0">
                <a:latin typeface="Arial" panose="020B0604020202020204" pitchFamily="34" charset="0"/>
                <a:cs typeface="Arial" panose="020B0604020202020204" pitchFamily="34" charset="0"/>
              </a:rPr>
            </a:br>
            <a:br>
              <a:rPr lang="en-GB" sz="2400" b="0" dirty="0">
                <a:latin typeface="Arial" panose="020B0604020202020204" pitchFamily="34" charset="0"/>
                <a:cs typeface="Arial" panose="020B0604020202020204" pitchFamily="34" charset="0"/>
              </a:rPr>
            </a:br>
            <a:r>
              <a:rPr lang="en-GB" sz="2000" b="0" dirty="0">
                <a:latin typeface="Arial Black" panose="020B0A04020102020204" pitchFamily="34" charset="0"/>
                <a:cs typeface="Arial" panose="020B0604020202020204" pitchFamily="34" charset="0"/>
              </a:rPr>
              <a:t>email: </a:t>
            </a:r>
            <a:r>
              <a:rPr lang="en-GB" sz="2000" dirty="0">
                <a:solidFill>
                  <a:schemeClr val="tx2">
                    <a:lumMod val="75000"/>
                  </a:schemeClr>
                </a:solidFill>
                <a:hlinkClick r:id="rId3"/>
              </a:rPr>
              <a:t>s.jones-devitt@shu.ac.uk</a:t>
            </a:r>
            <a:r>
              <a:rPr lang="en-GB" sz="2000" dirty="0">
                <a:solidFill>
                  <a:schemeClr val="tx2">
                    <a:lumMod val="75000"/>
                  </a:schemeClr>
                </a:solidFill>
              </a:rPr>
              <a:t> 	</a:t>
            </a:r>
            <a:br>
              <a:rPr lang="en-GB" sz="2000" dirty="0">
                <a:solidFill>
                  <a:schemeClr val="tx2">
                    <a:lumMod val="75000"/>
                  </a:schemeClr>
                </a:solidFill>
              </a:rPr>
            </a:br>
            <a:r>
              <a:rPr lang="en-GB" sz="2000" dirty="0">
                <a:solidFill>
                  <a:schemeClr val="tx2">
                    <a:lumMod val="75000"/>
                  </a:schemeClr>
                </a:solidFill>
              </a:rPr>
              <a:t>           </a:t>
            </a:r>
            <a:r>
              <a:rPr lang="en-GB" sz="2000" dirty="0">
                <a:solidFill>
                  <a:schemeClr val="tx2">
                    <a:lumMod val="75000"/>
                  </a:schemeClr>
                </a:solidFill>
                <a:hlinkClick r:id="rId4"/>
              </a:rPr>
              <a:t>a.donnelly@shu.ac.uk</a:t>
            </a:r>
            <a:r>
              <a:rPr lang="en-GB" sz="2000" dirty="0">
                <a:solidFill>
                  <a:schemeClr val="tx2">
                    <a:lumMod val="75000"/>
                  </a:schemeClr>
                </a:solidFill>
              </a:rPr>
              <a:t> </a:t>
            </a:r>
            <a:br>
              <a:rPr lang="en-GB" sz="2000" dirty="0">
                <a:solidFill>
                  <a:schemeClr val="tx2">
                    <a:lumMod val="75000"/>
                  </a:schemeClr>
                </a:solidFill>
              </a:rPr>
            </a:br>
            <a:br>
              <a:rPr lang="en-GB" sz="2000" dirty="0">
                <a:solidFill>
                  <a:srgbClr val="660033"/>
                </a:solidFill>
              </a:rPr>
            </a:br>
            <a:br>
              <a:rPr lang="en-GB" sz="2000" dirty="0">
                <a:solidFill>
                  <a:srgbClr val="660033"/>
                </a:solidFill>
              </a:rPr>
            </a:br>
            <a:br>
              <a:rPr lang="en-GB" sz="2400" dirty="0">
                <a:solidFill>
                  <a:srgbClr val="660033"/>
                </a:solidFill>
              </a:rPr>
            </a:br>
            <a:br>
              <a:rPr lang="en-GB" dirty="0">
                <a:solidFill>
                  <a:srgbClr val="660033"/>
                </a:solidFill>
              </a:rPr>
            </a:br>
            <a:endParaRPr lang="en-GB" dirty="0"/>
          </a:p>
        </p:txBody>
      </p:sp>
      <p:pic>
        <p:nvPicPr>
          <p:cNvPr id="3" name="Picture 2"/>
          <p:cNvPicPr/>
          <p:nvPr/>
        </p:nvPicPr>
        <p:blipFill>
          <a:blip r:embed="rId5">
            <a:extLst>
              <a:ext uri="{28A0092B-C50C-407E-A947-70E740481C1C}">
                <a14:useLocalDpi xmlns:a14="http://schemas.microsoft.com/office/drawing/2010/main" val="0"/>
              </a:ext>
            </a:extLst>
          </a:blip>
          <a:stretch>
            <a:fillRect/>
          </a:stretch>
        </p:blipFill>
        <p:spPr>
          <a:xfrm>
            <a:off x="4194360" y="5142962"/>
            <a:ext cx="3916045" cy="745490"/>
          </a:xfrm>
          <a:prstGeom prst="rect">
            <a:avLst/>
          </a:prstGeom>
        </p:spPr>
      </p:pic>
      <p:sp>
        <p:nvSpPr>
          <p:cNvPr id="4" name="Rectangle 3"/>
          <p:cNvSpPr/>
          <p:nvPr/>
        </p:nvSpPr>
        <p:spPr>
          <a:xfrm>
            <a:off x="245660" y="5888452"/>
            <a:ext cx="1596788" cy="730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itle 1"/>
          <p:cNvSpPr txBox="1">
            <a:spLocks/>
          </p:cNvSpPr>
          <p:nvPr/>
        </p:nvSpPr>
        <p:spPr>
          <a:xfrm>
            <a:off x="747775" y="3377002"/>
            <a:ext cx="5257800" cy="1325563"/>
          </a:xfrm>
          <a:prstGeom prst="rect">
            <a:avLst/>
          </a:prstGeom>
        </p:spPr>
        <p:txBody>
          <a:bodyPr/>
          <a:lstStyle>
            <a:lvl1pPr algn="ctr" defTabSz="914400" rtl="0" eaLnBrk="1" latinLnBrk="0" hangingPunct="1">
              <a:lnSpc>
                <a:spcPct val="90000"/>
              </a:lnSpc>
              <a:spcBef>
                <a:spcPct val="0"/>
              </a:spcBef>
              <a:buNone/>
              <a:defRPr sz="3600" b="1" i="0" kern="1200">
                <a:solidFill>
                  <a:schemeClr val="accent1"/>
                </a:solidFill>
                <a:latin typeface="Arial Black" charset="0"/>
                <a:ea typeface="Arial Black" charset="0"/>
                <a:cs typeface="Arial Black" charset="0"/>
              </a:defRPr>
            </a:lvl1pPr>
          </a:lstStyle>
          <a:p>
            <a:pPr algn="l"/>
            <a:r>
              <a:rPr lang="en-GB" sz="2000" dirty="0"/>
              <a:t>Twitter:</a:t>
            </a:r>
            <a:r>
              <a:rPr lang="en-GB" sz="2000" dirty="0">
                <a:solidFill>
                  <a:schemeClr val="tx2">
                    <a:lumMod val="75000"/>
                  </a:schemeClr>
                </a:solidFill>
              </a:rPr>
              <a:t> </a:t>
            </a:r>
            <a:r>
              <a:rPr lang="en-GB" sz="2000" dirty="0">
                <a:solidFill>
                  <a:srgbClr val="660033"/>
                </a:solidFill>
              </a:rPr>
              <a:t>@jonesdevitt</a:t>
            </a:r>
          </a:p>
          <a:p>
            <a:pPr algn="l"/>
            <a:r>
              <a:rPr lang="en-GB" sz="2000" dirty="0">
                <a:solidFill>
                  <a:srgbClr val="660033"/>
                </a:solidFill>
              </a:rPr>
              <a:t>              @alandonnelly90</a:t>
            </a:r>
            <a:br>
              <a:rPr lang="en-GB" sz="2000" dirty="0">
                <a:solidFill>
                  <a:srgbClr val="660033"/>
                </a:solidFill>
              </a:rPr>
            </a:br>
            <a:r>
              <a:rPr lang="en-GB" sz="2000" dirty="0">
                <a:solidFill>
                  <a:srgbClr val="660033"/>
                </a:solidFill>
              </a:rPr>
              <a:t>              @SHU_StEER</a:t>
            </a:r>
          </a:p>
          <a:p>
            <a:pPr algn="l"/>
            <a:br>
              <a:rPr lang="en-GB" sz="2000" dirty="0">
                <a:solidFill>
                  <a:srgbClr val="002060"/>
                </a:solidFill>
              </a:rPr>
            </a:br>
            <a:r>
              <a:rPr lang="en-GB" sz="2000" dirty="0">
                <a:solidFill>
                  <a:srgbClr val="002060"/>
                </a:solidFill>
                <a:hlinkClick r:id="rId6"/>
              </a:rPr>
              <a:t>www.blogs.shu.ac.uk/steer</a:t>
            </a:r>
            <a:r>
              <a:rPr lang="en-GB" sz="2000" dirty="0">
                <a:solidFill>
                  <a:srgbClr val="002060"/>
                </a:solidFill>
              </a:rPr>
              <a:t> </a:t>
            </a:r>
            <a:br>
              <a:rPr lang="en-GB" sz="2000" dirty="0">
                <a:solidFill>
                  <a:srgbClr val="002060"/>
                </a:solidFill>
              </a:rPr>
            </a:br>
            <a:br>
              <a:rPr lang="en-GB" sz="2000" dirty="0">
                <a:solidFill>
                  <a:srgbClr val="660033"/>
                </a:solidFill>
              </a:rPr>
            </a:br>
            <a:br>
              <a:rPr lang="en-GB" sz="2000" dirty="0">
                <a:solidFill>
                  <a:srgbClr val="660033"/>
                </a:solidFill>
              </a:rPr>
            </a:br>
            <a:br>
              <a:rPr lang="en-GB" sz="2400" dirty="0">
                <a:solidFill>
                  <a:srgbClr val="660033"/>
                </a:solidFill>
              </a:rPr>
            </a:br>
            <a:br>
              <a:rPr lang="en-GB" dirty="0">
                <a:solidFill>
                  <a:srgbClr val="660033"/>
                </a:solidFill>
              </a:rPr>
            </a:br>
            <a:endParaRPr lang="en-GB" dirty="0"/>
          </a:p>
        </p:txBody>
      </p:sp>
    </p:spTree>
    <p:extLst>
      <p:ext uri="{BB962C8B-B14F-4D97-AF65-F5344CB8AC3E}">
        <p14:creationId xmlns:p14="http://schemas.microsoft.com/office/powerpoint/2010/main" val="1364541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C2E2-2F6A-AE40-BDEE-EDE9E499F65B}"/>
              </a:ext>
            </a:extLst>
          </p:cNvPr>
          <p:cNvSpPr>
            <a:spLocks noGrp="1"/>
          </p:cNvSpPr>
          <p:nvPr>
            <p:ph type="title"/>
          </p:nvPr>
        </p:nvSpPr>
        <p:spPr/>
        <p:txBody>
          <a:bodyPr/>
          <a:lstStyle/>
          <a:p>
            <a:r>
              <a:rPr lang="en-US" dirty="0"/>
              <a:t>'Evidence-informed' everything?</a:t>
            </a:r>
          </a:p>
        </p:txBody>
      </p:sp>
      <p:sp>
        <p:nvSpPr>
          <p:cNvPr id="3" name="Content Placeholder 2">
            <a:extLst>
              <a:ext uri="{FF2B5EF4-FFF2-40B4-BE49-F238E27FC236}">
                <a16:creationId xmlns:a16="http://schemas.microsoft.com/office/drawing/2014/main" id="{6CC6388F-E1A4-8D4D-9DF0-399581B58DF1}"/>
              </a:ext>
            </a:extLst>
          </p:cNvPr>
          <p:cNvSpPr>
            <a:spLocks noGrp="1"/>
          </p:cNvSpPr>
          <p:nvPr>
            <p:ph idx="1"/>
          </p:nvPr>
        </p:nvSpPr>
        <p:spPr/>
        <p:txBody>
          <a:bodyPr/>
          <a:lstStyle/>
          <a:p>
            <a:r>
              <a:rPr lang="en-US" dirty="0">
                <a:solidFill>
                  <a:schemeClr val="tx1"/>
                </a:solidFill>
              </a:rPr>
              <a:t>Types of evidence</a:t>
            </a:r>
          </a:p>
          <a:p>
            <a:pPr marL="0" indent="0">
              <a:buNone/>
            </a:pPr>
            <a:r>
              <a:rPr lang="en-US" dirty="0">
                <a:solidFill>
                  <a:schemeClr val="tx1"/>
                </a:solidFill>
              </a:rPr>
              <a:t>   </a:t>
            </a:r>
            <a:r>
              <a:rPr lang="en-US" dirty="0">
                <a:solidFill>
                  <a:schemeClr val="tx1">
                    <a:lumMod val="50000"/>
                    <a:lumOff val="50000"/>
                  </a:schemeClr>
                </a:solidFill>
              </a:rPr>
              <a:t>Really depends on the nature of the question...</a:t>
            </a:r>
          </a:p>
          <a:p>
            <a:r>
              <a:rPr lang="en-US" dirty="0">
                <a:solidFill>
                  <a:schemeClr val="tx1"/>
                </a:solidFill>
              </a:rPr>
              <a:t>Evidence as </a:t>
            </a:r>
            <a:r>
              <a:rPr lang="en-US" b="1" dirty="0">
                <a:solidFill>
                  <a:schemeClr val="tx1"/>
                </a:solidFill>
              </a:rPr>
              <a:t>facts</a:t>
            </a:r>
            <a:r>
              <a:rPr lang="en-US" dirty="0">
                <a:solidFill>
                  <a:schemeClr val="tx1"/>
                </a:solidFill>
              </a:rPr>
              <a:t> or 50 </a:t>
            </a:r>
            <a:r>
              <a:rPr lang="en-US" dirty="0">
                <a:solidFill>
                  <a:srgbClr val="292929"/>
                </a:solidFill>
              </a:rPr>
              <a:t>s</a:t>
            </a:r>
            <a:r>
              <a:rPr lang="en-US" dirty="0">
                <a:solidFill>
                  <a:srgbClr val="4D4D4D"/>
                </a:solidFill>
              </a:rPr>
              <a:t>h</a:t>
            </a:r>
            <a:r>
              <a:rPr lang="en-US" dirty="0">
                <a:solidFill>
                  <a:srgbClr val="777777"/>
                </a:solidFill>
              </a:rPr>
              <a:t>a</a:t>
            </a:r>
            <a:r>
              <a:rPr lang="en-US" dirty="0">
                <a:solidFill>
                  <a:srgbClr val="969696"/>
                </a:solidFill>
              </a:rPr>
              <a:t>d</a:t>
            </a:r>
            <a:r>
              <a:rPr lang="en-US" dirty="0">
                <a:solidFill>
                  <a:srgbClr val="C0C0C0"/>
                </a:solidFill>
              </a:rPr>
              <a:t>e</a:t>
            </a:r>
            <a:r>
              <a:rPr lang="en-US" dirty="0">
                <a:solidFill>
                  <a:srgbClr val="EAEAEA"/>
                </a:solidFill>
              </a:rPr>
              <a:t>s</a:t>
            </a:r>
            <a:r>
              <a:rPr lang="en-US" dirty="0">
                <a:solidFill>
                  <a:schemeClr val="tx1"/>
                </a:solidFill>
              </a:rPr>
              <a:t> of grey?</a:t>
            </a:r>
          </a:p>
          <a:p>
            <a:pPr marL="0" indent="0">
              <a:buNone/>
            </a:pPr>
            <a:r>
              <a:rPr lang="en-US" dirty="0">
                <a:solidFill>
                  <a:schemeClr val="tx1"/>
                </a:solidFill>
              </a:rPr>
              <a:t>   </a:t>
            </a:r>
            <a:r>
              <a:rPr lang="en-US" dirty="0">
                <a:solidFill>
                  <a:schemeClr val="tx1">
                    <a:lumMod val="50000"/>
                    <a:lumOff val="50000"/>
                  </a:schemeClr>
                </a:solidFill>
              </a:rPr>
              <a:t>Your perspective may be determined from your vantage point</a:t>
            </a:r>
          </a:p>
          <a:p>
            <a:r>
              <a:rPr lang="en-US" dirty="0">
                <a:solidFill>
                  <a:schemeClr val="tx1"/>
                </a:solidFill>
              </a:rPr>
              <a:t>Evidence that fits</a:t>
            </a:r>
          </a:p>
          <a:p>
            <a:pPr marL="0" indent="0">
              <a:buNone/>
            </a:pPr>
            <a:r>
              <a:rPr lang="en-US" dirty="0">
                <a:solidFill>
                  <a:schemeClr val="tx1"/>
                </a:solidFill>
              </a:rPr>
              <a:t>   </a:t>
            </a:r>
            <a:r>
              <a:rPr lang="en-US" dirty="0">
                <a:solidFill>
                  <a:schemeClr val="tx1">
                    <a:lumMod val="50000"/>
                    <a:lumOff val="50000"/>
                  </a:schemeClr>
                </a:solidFill>
              </a:rPr>
              <a:t>Many false inferences are drawn from assumptions</a:t>
            </a:r>
          </a:p>
          <a:p>
            <a:r>
              <a:rPr lang="en-US" dirty="0">
                <a:solidFill>
                  <a:schemeClr val="tx1"/>
                </a:solidFill>
              </a:rPr>
              <a:t>Evidence that suits</a:t>
            </a:r>
          </a:p>
          <a:p>
            <a:pPr marL="0" indent="0">
              <a:buNone/>
            </a:pPr>
            <a:r>
              <a:rPr lang="en-US" dirty="0">
                <a:solidFill>
                  <a:schemeClr val="tx1"/>
                </a:solidFill>
              </a:rPr>
              <a:t>   </a:t>
            </a:r>
            <a:r>
              <a:rPr lang="en-US" dirty="0">
                <a:solidFill>
                  <a:schemeClr val="tx1">
                    <a:lumMod val="50000"/>
                    <a:lumOff val="50000"/>
                  </a:schemeClr>
                </a:solidFill>
              </a:rPr>
              <a:t>Much is made of scale and 'paralysis by analysis'</a:t>
            </a:r>
          </a:p>
        </p:txBody>
      </p:sp>
    </p:spTree>
    <p:extLst>
      <p:ext uri="{BB962C8B-B14F-4D97-AF65-F5344CB8AC3E}">
        <p14:creationId xmlns:p14="http://schemas.microsoft.com/office/powerpoint/2010/main" val="2244204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330F6F-F1D1-9343-820E-AD890183C90F}"/>
              </a:ext>
            </a:extLst>
          </p:cNvPr>
          <p:cNvSpPr>
            <a:spLocks noGrp="1"/>
          </p:cNvSpPr>
          <p:nvPr>
            <p:ph type="title"/>
          </p:nvPr>
        </p:nvSpPr>
        <p:spPr>
          <a:xfrm>
            <a:off x="627743" y="1439633"/>
            <a:ext cx="10515600" cy="592111"/>
          </a:xfrm>
        </p:spPr>
        <p:txBody>
          <a:bodyPr/>
          <a:lstStyle/>
          <a:p>
            <a:r>
              <a:rPr lang="en-US" dirty="0"/>
              <a:t>Activity</a:t>
            </a:r>
          </a:p>
        </p:txBody>
      </p:sp>
      <p:sp>
        <p:nvSpPr>
          <p:cNvPr id="5" name="Text Placeholder 4">
            <a:extLst>
              <a:ext uri="{FF2B5EF4-FFF2-40B4-BE49-F238E27FC236}">
                <a16:creationId xmlns:a16="http://schemas.microsoft.com/office/drawing/2014/main" id="{6D740BA3-F315-E141-B896-6CF561D43264}"/>
              </a:ext>
            </a:extLst>
          </p:cNvPr>
          <p:cNvSpPr>
            <a:spLocks noGrp="1"/>
          </p:cNvSpPr>
          <p:nvPr>
            <p:ph type="body" idx="1"/>
          </p:nvPr>
        </p:nvSpPr>
        <p:spPr>
          <a:xfrm>
            <a:off x="627743" y="2258500"/>
            <a:ext cx="10515600" cy="1500187"/>
          </a:xfrm>
        </p:spPr>
        <p:txBody>
          <a:bodyPr/>
          <a:lstStyle/>
          <a:p>
            <a:r>
              <a:rPr lang="en-US" dirty="0"/>
              <a:t>We often hear that data is either a) too granular to be meaningful, or b) too homogenous to act upon.</a:t>
            </a:r>
          </a:p>
          <a:p>
            <a:r>
              <a:rPr lang="en-US" dirty="0"/>
              <a:t>Some questions for you:</a:t>
            </a:r>
          </a:p>
          <a:p>
            <a:pPr marL="342900" indent="-342900">
              <a:buFont typeface="Arial" panose="020B0604020202020204" pitchFamily="34" charset="0"/>
              <a:buChar char="•"/>
            </a:pPr>
            <a:r>
              <a:rPr lang="en-US" dirty="0">
                <a:solidFill>
                  <a:schemeClr val="tx1">
                    <a:lumMod val="50000"/>
                    <a:lumOff val="50000"/>
                  </a:schemeClr>
                </a:solidFill>
              </a:rPr>
              <a:t>How much of an evidence-base is 'just enough'?</a:t>
            </a:r>
          </a:p>
          <a:p>
            <a:pPr marL="342900" indent="-342900">
              <a:buFont typeface="Arial" panose="020B0604020202020204" pitchFamily="34" charset="0"/>
              <a:buChar char="•"/>
            </a:pPr>
            <a:r>
              <a:rPr lang="en-US" dirty="0">
                <a:solidFill>
                  <a:schemeClr val="tx1">
                    <a:lumMod val="50000"/>
                    <a:lumOff val="50000"/>
                  </a:schemeClr>
                </a:solidFill>
              </a:rPr>
              <a:t>Can you think of examples in which there has been paralysis by analysis?</a:t>
            </a:r>
          </a:p>
          <a:p>
            <a:pPr marL="342900" indent="-342900">
              <a:buFont typeface="Arial" panose="020B0604020202020204" pitchFamily="34" charset="0"/>
              <a:buChar char="•"/>
            </a:pPr>
            <a:r>
              <a:rPr lang="en-US" dirty="0">
                <a:solidFill>
                  <a:schemeClr val="tx1">
                    <a:lumMod val="50000"/>
                    <a:lumOff val="50000"/>
                  </a:schemeClr>
                </a:solidFill>
              </a:rPr>
              <a:t>Are there any optimum circumstances relating specifically to enhancement processes? </a:t>
            </a:r>
          </a:p>
        </p:txBody>
      </p:sp>
    </p:spTree>
    <p:extLst>
      <p:ext uri="{BB962C8B-B14F-4D97-AF65-F5344CB8AC3E}">
        <p14:creationId xmlns:p14="http://schemas.microsoft.com/office/powerpoint/2010/main" val="375782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330F6F-F1D1-9343-820E-AD890183C90F}"/>
              </a:ext>
            </a:extLst>
          </p:cNvPr>
          <p:cNvSpPr>
            <a:spLocks noGrp="1"/>
          </p:cNvSpPr>
          <p:nvPr>
            <p:ph type="title"/>
          </p:nvPr>
        </p:nvSpPr>
        <p:spPr>
          <a:xfrm>
            <a:off x="440174" y="1439633"/>
            <a:ext cx="10515600" cy="592111"/>
          </a:xfrm>
        </p:spPr>
        <p:txBody>
          <a:bodyPr/>
          <a:lstStyle/>
          <a:p>
            <a:r>
              <a:rPr lang="en-US" dirty="0"/>
              <a:t>Evidence-informed decision-making?</a:t>
            </a:r>
          </a:p>
        </p:txBody>
      </p:sp>
      <p:sp>
        <p:nvSpPr>
          <p:cNvPr id="5" name="Text Placeholder 4">
            <a:extLst>
              <a:ext uri="{FF2B5EF4-FFF2-40B4-BE49-F238E27FC236}">
                <a16:creationId xmlns:a16="http://schemas.microsoft.com/office/drawing/2014/main" id="{6D740BA3-F315-E141-B896-6CF561D43264}"/>
              </a:ext>
            </a:extLst>
          </p:cNvPr>
          <p:cNvSpPr>
            <a:spLocks noGrp="1"/>
          </p:cNvSpPr>
          <p:nvPr>
            <p:ph type="body" idx="1"/>
          </p:nvPr>
        </p:nvSpPr>
        <p:spPr>
          <a:xfrm>
            <a:off x="627743" y="2258500"/>
            <a:ext cx="10515600" cy="1500187"/>
          </a:xfrm>
        </p:spPr>
        <p:txBody>
          <a:bodyPr/>
          <a:lstStyle/>
          <a:p>
            <a:pPr marL="342900" indent="-342900">
              <a:buFont typeface="Arial" panose="020B0604020202020204" pitchFamily="34" charset="0"/>
              <a:buChar char="•"/>
            </a:pPr>
            <a:r>
              <a:rPr lang="en-US" dirty="0">
                <a:solidFill>
                  <a:schemeClr val="tx1"/>
                </a:solidFill>
              </a:rPr>
              <a:t>Evidence proxies</a:t>
            </a:r>
          </a:p>
          <a:p>
            <a:r>
              <a:rPr lang="en-US" dirty="0">
                <a:solidFill>
                  <a:schemeClr val="tx1">
                    <a:lumMod val="50000"/>
                    <a:lumOff val="50000"/>
                  </a:schemeClr>
                </a:solidFill>
              </a:rPr>
              <a:t>    The methodological challenges of coping with NSS, TEF, etc.?</a:t>
            </a:r>
          </a:p>
          <a:p>
            <a:pPr marL="342900" indent="-342900">
              <a:buFont typeface="Arial" panose="020B0604020202020204" pitchFamily="34" charset="0"/>
              <a:buChar char="•"/>
            </a:pPr>
            <a:r>
              <a:rPr lang="en-US" dirty="0">
                <a:solidFill>
                  <a:schemeClr val="tx1"/>
                </a:solidFill>
              </a:rPr>
              <a:t>Empirical evidence rules, ok?</a:t>
            </a:r>
          </a:p>
          <a:p>
            <a:r>
              <a:rPr lang="en-US" dirty="0">
                <a:solidFill>
                  <a:schemeClr val="tx1">
                    <a:lumMod val="50000"/>
                    <a:lumOff val="50000"/>
                  </a:schemeClr>
                </a:solidFill>
              </a:rPr>
              <a:t>    If we only capture what is seen, we might miss lots of important factors</a:t>
            </a:r>
          </a:p>
          <a:p>
            <a:pPr marL="342900" indent="-342900">
              <a:buFont typeface="Arial" panose="020B0604020202020204" pitchFamily="34" charset="0"/>
              <a:buChar char="•"/>
            </a:pPr>
            <a:r>
              <a:rPr lang="en-US" dirty="0">
                <a:solidFill>
                  <a:schemeClr val="tx1"/>
                </a:solidFill>
              </a:rPr>
              <a:t>Good news evidence </a:t>
            </a:r>
          </a:p>
          <a:p>
            <a:r>
              <a:rPr lang="en-US" dirty="0">
                <a:solidFill>
                  <a:schemeClr val="tx1">
                    <a:lumMod val="50000"/>
                    <a:lumOff val="50000"/>
                  </a:schemeClr>
                </a:solidFill>
              </a:rPr>
              <a:t>    'What works' pressures can lead to under-reporting of lessons learned</a:t>
            </a:r>
          </a:p>
          <a:p>
            <a:pPr marL="342900" indent="-34290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2427242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The contested nature of evidence</a:t>
            </a:r>
          </a:p>
        </p:txBody>
      </p:sp>
      <p:sp>
        <p:nvSpPr>
          <p:cNvPr id="3" name="Content Placeholder 2"/>
          <p:cNvSpPr>
            <a:spLocks noGrp="1"/>
          </p:cNvSpPr>
          <p:nvPr>
            <p:ph idx="1"/>
          </p:nvPr>
        </p:nvSpPr>
        <p:spPr>
          <a:xfrm>
            <a:off x="644978" y="1712239"/>
            <a:ext cx="8644165" cy="3472834"/>
          </a:xfrm>
        </p:spPr>
        <p:txBody>
          <a:bodyPr>
            <a:normAutofit/>
          </a:bodyPr>
          <a:lstStyle/>
          <a:p>
            <a:pPr marL="0" indent="0" algn="ctr">
              <a:lnSpc>
                <a:spcPct val="100000"/>
              </a:lnSpc>
              <a:buNone/>
            </a:pPr>
            <a:r>
              <a:rPr lang="en-GB" dirty="0">
                <a:solidFill>
                  <a:schemeClr val="tx1"/>
                </a:solidFill>
                <a:latin typeface="+mj-lt"/>
              </a:rPr>
              <a:t>'</a:t>
            </a:r>
            <a:r>
              <a:rPr lang="en-GB" b="1" dirty="0">
                <a:solidFill>
                  <a:schemeClr val="tx1"/>
                </a:solidFill>
                <a:latin typeface="+mj-lt"/>
              </a:rPr>
              <a:t>The conscientious, explicit and judicious integration of </a:t>
            </a:r>
            <a:r>
              <a:rPr lang="en-GB" b="1" dirty="0">
                <a:solidFill>
                  <a:srgbClr val="C00000"/>
                </a:solidFill>
                <a:latin typeface="+mj-lt"/>
              </a:rPr>
              <a:t>best </a:t>
            </a:r>
            <a:r>
              <a:rPr lang="en-GB" b="1" dirty="0">
                <a:solidFill>
                  <a:schemeClr val="tx1"/>
                </a:solidFill>
                <a:latin typeface="+mj-lt"/>
              </a:rPr>
              <a:t>available research on teaching technique and expertise within the context of student, department, college, university and community characteristics' </a:t>
            </a:r>
          </a:p>
          <a:p>
            <a:pPr marL="0" indent="0" algn="ctr">
              <a:lnSpc>
                <a:spcPct val="100000"/>
              </a:lnSpc>
              <a:buNone/>
            </a:pPr>
            <a:r>
              <a:rPr lang="en-GB" dirty="0">
                <a:solidFill>
                  <a:schemeClr val="tx1"/>
                </a:solidFill>
                <a:latin typeface="+mj-lt"/>
              </a:rPr>
              <a:t>(Groccia &amp; Buskist, 2011)</a:t>
            </a:r>
          </a:p>
          <a:p>
            <a:pPr marL="0" indent="0" algn="ctr">
              <a:lnSpc>
                <a:spcPct val="100000"/>
              </a:lnSpc>
              <a:buNone/>
            </a:pPr>
            <a:endParaRPr lang="en-GB" dirty="0">
              <a:solidFill>
                <a:schemeClr val="tx1"/>
              </a:solidFill>
              <a:latin typeface="+mj-lt"/>
            </a:endParaRPr>
          </a:p>
          <a:p>
            <a:pPr marL="0" indent="0">
              <a:lnSpc>
                <a:spcPct val="100000"/>
              </a:lnSpc>
              <a:buNone/>
            </a:pPr>
            <a:r>
              <a:rPr lang="en-GB" dirty="0">
                <a:solidFill>
                  <a:schemeClr val="tx1">
                    <a:lumMod val="50000"/>
                    <a:lumOff val="50000"/>
                  </a:schemeClr>
                </a:solidFill>
              </a:rPr>
              <a:t>Do you agree or disagree with this definition of evidence-based practice?</a:t>
            </a:r>
          </a:p>
          <a:p>
            <a:pPr marL="0" indent="0" algn="ctr">
              <a:lnSpc>
                <a:spcPct val="100000"/>
              </a:lnSpc>
              <a:buNone/>
            </a:pPr>
            <a:endParaRPr lang="en-GB" dirty="0">
              <a:solidFill>
                <a:schemeClr val="tx1"/>
              </a:solidFill>
              <a:latin typeface="+mj-lt"/>
            </a:endParaRPr>
          </a:p>
          <a:p>
            <a:pPr marL="0" indent="0" algn="ctr">
              <a:lnSpc>
                <a:spcPct val="100000"/>
              </a:lnSpc>
              <a:buNone/>
            </a:pPr>
            <a:endParaRPr lang="en-GB" dirty="0">
              <a:solidFill>
                <a:schemeClr val="tx1"/>
              </a:solidFill>
              <a:latin typeface="+mj-lt"/>
            </a:endParaRPr>
          </a:p>
          <a:p>
            <a:pPr marL="0" indent="0" algn="ctr">
              <a:lnSpc>
                <a:spcPct val="100000"/>
              </a:lnSpc>
              <a:buNone/>
            </a:pPr>
            <a:endParaRPr lang="en-GB" dirty="0">
              <a:solidFill>
                <a:schemeClr val="tx1"/>
              </a:solidFill>
              <a:latin typeface="+mj-lt"/>
            </a:endParaRPr>
          </a:p>
          <a:p>
            <a:pPr marL="0" indent="0">
              <a:lnSpc>
                <a:spcPct val="100000"/>
              </a:lnSpc>
              <a:buNone/>
            </a:pPr>
            <a:endParaRPr lang="en-GB" dirty="0">
              <a:solidFill>
                <a:schemeClr val="tx1"/>
              </a:solidFill>
              <a:latin typeface="+mj-lt"/>
            </a:endParaRPr>
          </a:p>
          <a:p>
            <a:pPr marL="0" indent="0" algn="ctr">
              <a:buNone/>
            </a:pPr>
            <a:endParaRPr lang="en-GB" dirty="0">
              <a:solidFill>
                <a:schemeClr val="tx1"/>
              </a:solidFill>
              <a:latin typeface="+mj-lt"/>
            </a:endParaRPr>
          </a:p>
          <a:p>
            <a:pPr algn="ctr"/>
            <a:endParaRPr lang="en-GB" dirty="0"/>
          </a:p>
        </p:txBody>
      </p:sp>
    </p:spTree>
    <p:extLst>
      <p:ext uri="{BB962C8B-B14F-4D97-AF65-F5344CB8AC3E}">
        <p14:creationId xmlns:p14="http://schemas.microsoft.com/office/powerpoint/2010/main" val="1871386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The contested nature of evidence</a:t>
            </a:r>
          </a:p>
        </p:txBody>
      </p:sp>
      <p:sp>
        <p:nvSpPr>
          <p:cNvPr id="3" name="Content Placeholder 2"/>
          <p:cNvSpPr>
            <a:spLocks noGrp="1"/>
          </p:cNvSpPr>
          <p:nvPr>
            <p:ph idx="1"/>
          </p:nvPr>
        </p:nvSpPr>
        <p:spPr>
          <a:xfrm>
            <a:off x="644978" y="1712239"/>
            <a:ext cx="9870622" cy="3472834"/>
          </a:xfrm>
        </p:spPr>
        <p:txBody>
          <a:bodyPr>
            <a:normAutofit/>
          </a:bodyPr>
          <a:lstStyle/>
          <a:p>
            <a:pPr marL="0" indent="0">
              <a:buNone/>
            </a:pPr>
            <a:r>
              <a:rPr lang="en-GB" b="1" dirty="0">
                <a:solidFill>
                  <a:schemeClr val="tx1"/>
                </a:solidFill>
              </a:rPr>
              <a:t>Questions about evidence and practice in education (Cain, 2015)</a:t>
            </a:r>
          </a:p>
          <a:p>
            <a:r>
              <a:rPr lang="en-GB" dirty="0">
                <a:solidFill>
                  <a:schemeClr val="tx1">
                    <a:lumMod val="50000"/>
                    <a:lumOff val="50000"/>
                  </a:schemeClr>
                </a:solidFill>
              </a:rPr>
              <a:t>Can the 'medical model' of evidence-based practice be applied to education? </a:t>
            </a:r>
          </a:p>
          <a:p>
            <a:r>
              <a:rPr lang="en-GB" dirty="0">
                <a:solidFill>
                  <a:schemeClr val="tx1">
                    <a:lumMod val="50000"/>
                    <a:lumOff val="50000"/>
                  </a:schemeClr>
                </a:solidFill>
              </a:rPr>
              <a:t>What constitutes as 'evidence'? </a:t>
            </a:r>
          </a:p>
          <a:p>
            <a:r>
              <a:rPr lang="en-GB" dirty="0">
                <a:solidFill>
                  <a:schemeClr val="tx1">
                    <a:lumMod val="50000"/>
                    <a:lumOff val="50000"/>
                  </a:schemeClr>
                </a:solidFill>
              </a:rPr>
              <a:t>Are the favoured research methods appropriate?</a:t>
            </a:r>
          </a:p>
          <a:p>
            <a:r>
              <a:rPr lang="en-GB" dirty="0">
                <a:solidFill>
                  <a:schemeClr val="tx1">
                    <a:lumMod val="50000"/>
                    <a:lumOff val="50000"/>
                  </a:schemeClr>
                </a:solidFill>
              </a:rPr>
              <a:t>How will evidence translate into practice?</a:t>
            </a:r>
          </a:p>
          <a:p>
            <a:r>
              <a:rPr lang="en-GB" dirty="0">
                <a:solidFill>
                  <a:schemeClr val="tx1">
                    <a:lumMod val="50000"/>
                    <a:lumOff val="50000"/>
                  </a:schemeClr>
                </a:solidFill>
              </a:rPr>
              <a:t>Who is responsible for its implementation?</a:t>
            </a:r>
          </a:p>
          <a:p>
            <a:pPr marL="0" indent="0" algn="ctr">
              <a:buNone/>
            </a:pPr>
            <a:endParaRPr lang="en-GB" dirty="0">
              <a:solidFill>
                <a:schemeClr val="tx1"/>
              </a:solidFill>
              <a:latin typeface="+mj-lt"/>
            </a:endParaRPr>
          </a:p>
          <a:p>
            <a:pPr algn="ctr"/>
            <a:endParaRPr lang="en-GB" dirty="0"/>
          </a:p>
        </p:txBody>
      </p:sp>
    </p:spTree>
    <p:extLst>
      <p:ext uri="{BB962C8B-B14F-4D97-AF65-F5344CB8AC3E}">
        <p14:creationId xmlns:p14="http://schemas.microsoft.com/office/powerpoint/2010/main" val="592587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Credibility of evidence-based practice?</a:t>
            </a:r>
          </a:p>
        </p:txBody>
      </p:sp>
      <p:cxnSp>
        <p:nvCxnSpPr>
          <p:cNvPr id="16" name="Straight Arrow Connector 15"/>
          <p:cNvCxnSpPr/>
          <p:nvPr/>
        </p:nvCxnSpPr>
        <p:spPr>
          <a:xfrm flipV="1">
            <a:off x="2050605" y="2757716"/>
            <a:ext cx="0" cy="252000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59492" y="3817661"/>
            <a:ext cx="2809421" cy="400110"/>
          </a:xfrm>
          <a:prstGeom prst="rect">
            <a:avLst/>
          </a:prstGeom>
          <a:solidFill>
            <a:schemeClr val="bg1"/>
          </a:solidFill>
          <a:ln w="38100">
            <a:solidFill>
              <a:schemeClr val="accent1"/>
            </a:solidFill>
          </a:ln>
        </p:spPr>
        <p:txBody>
          <a:bodyPr wrap="square" rtlCol="0">
            <a:spAutoFit/>
          </a:bodyPr>
          <a:lstStyle/>
          <a:p>
            <a:pPr algn="ctr"/>
            <a:r>
              <a:rPr lang="en-GB" sz="2000" b="1" dirty="0"/>
              <a:t>Quality of evidence</a:t>
            </a:r>
          </a:p>
        </p:txBody>
      </p:sp>
      <p:sp>
        <p:nvSpPr>
          <p:cNvPr id="20" name="TextBox 19"/>
          <p:cNvSpPr txBox="1"/>
          <p:nvPr/>
        </p:nvSpPr>
        <p:spPr>
          <a:xfrm>
            <a:off x="639975" y="2367014"/>
            <a:ext cx="2809421" cy="400110"/>
          </a:xfrm>
          <a:prstGeom prst="rect">
            <a:avLst/>
          </a:prstGeom>
          <a:noFill/>
        </p:spPr>
        <p:txBody>
          <a:bodyPr wrap="square" rtlCol="0">
            <a:spAutoFit/>
          </a:bodyPr>
          <a:lstStyle/>
          <a:p>
            <a:pPr algn="ctr"/>
            <a:r>
              <a:rPr lang="en-GB" sz="2000" b="1" dirty="0"/>
              <a:t>Higher</a:t>
            </a:r>
          </a:p>
        </p:txBody>
      </p:sp>
      <p:sp>
        <p:nvSpPr>
          <p:cNvPr id="22" name="TextBox 21"/>
          <p:cNvSpPr txBox="1"/>
          <p:nvPr/>
        </p:nvSpPr>
        <p:spPr>
          <a:xfrm>
            <a:off x="639974" y="5247849"/>
            <a:ext cx="2809421" cy="400110"/>
          </a:xfrm>
          <a:prstGeom prst="rect">
            <a:avLst/>
          </a:prstGeom>
          <a:noFill/>
        </p:spPr>
        <p:txBody>
          <a:bodyPr wrap="square" rtlCol="0">
            <a:spAutoFit/>
          </a:bodyPr>
          <a:lstStyle/>
          <a:p>
            <a:pPr algn="ctr"/>
            <a:r>
              <a:rPr lang="en-GB" sz="2000" b="1" dirty="0"/>
              <a:t>Lower</a:t>
            </a:r>
          </a:p>
        </p:txBody>
      </p:sp>
      <p:cxnSp>
        <p:nvCxnSpPr>
          <p:cNvPr id="24" name="Straight Arrow Connector 23"/>
          <p:cNvCxnSpPr/>
          <p:nvPr/>
        </p:nvCxnSpPr>
        <p:spPr>
          <a:xfrm flipV="1">
            <a:off x="10309071" y="2752604"/>
            <a:ext cx="0" cy="252000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917958" y="3812549"/>
            <a:ext cx="2809421" cy="400110"/>
          </a:xfrm>
          <a:prstGeom prst="rect">
            <a:avLst/>
          </a:prstGeom>
          <a:solidFill>
            <a:schemeClr val="bg1"/>
          </a:solidFill>
          <a:ln w="38100">
            <a:solidFill>
              <a:schemeClr val="accent1"/>
            </a:solidFill>
          </a:ln>
        </p:spPr>
        <p:txBody>
          <a:bodyPr wrap="square" rtlCol="0">
            <a:spAutoFit/>
          </a:bodyPr>
          <a:lstStyle/>
          <a:p>
            <a:pPr algn="ctr"/>
            <a:r>
              <a:rPr lang="en-GB" sz="2000" b="1" dirty="0"/>
              <a:t>Risk of bias</a:t>
            </a:r>
          </a:p>
        </p:txBody>
      </p:sp>
      <p:sp>
        <p:nvSpPr>
          <p:cNvPr id="26" name="TextBox 25"/>
          <p:cNvSpPr txBox="1"/>
          <p:nvPr/>
        </p:nvSpPr>
        <p:spPr>
          <a:xfrm>
            <a:off x="8898441" y="2361902"/>
            <a:ext cx="2809421" cy="400110"/>
          </a:xfrm>
          <a:prstGeom prst="rect">
            <a:avLst/>
          </a:prstGeom>
          <a:noFill/>
        </p:spPr>
        <p:txBody>
          <a:bodyPr wrap="square" rtlCol="0">
            <a:spAutoFit/>
          </a:bodyPr>
          <a:lstStyle/>
          <a:p>
            <a:pPr algn="ctr"/>
            <a:r>
              <a:rPr lang="en-GB" sz="2000" b="1" dirty="0"/>
              <a:t>Lower</a:t>
            </a:r>
          </a:p>
        </p:txBody>
      </p:sp>
      <p:sp>
        <p:nvSpPr>
          <p:cNvPr id="27" name="TextBox 26"/>
          <p:cNvSpPr txBox="1"/>
          <p:nvPr/>
        </p:nvSpPr>
        <p:spPr>
          <a:xfrm>
            <a:off x="8912954" y="5242737"/>
            <a:ext cx="2809421" cy="400110"/>
          </a:xfrm>
          <a:prstGeom prst="rect">
            <a:avLst/>
          </a:prstGeom>
          <a:noFill/>
        </p:spPr>
        <p:txBody>
          <a:bodyPr wrap="square" rtlCol="0">
            <a:spAutoFit/>
          </a:bodyPr>
          <a:lstStyle/>
          <a:p>
            <a:pPr algn="ctr"/>
            <a:r>
              <a:rPr lang="en-GB" sz="2000" b="1" dirty="0"/>
              <a:t>Higher</a:t>
            </a:r>
          </a:p>
        </p:txBody>
      </p:sp>
      <p:grpSp>
        <p:nvGrpSpPr>
          <p:cNvPr id="30" name="Group 29"/>
          <p:cNvGrpSpPr/>
          <p:nvPr/>
        </p:nvGrpSpPr>
        <p:grpSpPr>
          <a:xfrm>
            <a:off x="2667791" y="1549018"/>
            <a:ext cx="6959717" cy="4584986"/>
            <a:chOff x="2667791" y="1549018"/>
            <a:chExt cx="6959717" cy="4584986"/>
          </a:xfrm>
        </p:grpSpPr>
        <p:grpSp>
          <p:nvGrpSpPr>
            <p:cNvPr id="14" name="Group 13"/>
            <p:cNvGrpSpPr/>
            <p:nvPr/>
          </p:nvGrpSpPr>
          <p:grpSpPr>
            <a:xfrm>
              <a:off x="2667791" y="1712239"/>
              <a:ext cx="6959717" cy="4421765"/>
              <a:chOff x="-336667" y="1712239"/>
              <a:chExt cx="6959717" cy="4421765"/>
            </a:xfrm>
          </p:grpSpPr>
          <p:sp>
            <p:nvSpPr>
              <p:cNvPr id="6" name="Isosceles Triangle 5"/>
              <p:cNvSpPr/>
              <p:nvPr/>
            </p:nvSpPr>
            <p:spPr>
              <a:xfrm>
                <a:off x="2563641" y="1712239"/>
                <a:ext cx="1135994" cy="699885"/>
              </a:xfrm>
              <a:prstGeom prst="triangle">
                <a:avLst/>
              </a:prstGeom>
              <a:solidFill>
                <a:srgbClr val="CC66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rapezoid 8"/>
              <p:cNvSpPr/>
              <p:nvPr/>
            </p:nvSpPr>
            <p:spPr>
              <a:xfrm>
                <a:off x="1971675" y="2419958"/>
                <a:ext cx="2324100" cy="729642"/>
              </a:xfrm>
              <a:prstGeom prst="trapezoid">
                <a:avLst>
                  <a:gd name="adj" fmla="val 78523"/>
                </a:avLst>
              </a:prstGeom>
              <a:solidFill>
                <a:srgbClr val="FF9966">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RCT</a:t>
                </a:r>
              </a:p>
            </p:txBody>
          </p:sp>
          <p:sp>
            <p:nvSpPr>
              <p:cNvPr id="10" name="Trapezoid 9"/>
              <p:cNvSpPr/>
              <p:nvPr/>
            </p:nvSpPr>
            <p:spPr>
              <a:xfrm>
                <a:off x="1395296" y="3157434"/>
                <a:ext cx="3481504" cy="729642"/>
              </a:xfrm>
              <a:prstGeom prst="trapezoid">
                <a:avLst>
                  <a:gd name="adj" fmla="val 78523"/>
                </a:avLst>
              </a:prstGeom>
              <a:solidFill>
                <a:srgbClr val="FFC000">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Case control studies</a:t>
                </a:r>
              </a:p>
            </p:txBody>
          </p:sp>
          <p:sp>
            <p:nvSpPr>
              <p:cNvPr id="11" name="Trapezoid 10"/>
              <p:cNvSpPr/>
              <p:nvPr/>
            </p:nvSpPr>
            <p:spPr>
              <a:xfrm>
                <a:off x="822888" y="3909424"/>
                <a:ext cx="4638111" cy="729642"/>
              </a:xfrm>
              <a:prstGeom prst="trapezoid">
                <a:avLst>
                  <a:gd name="adj" fmla="val 78523"/>
                </a:avLst>
              </a:prstGeom>
              <a:solidFill>
                <a:srgbClr val="D6DCE5">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Case studies</a:t>
                </a:r>
              </a:p>
            </p:txBody>
          </p:sp>
          <p:sp>
            <p:nvSpPr>
              <p:cNvPr id="12" name="Trapezoid 11"/>
              <p:cNvSpPr/>
              <p:nvPr/>
            </p:nvSpPr>
            <p:spPr>
              <a:xfrm>
                <a:off x="244585" y="4661520"/>
                <a:ext cx="5787915" cy="729642"/>
              </a:xfrm>
              <a:prstGeom prst="trapezoid">
                <a:avLst>
                  <a:gd name="adj" fmla="val 78523"/>
                </a:avLst>
              </a:prstGeom>
              <a:solidFill>
                <a:srgbClr val="44546A">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t>Case reports</a:t>
                </a:r>
              </a:p>
            </p:txBody>
          </p:sp>
          <p:sp>
            <p:nvSpPr>
              <p:cNvPr id="13" name="Trapezoid 12"/>
              <p:cNvSpPr/>
              <p:nvPr/>
            </p:nvSpPr>
            <p:spPr>
              <a:xfrm>
                <a:off x="-336667" y="5404362"/>
                <a:ext cx="6959717" cy="729642"/>
              </a:xfrm>
              <a:prstGeom prst="trapezoid">
                <a:avLst>
                  <a:gd name="adj" fmla="val 78523"/>
                </a:avLst>
              </a:prstGeom>
              <a:solidFill>
                <a:srgbClr val="000000">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t>Ideas, editorials and opinions</a:t>
                </a:r>
              </a:p>
            </p:txBody>
          </p:sp>
        </p:grpSp>
        <p:sp>
          <p:nvSpPr>
            <p:cNvPr id="28" name="TextBox 27"/>
            <p:cNvSpPr txBox="1"/>
            <p:nvPr/>
          </p:nvSpPr>
          <p:spPr>
            <a:xfrm>
              <a:off x="6615780" y="1549018"/>
              <a:ext cx="2963917" cy="707886"/>
            </a:xfrm>
            <a:prstGeom prst="rect">
              <a:avLst/>
            </a:prstGeom>
            <a:noFill/>
          </p:spPr>
          <p:txBody>
            <a:bodyPr wrap="square" rtlCol="0">
              <a:spAutoFit/>
            </a:bodyPr>
            <a:lstStyle/>
            <a:p>
              <a:pPr algn="ctr"/>
              <a:r>
                <a:rPr lang="en-GB" sz="2000" b="1" dirty="0"/>
                <a:t>Systematic Review and Meta-analysis</a:t>
              </a:r>
            </a:p>
          </p:txBody>
        </p:sp>
        <p:cxnSp>
          <p:nvCxnSpPr>
            <p:cNvPr id="29" name="Straight Connector 28"/>
            <p:cNvCxnSpPr/>
            <p:nvPr/>
          </p:nvCxnSpPr>
          <p:spPr>
            <a:xfrm flipV="1">
              <a:off x="6143000" y="1910145"/>
              <a:ext cx="760988" cy="2650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1" name="Content Placeholder 2"/>
          <p:cNvSpPr>
            <a:spLocks noGrp="1"/>
          </p:cNvSpPr>
          <p:nvPr>
            <p:ph idx="1"/>
          </p:nvPr>
        </p:nvSpPr>
        <p:spPr>
          <a:xfrm>
            <a:off x="644978" y="1712239"/>
            <a:ext cx="9870622" cy="3472834"/>
          </a:xfrm>
        </p:spPr>
        <p:txBody>
          <a:bodyPr>
            <a:normAutofit/>
          </a:bodyPr>
          <a:lstStyle/>
          <a:p>
            <a:pPr marL="0" indent="0">
              <a:buNone/>
            </a:pPr>
            <a:r>
              <a:rPr lang="en-GB" b="1" dirty="0">
                <a:solidFill>
                  <a:schemeClr val="tx1"/>
                </a:solidFill>
              </a:rPr>
              <a:t>Evidence 'hierarchy'</a:t>
            </a:r>
            <a:endParaRPr lang="en-GB" dirty="0"/>
          </a:p>
        </p:txBody>
      </p:sp>
      <p:sp>
        <p:nvSpPr>
          <p:cNvPr id="33" name="&quot;No&quot; Symbol 32"/>
          <p:cNvSpPr/>
          <p:nvPr/>
        </p:nvSpPr>
        <p:spPr>
          <a:xfrm>
            <a:off x="3798965" y="1605030"/>
            <a:ext cx="4680000" cy="4680000"/>
          </a:xfrm>
          <a:prstGeom prst="noSmoking">
            <a:avLst>
              <a:gd name="adj" fmla="val 10023"/>
            </a:avLst>
          </a:prstGeom>
          <a:solidFill>
            <a:srgbClr val="C000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34437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animEffect transition="in" filter="fade">
                                      <p:cBhvr>
                                        <p:cTn id="7" dur="500"/>
                                        <p:tgtEl>
                                          <p:spTgt spid="3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500"/>
                                        <p:tgtEl>
                                          <p:spTgt spid="2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fade">
                                      <p:cBhvr>
                                        <p:cTn id="33" dur="500"/>
                                        <p:tgtEl>
                                          <p:spTgt spid="27"/>
                                        </p:tgtEl>
                                      </p:cBhvr>
                                    </p:animEffect>
                                  </p:childTnLst>
                                </p:cTn>
                              </p:par>
                              <p:par>
                                <p:cTn id="34" presetID="10" presetClass="entr" presetSubtype="0" fill="hold" nodeType="with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fade">
                                      <p:cBhvr>
                                        <p:cTn id="36" dur="500"/>
                                        <p:tgtEl>
                                          <p:spTgt spid="2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fade">
                                      <p:cBhvr>
                                        <p:cTn id="4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22" grpId="0"/>
      <p:bldP spid="25" grpId="0" animBg="1"/>
      <p:bldP spid="26" grpId="0"/>
      <p:bldP spid="27" grpId="0"/>
      <p:bldP spid="31" grpId="0" build="p"/>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Black" panose="020B0A04020102020204" pitchFamily="34" charset="0"/>
              </a:rPr>
              <a:t>Credibility of evidence-based practice?</a:t>
            </a:r>
          </a:p>
        </p:txBody>
      </p:sp>
      <p:sp>
        <p:nvSpPr>
          <p:cNvPr id="6" name="Isosceles Triangle 5"/>
          <p:cNvSpPr/>
          <p:nvPr/>
        </p:nvSpPr>
        <p:spPr>
          <a:xfrm>
            <a:off x="5568099" y="1712239"/>
            <a:ext cx="1135994" cy="699885"/>
          </a:xfrm>
          <a:prstGeom prst="triangle">
            <a:avLst/>
          </a:prstGeom>
          <a:solidFill>
            <a:srgbClr val="CC66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rapezoid 8"/>
          <p:cNvSpPr/>
          <p:nvPr/>
        </p:nvSpPr>
        <p:spPr>
          <a:xfrm>
            <a:off x="4976133" y="2419958"/>
            <a:ext cx="2324100" cy="729642"/>
          </a:xfrm>
          <a:prstGeom prst="trapezoid">
            <a:avLst>
              <a:gd name="adj" fmla="val 78523"/>
            </a:avLst>
          </a:prstGeom>
          <a:solidFill>
            <a:srgbClr val="FF9966">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RCT</a:t>
            </a:r>
          </a:p>
        </p:txBody>
      </p:sp>
      <p:sp>
        <p:nvSpPr>
          <p:cNvPr id="10" name="Trapezoid 9"/>
          <p:cNvSpPr/>
          <p:nvPr/>
        </p:nvSpPr>
        <p:spPr>
          <a:xfrm>
            <a:off x="4399754" y="3157434"/>
            <a:ext cx="3481504" cy="729642"/>
          </a:xfrm>
          <a:prstGeom prst="trapezoid">
            <a:avLst>
              <a:gd name="adj" fmla="val 78523"/>
            </a:avLst>
          </a:prstGeom>
          <a:solidFill>
            <a:srgbClr val="FFC000">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Case control studies</a:t>
            </a:r>
          </a:p>
        </p:txBody>
      </p:sp>
      <p:sp>
        <p:nvSpPr>
          <p:cNvPr id="11" name="Trapezoid 10"/>
          <p:cNvSpPr/>
          <p:nvPr/>
        </p:nvSpPr>
        <p:spPr>
          <a:xfrm>
            <a:off x="3827346" y="3909424"/>
            <a:ext cx="4638111" cy="729642"/>
          </a:xfrm>
          <a:prstGeom prst="trapezoid">
            <a:avLst>
              <a:gd name="adj" fmla="val 78523"/>
            </a:avLst>
          </a:prstGeom>
          <a:solidFill>
            <a:srgbClr val="D6DCE5">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Case studies</a:t>
            </a:r>
          </a:p>
        </p:txBody>
      </p:sp>
      <p:sp>
        <p:nvSpPr>
          <p:cNvPr id="12" name="Trapezoid 11"/>
          <p:cNvSpPr/>
          <p:nvPr/>
        </p:nvSpPr>
        <p:spPr>
          <a:xfrm>
            <a:off x="3249043" y="4661520"/>
            <a:ext cx="5787915" cy="729642"/>
          </a:xfrm>
          <a:prstGeom prst="trapezoid">
            <a:avLst>
              <a:gd name="adj" fmla="val 78523"/>
            </a:avLst>
          </a:prstGeom>
          <a:solidFill>
            <a:srgbClr val="44546A">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t>Case reports</a:t>
            </a:r>
          </a:p>
        </p:txBody>
      </p:sp>
      <p:sp>
        <p:nvSpPr>
          <p:cNvPr id="13" name="Trapezoid 12"/>
          <p:cNvSpPr/>
          <p:nvPr/>
        </p:nvSpPr>
        <p:spPr>
          <a:xfrm>
            <a:off x="2667791" y="5404362"/>
            <a:ext cx="6959717" cy="729642"/>
          </a:xfrm>
          <a:prstGeom prst="trapezoid">
            <a:avLst>
              <a:gd name="adj" fmla="val 78523"/>
            </a:avLst>
          </a:prstGeom>
          <a:solidFill>
            <a:srgbClr val="000000">
              <a:alpha val="6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t>Ideas, editorials and opinions</a:t>
            </a:r>
          </a:p>
        </p:txBody>
      </p:sp>
      <p:cxnSp>
        <p:nvCxnSpPr>
          <p:cNvPr id="17" name="Straight Arrow Connector 16"/>
          <p:cNvCxnSpPr/>
          <p:nvPr/>
        </p:nvCxnSpPr>
        <p:spPr>
          <a:xfrm flipV="1">
            <a:off x="2050605" y="2757716"/>
            <a:ext cx="0" cy="252000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59492" y="3817661"/>
            <a:ext cx="2809421" cy="400110"/>
          </a:xfrm>
          <a:prstGeom prst="rect">
            <a:avLst/>
          </a:prstGeom>
          <a:solidFill>
            <a:schemeClr val="bg1"/>
          </a:solidFill>
          <a:ln w="38100">
            <a:solidFill>
              <a:schemeClr val="accent1"/>
            </a:solidFill>
          </a:ln>
        </p:spPr>
        <p:txBody>
          <a:bodyPr wrap="square" rtlCol="0">
            <a:spAutoFit/>
          </a:bodyPr>
          <a:lstStyle/>
          <a:p>
            <a:pPr algn="ctr"/>
            <a:r>
              <a:rPr lang="en-GB" sz="2000" b="1" dirty="0"/>
              <a:t>Quality of evidence</a:t>
            </a:r>
          </a:p>
        </p:txBody>
      </p:sp>
      <p:sp>
        <p:nvSpPr>
          <p:cNvPr id="19" name="TextBox 18"/>
          <p:cNvSpPr txBox="1"/>
          <p:nvPr/>
        </p:nvSpPr>
        <p:spPr>
          <a:xfrm>
            <a:off x="639974" y="5247849"/>
            <a:ext cx="2809421" cy="400110"/>
          </a:xfrm>
          <a:prstGeom prst="rect">
            <a:avLst/>
          </a:prstGeom>
          <a:noFill/>
        </p:spPr>
        <p:txBody>
          <a:bodyPr wrap="square" rtlCol="0">
            <a:spAutoFit/>
          </a:bodyPr>
          <a:lstStyle/>
          <a:p>
            <a:pPr algn="ctr"/>
            <a:r>
              <a:rPr lang="en-GB" sz="2000" b="1" dirty="0"/>
              <a:t>Lower</a:t>
            </a:r>
          </a:p>
        </p:txBody>
      </p:sp>
      <p:cxnSp>
        <p:nvCxnSpPr>
          <p:cNvPr id="20" name="Straight Arrow Connector 19"/>
          <p:cNvCxnSpPr/>
          <p:nvPr/>
        </p:nvCxnSpPr>
        <p:spPr>
          <a:xfrm flipV="1">
            <a:off x="10309071" y="2752604"/>
            <a:ext cx="0" cy="252000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917958" y="3812549"/>
            <a:ext cx="2809421" cy="400110"/>
          </a:xfrm>
          <a:prstGeom prst="rect">
            <a:avLst/>
          </a:prstGeom>
          <a:solidFill>
            <a:schemeClr val="bg1"/>
          </a:solidFill>
          <a:ln w="38100">
            <a:solidFill>
              <a:schemeClr val="accent1"/>
            </a:solidFill>
          </a:ln>
        </p:spPr>
        <p:txBody>
          <a:bodyPr wrap="square" rtlCol="0">
            <a:spAutoFit/>
          </a:bodyPr>
          <a:lstStyle/>
          <a:p>
            <a:pPr algn="ctr"/>
            <a:r>
              <a:rPr lang="en-GB" sz="2000" b="1" dirty="0"/>
              <a:t>Risk of bias</a:t>
            </a:r>
          </a:p>
        </p:txBody>
      </p:sp>
      <p:sp>
        <p:nvSpPr>
          <p:cNvPr id="22" name="TextBox 21"/>
          <p:cNvSpPr txBox="1"/>
          <p:nvPr/>
        </p:nvSpPr>
        <p:spPr>
          <a:xfrm>
            <a:off x="8898441" y="2361902"/>
            <a:ext cx="2809421" cy="400110"/>
          </a:xfrm>
          <a:prstGeom prst="rect">
            <a:avLst/>
          </a:prstGeom>
          <a:noFill/>
        </p:spPr>
        <p:txBody>
          <a:bodyPr wrap="square" rtlCol="0">
            <a:spAutoFit/>
          </a:bodyPr>
          <a:lstStyle/>
          <a:p>
            <a:pPr algn="ctr"/>
            <a:r>
              <a:rPr lang="en-GB" sz="2000" b="1" dirty="0"/>
              <a:t>Lower</a:t>
            </a:r>
          </a:p>
        </p:txBody>
      </p:sp>
      <p:sp>
        <p:nvSpPr>
          <p:cNvPr id="23" name="TextBox 22"/>
          <p:cNvSpPr txBox="1"/>
          <p:nvPr/>
        </p:nvSpPr>
        <p:spPr>
          <a:xfrm>
            <a:off x="8912954" y="5242737"/>
            <a:ext cx="2809421" cy="400110"/>
          </a:xfrm>
          <a:prstGeom prst="rect">
            <a:avLst/>
          </a:prstGeom>
          <a:noFill/>
        </p:spPr>
        <p:txBody>
          <a:bodyPr wrap="square" rtlCol="0">
            <a:spAutoFit/>
          </a:bodyPr>
          <a:lstStyle/>
          <a:p>
            <a:pPr algn="ctr"/>
            <a:r>
              <a:rPr lang="en-GB" sz="2000" b="1" dirty="0"/>
              <a:t>Higher</a:t>
            </a:r>
          </a:p>
        </p:txBody>
      </p:sp>
      <p:sp>
        <p:nvSpPr>
          <p:cNvPr id="24" name="TextBox 23"/>
          <p:cNvSpPr txBox="1"/>
          <p:nvPr/>
        </p:nvSpPr>
        <p:spPr>
          <a:xfrm>
            <a:off x="639975" y="2367014"/>
            <a:ext cx="2809421" cy="400110"/>
          </a:xfrm>
          <a:prstGeom prst="rect">
            <a:avLst/>
          </a:prstGeom>
          <a:noFill/>
        </p:spPr>
        <p:txBody>
          <a:bodyPr wrap="square" rtlCol="0">
            <a:spAutoFit/>
          </a:bodyPr>
          <a:lstStyle/>
          <a:p>
            <a:pPr algn="ctr"/>
            <a:r>
              <a:rPr lang="en-GB" sz="2000" b="1" dirty="0"/>
              <a:t>Higher</a:t>
            </a:r>
          </a:p>
        </p:txBody>
      </p:sp>
      <p:sp>
        <p:nvSpPr>
          <p:cNvPr id="25" name="Content Placeholder 2"/>
          <p:cNvSpPr>
            <a:spLocks noGrp="1"/>
          </p:cNvSpPr>
          <p:nvPr>
            <p:ph idx="1"/>
          </p:nvPr>
        </p:nvSpPr>
        <p:spPr>
          <a:xfrm>
            <a:off x="644978" y="1712239"/>
            <a:ext cx="9870622" cy="3472834"/>
          </a:xfrm>
        </p:spPr>
        <p:txBody>
          <a:bodyPr>
            <a:normAutofit/>
          </a:bodyPr>
          <a:lstStyle/>
          <a:p>
            <a:pPr marL="0" indent="0">
              <a:buNone/>
            </a:pPr>
            <a:r>
              <a:rPr lang="en-GB" b="1" dirty="0">
                <a:solidFill>
                  <a:schemeClr val="tx1"/>
                </a:solidFill>
              </a:rPr>
              <a:t>Evidence 'hierarchy'</a:t>
            </a:r>
            <a:endParaRPr lang="en-GB" dirty="0"/>
          </a:p>
        </p:txBody>
      </p:sp>
      <p:cxnSp>
        <p:nvCxnSpPr>
          <p:cNvPr id="27" name="Straight Connector 26"/>
          <p:cNvCxnSpPr/>
          <p:nvPr/>
        </p:nvCxnSpPr>
        <p:spPr>
          <a:xfrm flipV="1">
            <a:off x="6143000" y="1910145"/>
            <a:ext cx="760988" cy="2650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615780" y="1549018"/>
            <a:ext cx="2963917" cy="707886"/>
          </a:xfrm>
          <a:prstGeom prst="rect">
            <a:avLst/>
          </a:prstGeom>
          <a:noFill/>
        </p:spPr>
        <p:txBody>
          <a:bodyPr wrap="square" rtlCol="0">
            <a:spAutoFit/>
          </a:bodyPr>
          <a:lstStyle/>
          <a:p>
            <a:pPr algn="ctr"/>
            <a:r>
              <a:rPr lang="en-GB" sz="2000" b="1" dirty="0"/>
              <a:t>Systematic Review and Meta-analysis</a:t>
            </a:r>
          </a:p>
        </p:txBody>
      </p:sp>
      <p:sp>
        <p:nvSpPr>
          <p:cNvPr id="33" name="&quot;No&quot; Symbol 32"/>
          <p:cNvSpPr/>
          <p:nvPr/>
        </p:nvSpPr>
        <p:spPr>
          <a:xfrm>
            <a:off x="3798965" y="1605030"/>
            <a:ext cx="4680000" cy="4680000"/>
          </a:xfrm>
          <a:prstGeom prst="noSmoking">
            <a:avLst>
              <a:gd name="adj" fmla="val 10023"/>
            </a:avLst>
          </a:prstGeom>
          <a:solidFill>
            <a:srgbClr val="C000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323292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4"/>
                                        </p:tgtEl>
                                      </p:cBhvr>
                                    </p:animEffect>
                                    <p:set>
                                      <p:cBhvr>
                                        <p:cTn id="7" dur="1" fill="hold">
                                          <p:stCondLst>
                                            <p:cond delay="499"/>
                                          </p:stCondLst>
                                        </p:cTn>
                                        <p:tgtEl>
                                          <p:spTgt spid="24"/>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8"/>
                                        </p:tgtEl>
                                      </p:cBhvr>
                                    </p:animEffect>
                                    <p:set>
                                      <p:cBhvr>
                                        <p:cTn id="10" dur="1" fill="hold">
                                          <p:stCondLst>
                                            <p:cond delay="499"/>
                                          </p:stCondLst>
                                        </p:cTn>
                                        <p:tgtEl>
                                          <p:spTgt spid="18"/>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19"/>
                                        </p:tgtEl>
                                      </p:cBhvr>
                                    </p:animEffect>
                                    <p:set>
                                      <p:cBhvr>
                                        <p:cTn id="16" dur="1" fill="hold">
                                          <p:stCondLst>
                                            <p:cond delay="499"/>
                                          </p:stCondLst>
                                        </p:cTn>
                                        <p:tgtEl>
                                          <p:spTgt spid="19"/>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22"/>
                                        </p:tgtEl>
                                      </p:cBhvr>
                                    </p:animEffect>
                                    <p:set>
                                      <p:cBhvr>
                                        <p:cTn id="19" dur="1" fill="hold">
                                          <p:stCondLst>
                                            <p:cond delay="499"/>
                                          </p:stCondLst>
                                        </p:cTn>
                                        <p:tgtEl>
                                          <p:spTgt spid="22"/>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21"/>
                                        </p:tgtEl>
                                      </p:cBhvr>
                                    </p:animEffect>
                                    <p:set>
                                      <p:cBhvr>
                                        <p:cTn id="22" dur="1" fill="hold">
                                          <p:stCondLst>
                                            <p:cond delay="499"/>
                                          </p:stCondLst>
                                        </p:cTn>
                                        <p:tgtEl>
                                          <p:spTgt spid="21"/>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20"/>
                                        </p:tgtEl>
                                      </p:cBhvr>
                                    </p:animEffect>
                                    <p:set>
                                      <p:cBhvr>
                                        <p:cTn id="25" dur="1" fill="hold">
                                          <p:stCondLst>
                                            <p:cond delay="499"/>
                                          </p:stCondLst>
                                        </p:cTn>
                                        <p:tgtEl>
                                          <p:spTgt spid="20"/>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23"/>
                                        </p:tgtEl>
                                      </p:cBhvr>
                                    </p:animEffect>
                                    <p:set>
                                      <p:cBhvr>
                                        <p:cTn id="28" dur="1" fill="hold">
                                          <p:stCondLst>
                                            <p:cond delay="499"/>
                                          </p:stCondLst>
                                        </p:cTn>
                                        <p:tgtEl>
                                          <p:spTgt spid="23"/>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6"/>
                                        </p:tgtEl>
                                      </p:cBhvr>
                                    </p:animEffect>
                                    <p:set>
                                      <p:cBhvr>
                                        <p:cTn id="31" dur="1" fill="hold">
                                          <p:stCondLst>
                                            <p:cond delay="499"/>
                                          </p:stCondLst>
                                        </p:cTn>
                                        <p:tgtEl>
                                          <p:spTgt spid="6"/>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500"/>
                                        <p:tgtEl>
                                          <p:spTgt spid="9"/>
                                        </p:tgtEl>
                                      </p:cBhvr>
                                    </p:animEffect>
                                    <p:set>
                                      <p:cBhvr>
                                        <p:cTn id="34" dur="1" fill="hold">
                                          <p:stCondLst>
                                            <p:cond delay="499"/>
                                          </p:stCondLst>
                                        </p:cTn>
                                        <p:tgtEl>
                                          <p:spTgt spid="9"/>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par>
                                <p:cTn id="38" presetID="10" presetClass="exit" presetSubtype="0" fill="hold" grpId="0" nodeType="withEffect">
                                  <p:stCondLst>
                                    <p:cond delay="0"/>
                                  </p:stCondLst>
                                  <p:childTnLst>
                                    <p:animEffect transition="out" filter="fade">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par>
                                <p:cTn id="41" presetID="10" presetClass="exit" presetSubtype="0" fill="hold" grpId="0" nodeType="withEffect">
                                  <p:stCondLst>
                                    <p:cond delay="0"/>
                                  </p:stCondLst>
                                  <p:childTnLst>
                                    <p:animEffect transition="out" filter="fade">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par>
                                <p:cTn id="44" presetID="10" presetClass="exit" presetSubtype="0" fill="hold" grpId="0" nodeType="withEffect">
                                  <p:stCondLst>
                                    <p:cond delay="0"/>
                                  </p:stCondLst>
                                  <p:childTnLst>
                                    <p:animEffect transition="out" filter="fade">
                                      <p:cBhvr>
                                        <p:cTn id="45" dur="500"/>
                                        <p:tgtEl>
                                          <p:spTgt spid="13"/>
                                        </p:tgtEl>
                                      </p:cBhvr>
                                    </p:animEffect>
                                    <p:set>
                                      <p:cBhvr>
                                        <p:cTn id="46" dur="1" fill="hold">
                                          <p:stCondLst>
                                            <p:cond delay="499"/>
                                          </p:stCondLst>
                                        </p:cTn>
                                        <p:tgtEl>
                                          <p:spTgt spid="13"/>
                                        </p:tgtEl>
                                        <p:attrNameLst>
                                          <p:attrName>style.visibility</p:attrName>
                                        </p:attrNameLst>
                                      </p:cBhvr>
                                      <p:to>
                                        <p:strVal val="hidden"/>
                                      </p:to>
                                    </p:set>
                                  </p:childTnLst>
                                </p:cTn>
                              </p:par>
                              <p:par>
                                <p:cTn id="47" presetID="10" presetClass="exit" presetSubtype="0" fill="hold" grpId="0" nodeType="withEffect">
                                  <p:stCondLst>
                                    <p:cond delay="0"/>
                                  </p:stCondLst>
                                  <p:childTnLst>
                                    <p:animEffect transition="out" filter="fade">
                                      <p:cBhvr>
                                        <p:cTn id="48" dur="500"/>
                                        <p:tgtEl>
                                          <p:spTgt spid="25">
                                            <p:txEl>
                                              <p:pRg st="0" end="0"/>
                                            </p:txEl>
                                          </p:spTgt>
                                        </p:tgtEl>
                                      </p:cBhvr>
                                    </p:animEffect>
                                    <p:set>
                                      <p:cBhvr>
                                        <p:cTn id="49" dur="1" fill="hold">
                                          <p:stCondLst>
                                            <p:cond delay="499"/>
                                          </p:stCondLst>
                                        </p:cTn>
                                        <p:tgtEl>
                                          <p:spTgt spid="25">
                                            <p:txEl>
                                              <p:pRg st="0" end="0"/>
                                            </p:txEl>
                                          </p:spTgt>
                                        </p:tgtEl>
                                        <p:attrNameLst>
                                          <p:attrName>style.visibility</p:attrName>
                                        </p:attrNameLst>
                                      </p:cBhvr>
                                      <p:to>
                                        <p:strVal val="hidden"/>
                                      </p:to>
                                    </p:set>
                                  </p:childTnLst>
                                </p:cTn>
                              </p:par>
                              <p:par>
                                <p:cTn id="50" presetID="10" presetClass="exit" presetSubtype="0" fill="hold" grpId="0" nodeType="withEffect">
                                  <p:stCondLst>
                                    <p:cond delay="0"/>
                                  </p:stCondLst>
                                  <p:childTnLst>
                                    <p:animEffect transition="out" filter="fade">
                                      <p:cBhvr>
                                        <p:cTn id="51" dur="500"/>
                                        <p:tgtEl>
                                          <p:spTgt spid="28"/>
                                        </p:tgtEl>
                                      </p:cBhvr>
                                    </p:animEffect>
                                    <p:set>
                                      <p:cBhvr>
                                        <p:cTn id="52" dur="1" fill="hold">
                                          <p:stCondLst>
                                            <p:cond delay="499"/>
                                          </p:stCondLst>
                                        </p:cTn>
                                        <p:tgtEl>
                                          <p:spTgt spid="28"/>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27"/>
                                        </p:tgtEl>
                                      </p:cBhvr>
                                    </p:animEffect>
                                    <p:set>
                                      <p:cBhvr>
                                        <p:cTn id="55" dur="1" fill="hold">
                                          <p:stCondLst>
                                            <p:cond delay="499"/>
                                          </p:stCondLst>
                                        </p:cTn>
                                        <p:tgtEl>
                                          <p:spTgt spid="27"/>
                                        </p:tgtEl>
                                        <p:attrNameLst>
                                          <p:attrName>style.visibility</p:attrName>
                                        </p:attrNameLst>
                                      </p:cBhvr>
                                      <p:to>
                                        <p:strVal val="hidden"/>
                                      </p:to>
                                    </p:set>
                                  </p:childTnLst>
                                </p:cTn>
                              </p:par>
                              <p:par>
                                <p:cTn id="56" presetID="10" presetClass="exit" presetSubtype="0" fill="hold" grpId="0" nodeType="withEffect">
                                  <p:stCondLst>
                                    <p:cond delay="0"/>
                                  </p:stCondLst>
                                  <p:childTnLst>
                                    <p:animEffect transition="out" filter="fade">
                                      <p:cBhvr>
                                        <p:cTn id="57" dur="500"/>
                                        <p:tgtEl>
                                          <p:spTgt spid="33"/>
                                        </p:tgtEl>
                                      </p:cBhvr>
                                    </p:animEffect>
                                    <p:set>
                                      <p:cBhvr>
                                        <p:cTn id="58" dur="1" fill="hold">
                                          <p:stCondLst>
                                            <p:cond delay="499"/>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13" grpId="0" animBg="1"/>
      <p:bldP spid="18" grpId="0" animBg="1"/>
      <p:bldP spid="19" grpId="0"/>
      <p:bldP spid="21" grpId="0" animBg="1"/>
      <p:bldP spid="22" grpId="0"/>
      <p:bldP spid="23" grpId="0"/>
      <p:bldP spid="24" grpId="0"/>
      <p:bldP spid="25" grpId="0" build="p"/>
      <p:bldP spid="28" grpId="0"/>
      <p:bldP spid="33" grpId="0" animBg="1"/>
    </p:bldLst>
  </p:timing>
</p:sld>
</file>

<file path=ppt/theme/theme1.xml><?xml version="1.0" encoding="utf-8"?>
<a:theme xmlns:a="http://schemas.openxmlformats.org/drawingml/2006/main" name="Office Theme">
  <a:themeElements>
    <a:clrScheme name="ET 2017 1">
      <a:dk1>
        <a:srgbClr val="000000"/>
      </a:dk1>
      <a:lt1>
        <a:srgbClr val="FFFFFF"/>
      </a:lt1>
      <a:dk2>
        <a:srgbClr val="44546A"/>
      </a:dk2>
      <a:lt2>
        <a:srgbClr val="E7E6E6"/>
      </a:lt2>
      <a:accent1>
        <a:srgbClr val="0075AA"/>
      </a:accent1>
      <a:accent2>
        <a:srgbClr val="9F1C63"/>
      </a:accent2>
      <a:accent3>
        <a:srgbClr val="1194A4"/>
      </a:accent3>
      <a:accent4>
        <a:srgbClr val="DADADA"/>
      </a:accent4>
      <a:accent5>
        <a:srgbClr val="57575B"/>
      </a:accent5>
      <a:accent6>
        <a:srgbClr val="70AD47"/>
      </a:accent6>
      <a:hlink>
        <a:srgbClr val="0563C1"/>
      </a:hlink>
      <a:folHlink>
        <a:srgbClr val="6F195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97457B3E-CA29-A043-96FE-FC4D558B512C}" vid="{7EA045D7-D39B-2A46-9E9D-042702A814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3057</TotalTime>
  <Words>831</Words>
  <Application>Microsoft Office PowerPoint</Application>
  <PresentationFormat>Widescreen</PresentationFormat>
  <Paragraphs>162</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Black</vt:lpstr>
      <vt:lpstr>Calibri</vt:lpstr>
      <vt:lpstr>Times New Roman</vt:lpstr>
      <vt:lpstr>Office Theme</vt:lpstr>
      <vt:lpstr>Evidence for Enhancement: Just enough? Why we need to question our assumptions about evidence</vt:lpstr>
      <vt:lpstr>Introductions and overview</vt:lpstr>
      <vt:lpstr>'Evidence-informed' everything?</vt:lpstr>
      <vt:lpstr>Activity</vt:lpstr>
      <vt:lpstr>Evidence-informed decision-making?</vt:lpstr>
      <vt:lpstr>The contested nature of evidence</vt:lpstr>
      <vt:lpstr>The contested nature of evidence</vt:lpstr>
      <vt:lpstr>Credibility of evidence-based practice?</vt:lpstr>
      <vt:lpstr>Credibility of evidence-based practice?</vt:lpstr>
      <vt:lpstr>Credibility of evidence-based practice?</vt:lpstr>
      <vt:lpstr>Credibility of evidence-based practice?</vt:lpstr>
      <vt:lpstr>Credibility of evidence-based practice?</vt:lpstr>
      <vt:lpstr>Credibility of evidence-based practice?</vt:lpstr>
      <vt:lpstr>Credibility of evidence-based practice?</vt:lpstr>
      <vt:lpstr>Credibility of evidence-based practice?</vt:lpstr>
      <vt:lpstr>Credibility of evidence</vt:lpstr>
      <vt:lpstr>Credibility of evidence  Knowledge mobilisation?</vt:lpstr>
      <vt:lpstr>Activity</vt:lpstr>
      <vt:lpstr> Reconceptualising Evidence</vt:lpstr>
      <vt:lpstr> An Osmotic Evidence Base</vt:lpstr>
      <vt:lpstr> Deliberations....?</vt:lpstr>
      <vt:lpstr> Additional resources</vt:lpstr>
      <vt:lpstr>Evidence for Enhancement: Asking Questions of Evidence  email: s.jones-devitt@shu.ac.uk              a.donnelly@shu.ac.uk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for Enhancement: Improving the  Student Experience</dc:title>
  <dc:creator>Sheffield Hallam University</dc:creator>
  <cp:keywords>Just enough? Why we need to question our assumptions;Webinar</cp:keywords>
  <cp:lastModifiedBy>Oonagh Holland</cp:lastModifiedBy>
  <cp:revision>146</cp:revision>
  <cp:lastPrinted>2018-11-13T14:44:50Z</cp:lastPrinted>
  <dcterms:created xsi:type="dcterms:W3CDTF">2018-07-25T13:23:08Z</dcterms:created>
  <dcterms:modified xsi:type="dcterms:W3CDTF">2018-11-27T12:44:44Z</dcterms:modified>
</cp:coreProperties>
</file>

<file path=userCustomization/customUI.xml><?xml version="1.0" encoding="utf-8"?>
<mso:customUI xmlns:mso="http://schemas.microsoft.com/office/2006/01/customui">
  <mso:ribbon>
    <mso:qat>
      <mso:documentControls>
        <mso:control idQ="mso:InkColorPicker" visible="true"/>
        <mso:control idQ="mso:InkStopInkingReadingView" visible="true"/>
        <mso:control idQ="mso:CurrentEraser" visible="true"/>
        <mso:control idQ="mso:EyedropperOutline" visible="true"/>
        <mso:control idQ="mso:GroupDiagramming" visible="true"/>
        <mso:control idQ="mso:LassoSelect" visible="true"/>
        <mso:control idQ="mso:InkColorMoreColorsDialog" visible="true"/>
        <mso:control idQ="mso:LineStylesDialog" visible="true"/>
        <mso:control idQ="mso:InkBallpointPen" visible="true"/>
        <mso:control idQ="mso:PensGallery" visible="true"/>
        <mso:control idQ="mso:GroupPens" visible="true"/>
        <mso:control idQ="mso:ObjectsSelect" visible="true"/>
        <mso:control idQ="mso:PointEraserSmall" visible="true"/>
        <mso:control idQ="mso:InkEraser" visible="true"/>
        <mso:control idQ="mso:LineThickness" visible="true"/>
        <mso:control idQ="mso:GroupPensWrite" visible="true"/>
      </mso:documentControls>
    </mso:qat>
  </mso:ribbon>
</mso:customUI>
</file>