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63" r:id="rId6"/>
    <p:sldId id="287" r:id="rId7"/>
    <p:sldId id="288" r:id="rId8"/>
    <p:sldId id="282" r:id="rId9"/>
    <p:sldId id="281" r:id="rId10"/>
    <p:sldId id="285" r:id="rId11"/>
    <p:sldId id="280" r:id="rId12"/>
    <p:sldId id="286" r:id="rId13"/>
    <p:sldId id="290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81179" autoAdjust="0"/>
  </p:normalViewPr>
  <p:slideViewPr>
    <p:cSldViewPr snapToGrid="0" snapToObjects="1" showGuides="1">
      <p:cViewPr varScale="1">
        <p:scale>
          <a:sx n="79" d="100"/>
          <a:sy n="79" d="100"/>
        </p:scale>
        <p:origin x="816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1A5252-B92B-4C9F-AA80-12027419844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D477A3-C8D9-41A1-9D86-7F4E189E960E}">
      <dgm:prSet phldrT="[Text]"/>
      <dgm:spPr/>
      <dgm:t>
        <a:bodyPr/>
        <a:lstStyle/>
        <a:p>
          <a:r>
            <a:rPr lang="en-GB" dirty="0"/>
            <a:t>Induction and Training</a:t>
          </a:r>
        </a:p>
      </dgm:t>
    </dgm:pt>
    <dgm:pt modelId="{14BC2455-5C20-4DED-BAB2-5F89628EADC8}" type="parTrans" cxnId="{686E32B9-59B5-4CF4-8660-318F0EBA5455}">
      <dgm:prSet/>
      <dgm:spPr/>
      <dgm:t>
        <a:bodyPr/>
        <a:lstStyle/>
        <a:p>
          <a:endParaRPr lang="en-GB"/>
        </a:p>
      </dgm:t>
    </dgm:pt>
    <dgm:pt modelId="{6774F990-45A5-4C3B-B695-A816EF5FE350}" type="sibTrans" cxnId="{686E32B9-59B5-4CF4-8660-318F0EBA5455}">
      <dgm:prSet/>
      <dgm:spPr/>
      <dgm:t>
        <a:bodyPr/>
        <a:lstStyle/>
        <a:p>
          <a:endParaRPr lang="en-GB"/>
        </a:p>
      </dgm:t>
    </dgm:pt>
    <dgm:pt modelId="{DE587F2A-39EB-40AF-97F6-25A4E02C56C9}">
      <dgm:prSet phldrT="[Text]"/>
      <dgm:spPr/>
      <dgm:t>
        <a:bodyPr/>
        <a:lstStyle/>
        <a:p>
          <a:r>
            <a:rPr lang="en-GB" dirty="0"/>
            <a:t>Benchmarking</a:t>
          </a:r>
        </a:p>
      </dgm:t>
    </dgm:pt>
    <dgm:pt modelId="{97F85782-02FD-4622-952E-C0D6EA8AFECB}" type="parTrans" cxnId="{F1A0955D-ED3B-4D6B-A81F-EB1D4F6DB565}">
      <dgm:prSet/>
      <dgm:spPr/>
      <dgm:t>
        <a:bodyPr/>
        <a:lstStyle/>
        <a:p>
          <a:endParaRPr lang="en-GB"/>
        </a:p>
      </dgm:t>
    </dgm:pt>
    <dgm:pt modelId="{209D0B3F-84F2-48F2-9D21-C110A83498D7}" type="sibTrans" cxnId="{F1A0955D-ED3B-4D6B-A81F-EB1D4F6DB565}">
      <dgm:prSet/>
      <dgm:spPr/>
      <dgm:t>
        <a:bodyPr/>
        <a:lstStyle/>
        <a:p>
          <a:endParaRPr lang="en-GB"/>
        </a:p>
      </dgm:t>
    </dgm:pt>
    <dgm:pt modelId="{0EA2DC44-FC28-4008-849A-5F7FF10A4487}">
      <dgm:prSet phldrT="[Text]"/>
      <dgm:spPr/>
      <dgm:t>
        <a:bodyPr/>
        <a:lstStyle/>
        <a:p>
          <a:r>
            <a:rPr lang="en-GB" dirty="0"/>
            <a:t>Engagement &amp; Discussion</a:t>
          </a:r>
        </a:p>
      </dgm:t>
    </dgm:pt>
    <dgm:pt modelId="{D27B3348-E431-4F75-90A8-42AFECEAC33E}" type="parTrans" cxnId="{66098736-6707-4D9E-B75A-0D75BCDCACAA}">
      <dgm:prSet/>
      <dgm:spPr/>
      <dgm:t>
        <a:bodyPr/>
        <a:lstStyle/>
        <a:p>
          <a:endParaRPr lang="en-GB"/>
        </a:p>
      </dgm:t>
    </dgm:pt>
    <dgm:pt modelId="{212F0151-93D3-4BFA-96B2-1B56373DEB4D}" type="sibTrans" cxnId="{66098736-6707-4D9E-B75A-0D75BCDCACAA}">
      <dgm:prSet/>
      <dgm:spPr/>
      <dgm:t>
        <a:bodyPr/>
        <a:lstStyle/>
        <a:p>
          <a:endParaRPr lang="en-GB"/>
        </a:p>
      </dgm:t>
    </dgm:pt>
    <dgm:pt modelId="{B7312FD1-E923-489F-BCBB-D49849D6ED19}">
      <dgm:prSet phldrT="[Text]"/>
      <dgm:spPr/>
      <dgm:t>
        <a:bodyPr/>
        <a:lstStyle/>
        <a:p>
          <a:r>
            <a:rPr lang="en-GB" dirty="0"/>
            <a:t>Reflection &amp; Enhancement</a:t>
          </a:r>
        </a:p>
      </dgm:t>
    </dgm:pt>
    <dgm:pt modelId="{E3F0D205-CB49-4808-8E60-4A16B845EB02}" type="parTrans" cxnId="{5DF7967B-F0FB-4F98-8FB1-A501F36B1A28}">
      <dgm:prSet/>
      <dgm:spPr/>
      <dgm:t>
        <a:bodyPr/>
        <a:lstStyle/>
        <a:p>
          <a:endParaRPr lang="en-GB"/>
        </a:p>
      </dgm:t>
    </dgm:pt>
    <dgm:pt modelId="{7ED22F42-14B1-4350-8F87-D38F53A57873}" type="sibTrans" cxnId="{5DF7967B-F0FB-4F98-8FB1-A501F36B1A28}">
      <dgm:prSet/>
      <dgm:spPr/>
      <dgm:t>
        <a:bodyPr/>
        <a:lstStyle/>
        <a:p>
          <a:endParaRPr lang="en-GB"/>
        </a:p>
      </dgm:t>
    </dgm:pt>
    <dgm:pt modelId="{CE6765CF-F961-4C91-BAA3-2983A18572FD}">
      <dgm:prSet/>
      <dgm:spPr/>
      <dgm:t>
        <a:bodyPr/>
        <a:lstStyle/>
        <a:p>
          <a:endParaRPr lang="en-GB"/>
        </a:p>
      </dgm:t>
    </dgm:pt>
    <dgm:pt modelId="{C3F6CA49-E900-41B8-A95A-C037145D51F2}" type="parTrans" cxnId="{DFC34CE4-E28E-4BC2-A09B-FF60403919EB}">
      <dgm:prSet/>
      <dgm:spPr/>
      <dgm:t>
        <a:bodyPr/>
        <a:lstStyle/>
        <a:p>
          <a:endParaRPr lang="en-GB"/>
        </a:p>
      </dgm:t>
    </dgm:pt>
    <dgm:pt modelId="{33A9BFBA-7B13-4C83-B792-A7806B684679}" type="sibTrans" cxnId="{DFC34CE4-E28E-4BC2-A09B-FF60403919EB}">
      <dgm:prSet/>
      <dgm:spPr/>
      <dgm:t>
        <a:bodyPr/>
        <a:lstStyle/>
        <a:p>
          <a:endParaRPr lang="en-GB"/>
        </a:p>
      </dgm:t>
    </dgm:pt>
    <dgm:pt modelId="{266A82B4-2A9D-4634-A26F-5090C91E0253}" type="pres">
      <dgm:prSet presAssocID="{3D1A5252-B92B-4C9F-AA80-120274198445}" presName="matrix" presStyleCnt="0">
        <dgm:presLayoutVars>
          <dgm:chMax val="1"/>
          <dgm:dir/>
          <dgm:resizeHandles val="exact"/>
        </dgm:presLayoutVars>
      </dgm:prSet>
      <dgm:spPr/>
    </dgm:pt>
    <dgm:pt modelId="{3C2D5FC2-D381-44CC-8C2C-B5CCD6DCC24E}" type="pres">
      <dgm:prSet presAssocID="{3D1A5252-B92B-4C9F-AA80-120274198445}" presName="diamond" presStyleLbl="bgShp" presStyleIdx="0" presStyleCnt="1"/>
      <dgm:spPr/>
    </dgm:pt>
    <dgm:pt modelId="{7AD8710B-BEA4-453A-8B9C-C5971CBDFC53}" type="pres">
      <dgm:prSet presAssocID="{3D1A5252-B92B-4C9F-AA80-120274198445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342C8FF-119C-41B4-BF71-484643C84EDE}" type="pres">
      <dgm:prSet presAssocID="{3D1A5252-B92B-4C9F-AA80-120274198445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642D9E2-7B7D-49DD-8BD3-963A62DEE0FF}" type="pres">
      <dgm:prSet presAssocID="{3D1A5252-B92B-4C9F-AA80-120274198445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05AD2F5-8599-4CB7-A085-C5F93FBF7FC4}" type="pres">
      <dgm:prSet presAssocID="{3D1A5252-B92B-4C9F-AA80-120274198445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180A40A-93DA-40AF-91B6-C7FF7DF8C9DF}" type="presOf" srcId="{DE587F2A-39EB-40AF-97F6-25A4E02C56C9}" destId="{A342C8FF-119C-41B4-BF71-484643C84EDE}" srcOrd="0" destOrd="0" presId="urn:microsoft.com/office/officeart/2005/8/layout/matrix3"/>
    <dgm:cxn modelId="{66098736-6707-4D9E-B75A-0D75BCDCACAA}" srcId="{3D1A5252-B92B-4C9F-AA80-120274198445}" destId="{0EA2DC44-FC28-4008-849A-5F7FF10A4487}" srcOrd="2" destOrd="0" parTransId="{D27B3348-E431-4F75-90A8-42AFECEAC33E}" sibTransId="{212F0151-93D3-4BFA-96B2-1B56373DEB4D}"/>
    <dgm:cxn modelId="{96DF423C-7F40-44AB-A687-482D115CB358}" type="presOf" srcId="{6BD477A3-C8D9-41A1-9D86-7F4E189E960E}" destId="{7AD8710B-BEA4-453A-8B9C-C5971CBDFC53}" srcOrd="0" destOrd="0" presId="urn:microsoft.com/office/officeart/2005/8/layout/matrix3"/>
    <dgm:cxn modelId="{F1A0955D-ED3B-4D6B-A81F-EB1D4F6DB565}" srcId="{3D1A5252-B92B-4C9F-AA80-120274198445}" destId="{DE587F2A-39EB-40AF-97F6-25A4E02C56C9}" srcOrd="1" destOrd="0" parTransId="{97F85782-02FD-4622-952E-C0D6EA8AFECB}" sibTransId="{209D0B3F-84F2-48F2-9D21-C110A83498D7}"/>
    <dgm:cxn modelId="{5080BB70-8E17-4EEE-90A7-196E13C50EAB}" type="presOf" srcId="{3D1A5252-B92B-4C9F-AA80-120274198445}" destId="{266A82B4-2A9D-4634-A26F-5090C91E0253}" srcOrd="0" destOrd="0" presId="urn:microsoft.com/office/officeart/2005/8/layout/matrix3"/>
    <dgm:cxn modelId="{5DF7967B-F0FB-4F98-8FB1-A501F36B1A28}" srcId="{3D1A5252-B92B-4C9F-AA80-120274198445}" destId="{B7312FD1-E923-489F-BCBB-D49849D6ED19}" srcOrd="3" destOrd="0" parTransId="{E3F0D205-CB49-4808-8E60-4A16B845EB02}" sibTransId="{7ED22F42-14B1-4350-8F87-D38F53A57873}"/>
    <dgm:cxn modelId="{686E32B9-59B5-4CF4-8660-318F0EBA5455}" srcId="{3D1A5252-B92B-4C9F-AA80-120274198445}" destId="{6BD477A3-C8D9-41A1-9D86-7F4E189E960E}" srcOrd="0" destOrd="0" parTransId="{14BC2455-5C20-4DED-BAB2-5F89628EADC8}" sibTransId="{6774F990-45A5-4C3B-B695-A816EF5FE350}"/>
    <dgm:cxn modelId="{FF1E4CC6-5BE6-49DC-89F7-7207E454B151}" type="presOf" srcId="{B7312FD1-E923-489F-BCBB-D49849D6ED19}" destId="{605AD2F5-8599-4CB7-A085-C5F93FBF7FC4}" srcOrd="0" destOrd="0" presId="urn:microsoft.com/office/officeart/2005/8/layout/matrix3"/>
    <dgm:cxn modelId="{DFC34CE4-E28E-4BC2-A09B-FF60403919EB}" srcId="{3D1A5252-B92B-4C9F-AA80-120274198445}" destId="{CE6765CF-F961-4C91-BAA3-2983A18572FD}" srcOrd="4" destOrd="0" parTransId="{C3F6CA49-E900-41B8-A95A-C037145D51F2}" sibTransId="{33A9BFBA-7B13-4C83-B792-A7806B684679}"/>
    <dgm:cxn modelId="{41269BF7-FF70-4AF4-8AE1-5A421E458418}" type="presOf" srcId="{0EA2DC44-FC28-4008-849A-5F7FF10A4487}" destId="{8642D9E2-7B7D-49DD-8BD3-963A62DEE0FF}" srcOrd="0" destOrd="0" presId="urn:microsoft.com/office/officeart/2005/8/layout/matrix3"/>
    <dgm:cxn modelId="{7678FA94-FEF6-4B12-B48B-28517C547B66}" type="presParOf" srcId="{266A82B4-2A9D-4634-A26F-5090C91E0253}" destId="{3C2D5FC2-D381-44CC-8C2C-B5CCD6DCC24E}" srcOrd="0" destOrd="0" presId="urn:microsoft.com/office/officeart/2005/8/layout/matrix3"/>
    <dgm:cxn modelId="{0B15579B-3E08-4CB6-A63A-0E0D11D1738E}" type="presParOf" srcId="{266A82B4-2A9D-4634-A26F-5090C91E0253}" destId="{7AD8710B-BEA4-453A-8B9C-C5971CBDFC53}" srcOrd="1" destOrd="0" presId="urn:microsoft.com/office/officeart/2005/8/layout/matrix3"/>
    <dgm:cxn modelId="{BD95BD4F-07E9-4E23-BAE1-D4E9090775D6}" type="presParOf" srcId="{266A82B4-2A9D-4634-A26F-5090C91E0253}" destId="{A342C8FF-119C-41B4-BF71-484643C84EDE}" srcOrd="2" destOrd="0" presId="urn:microsoft.com/office/officeart/2005/8/layout/matrix3"/>
    <dgm:cxn modelId="{3187B46B-0D55-4DF8-A87A-EC5E70D36853}" type="presParOf" srcId="{266A82B4-2A9D-4634-A26F-5090C91E0253}" destId="{8642D9E2-7B7D-49DD-8BD3-963A62DEE0FF}" srcOrd="3" destOrd="0" presId="urn:microsoft.com/office/officeart/2005/8/layout/matrix3"/>
    <dgm:cxn modelId="{4F903576-00F2-473F-82D9-9A9FC771CD7D}" type="presParOf" srcId="{266A82B4-2A9D-4634-A26F-5090C91E0253}" destId="{605AD2F5-8599-4CB7-A085-C5F93FBF7FC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D5FC2-D381-44CC-8C2C-B5CCD6DCC24E}">
      <dsp:nvSpPr>
        <dsp:cNvPr id="0" name=""/>
        <dsp:cNvSpPr/>
      </dsp:nvSpPr>
      <dsp:spPr>
        <a:xfrm>
          <a:off x="3272078" y="0"/>
          <a:ext cx="4921803" cy="492180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8710B-BEA4-453A-8B9C-C5971CBDFC53}">
      <dsp:nvSpPr>
        <dsp:cNvPr id="0" name=""/>
        <dsp:cNvSpPr/>
      </dsp:nvSpPr>
      <dsp:spPr>
        <a:xfrm>
          <a:off x="3739649" y="467571"/>
          <a:ext cx="1919503" cy="1919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Induction and Training</a:t>
          </a:r>
        </a:p>
      </dsp:txBody>
      <dsp:txXfrm>
        <a:off x="3833351" y="561273"/>
        <a:ext cx="1732099" cy="1732099"/>
      </dsp:txXfrm>
    </dsp:sp>
    <dsp:sp modelId="{A342C8FF-119C-41B4-BF71-484643C84EDE}">
      <dsp:nvSpPr>
        <dsp:cNvPr id="0" name=""/>
        <dsp:cNvSpPr/>
      </dsp:nvSpPr>
      <dsp:spPr>
        <a:xfrm>
          <a:off x="5806806" y="467571"/>
          <a:ext cx="1919503" cy="1919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Benchmarking</a:t>
          </a:r>
        </a:p>
      </dsp:txBody>
      <dsp:txXfrm>
        <a:off x="5900508" y="561273"/>
        <a:ext cx="1732099" cy="1732099"/>
      </dsp:txXfrm>
    </dsp:sp>
    <dsp:sp modelId="{8642D9E2-7B7D-49DD-8BD3-963A62DEE0FF}">
      <dsp:nvSpPr>
        <dsp:cNvPr id="0" name=""/>
        <dsp:cNvSpPr/>
      </dsp:nvSpPr>
      <dsp:spPr>
        <a:xfrm>
          <a:off x="3739649" y="2534728"/>
          <a:ext cx="1919503" cy="1919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Engagement &amp; Discussion</a:t>
          </a:r>
        </a:p>
      </dsp:txBody>
      <dsp:txXfrm>
        <a:off x="3833351" y="2628430"/>
        <a:ext cx="1732099" cy="1732099"/>
      </dsp:txXfrm>
    </dsp:sp>
    <dsp:sp modelId="{605AD2F5-8599-4CB7-A085-C5F93FBF7FC4}">
      <dsp:nvSpPr>
        <dsp:cNvPr id="0" name=""/>
        <dsp:cNvSpPr/>
      </dsp:nvSpPr>
      <dsp:spPr>
        <a:xfrm>
          <a:off x="5806806" y="2534728"/>
          <a:ext cx="1919503" cy="1919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Reflection &amp; Enhancement</a:t>
          </a:r>
        </a:p>
      </dsp:txBody>
      <dsp:txXfrm>
        <a:off x="5900508" y="2628430"/>
        <a:ext cx="1732099" cy="1732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E54E4-03E0-CE4E-AB67-920F3E6FB46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B3265-314D-384A-885B-28F3792A7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20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41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Home</a:t>
            </a:r>
            <a:r>
              <a:rPr lang="en-GB" baseline="0" dirty="0"/>
              <a:t> for the resource with QAA</a:t>
            </a:r>
          </a:p>
          <a:p>
            <a:r>
              <a:rPr lang="en-GB" baseline="0" dirty="0"/>
              <a:t>Need sector input to keep it up to date, and expand and improve it – how do we achieve this?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0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Many sources of data: internal, HESA, Office for Students, </a:t>
            </a:r>
            <a:r>
              <a:rPr lang="en-GB" baseline="0" dirty="0" err="1"/>
              <a:t>WonkHE</a:t>
            </a:r>
            <a:r>
              <a:rPr lang="en-GB" baseline="0" dirty="0"/>
              <a:t>, wider press…can be difficult to focus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Data can help answer many questions:</a:t>
            </a:r>
            <a:r>
              <a:rPr lang="en-GB" baseline="0" dirty="0"/>
              <a:t> landscape resource is designed to support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4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Small group of planners across Scotland commissioned to build this landscape resource.</a:t>
            </a:r>
          </a:p>
          <a:p>
            <a:r>
              <a:rPr lang="en-GB" baseline="0" dirty="0"/>
              <a:t>Speaker today is Naomi.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5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Also wide consultation</a:t>
            </a:r>
            <a:r>
              <a:rPr lang="en-GB" baseline="0" dirty="0"/>
              <a:t>, including Erica Hensens, also speaking today.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9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Aim 1: </a:t>
            </a:r>
            <a:r>
              <a:rPr lang="en-GB" baseline="0" dirty="0"/>
              <a:t>help support quality processes and programmes, common across HE.</a:t>
            </a:r>
            <a:endParaRPr lang="en-GB" dirty="0"/>
          </a:p>
          <a:p>
            <a:r>
              <a:rPr lang="en-GB" baseline="0" dirty="0"/>
              <a:t>Anticipated end-users: L&amp;T academics e.g. Programme Leaders, Assistant Deans for Learning and Teaching, Directors of Quality </a:t>
            </a:r>
            <a:r>
              <a:rPr lang="en-GB" baseline="0" dirty="0" err="1"/>
              <a:t>etc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93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Aim 2: explore data available.</a:t>
            </a:r>
          </a:p>
          <a:p>
            <a:endParaRPr lang="en-GB" baseline="0" dirty="0"/>
          </a:p>
          <a:p>
            <a:r>
              <a:rPr lang="en-GB" baseline="0" dirty="0"/>
              <a:t>Data sources: HESA Performance Indicators; National Student Survey; International Student Barometer; Postgraduate Taught/Research Experience Survey, Destination of Leavers from Higher Education.</a:t>
            </a:r>
          </a:p>
          <a:p>
            <a:endParaRPr lang="en-GB" dirty="0"/>
          </a:p>
          <a:p>
            <a:pPr marL="0" indent="0">
              <a:buFontTx/>
              <a:buNone/>
            </a:pPr>
            <a:r>
              <a:rPr lang="en-GB" baseline="0" dirty="0"/>
              <a:t>Data collections: </a:t>
            </a:r>
          </a:p>
          <a:p>
            <a:pPr marL="171450" indent="-171450">
              <a:buFontTx/>
              <a:buChar char="-"/>
            </a:pPr>
            <a:endParaRPr lang="en-GB" baseline="0" dirty="0"/>
          </a:p>
          <a:p>
            <a:pPr marL="0" indent="0">
              <a:buFontTx/>
              <a:buNone/>
            </a:pPr>
            <a:r>
              <a:rPr lang="en-GB" baseline="0" dirty="0"/>
              <a:t>Data applications: where does the data go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48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National Student Survey sheet explains things including:</a:t>
            </a:r>
          </a:p>
          <a:p>
            <a:r>
              <a:rPr lang="en-GB" dirty="0"/>
              <a:t>Survey of final</a:t>
            </a:r>
            <a:r>
              <a:rPr lang="en-GB" baseline="0" dirty="0"/>
              <a:t> year students about their study experience</a:t>
            </a:r>
          </a:p>
          <a:p>
            <a:r>
              <a:rPr lang="en-GB" baseline="0" dirty="0"/>
              <a:t>Run annually</a:t>
            </a:r>
          </a:p>
          <a:p>
            <a:r>
              <a:rPr lang="en-GB" baseline="0" dirty="0"/>
              <a:t>Can be used to review and drive development of curriculum and other aspects of student experience</a:t>
            </a:r>
          </a:p>
          <a:p>
            <a:r>
              <a:rPr lang="en-GB" baseline="0" dirty="0"/>
              <a:t>Underwent a significant review in 2017, so results earlier than that aren’t comparable</a:t>
            </a:r>
          </a:p>
          <a:p>
            <a:r>
              <a:rPr lang="en-GB" baseline="0" dirty="0"/>
              <a:t>Used by league tables, as part of TEF, in SFC Outcome Agreements and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5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(Live</a:t>
            </a:r>
            <a:r>
              <a:rPr lang="en-GB" baseline="0" dirty="0"/>
              <a:t> demo of the data landscape resource)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04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Induction and Training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Joining HE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Understanding a new institutional context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Understanding more about the landscape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Benchmarking - supporting decision making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Engagement and Discussion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Student engagement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External engagement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Reflection and Enhancement - breaking down information, discipline and institution boundaries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789" y="2745839"/>
            <a:ext cx="10556422" cy="573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82188"/>
            <a:ext cx="9144000" cy="5699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633194-CADE-0447-9D20-F33C386C8F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877DC2-A81C-5346-A43F-19DEB77D25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284171"/>
            <a:ext cx="1926593" cy="65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2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8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978" y="901399"/>
            <a:ext cx="10515600" cy="6350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978" y="1712239"/>
            <a:ext cx="10515600" cy="347283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  <a:lvl2pPr>
              <a:defRPr sz="2000">
                <a:solidFill>
                  <a:schemeClr val="accent5"/>
                </a:solidFill>
              </a:defRPr>
            </a:lvl2pPr>
            <a:lvl3pPr marL="914400" indent="0">
              <a:buNone/>
              <a:defRPr sz="1800"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43" y="3162925"/>
            <a:ext cx="10515600" cy="59211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743" y="375503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7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47775" y="283475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328675" y="5915771"/>
            <a:ext cx="12138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[Insert institution logo]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175" y="605492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1916264" y="5963477"/>
            <a:ext cx="83488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document has been produced and published by [institution name] based on content provided by the Quality Assurance Agency for Higher Education (QAA). As such, this document may contain content that is not wholly endorsed by QAA.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1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hancementthemes.ac.uk/current-enhancement-theme/defining-and-capturing-evidence/data-landscape-resour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5593" y="3053283"/>
            <a:ext cx="9780814" cy="784199"/>
          </a:xfrm>
        </p:spPr>
        <p:txBody>
          <a:bodyPr>
            <a:noAutofit/>
          </a:bodyPr>
          <a:lstStyle/>
          <a:p>
            <a:r>
              <a:rPr lang="en-GB" dirty="0"/>
              <a:t>Hunting for Evidence</a:t>
            </a:r>
            <a:br>
              <a:rPr lang="en-GB" dirty="0"/>
            </a:br>
            <a:r>
              <a:rPr lang="en-GB" dirty="0"/>
              <a:t>in the Data Landscape</a:t>
            </a:r>
            <a:br>
              <a:rPr lang="en-GB" dirty="0"/>
            </a:br>
            <a:r>
              <a:rPr lang="en-GB" sz="3000" b="0" dirty="0">
                <a:latin typeface="Arial" panose="020B0604020202020204" pitchFamily="34" charset="0"/>
                <a:cs typeface="Arial" panose="020B0604020202020204" pitchFamily="34" charset="0"/>
              </a:rPr>
              <a:t>Naomi Jeffery and Erica Hensens</a:t>
            </a:r>
            <a:br>
              <a:rPr lang="en-GB" sz="3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000" b="0" dirty="0">
                <a:latin typeface="Arial" panose="020B0604020202020204" pitchFamily="34" charset="0"/>
                <a:cs typeface="Arial" panose="020B0604020202020204" pitchFamily="34" charset="0"/>
              </a:rPr>
              <a:t>University of Dundee</a:t>
            </a:r>
            <a:endParaRPr lang="en-US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77809"/>
            <a:ext cx="9144000" cy="569911"/>
          </a:xfrm>
        </p:spPr>
        <p:txBody>
          <a:bodyPr/>
          <a:lstStyle/>
          <a:p>
            <a:r>
              <a:rPr lang="en-GB" dirty="0"/>
              <a:t>19 February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8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-12138"/>
            <a:ext cx="8147407" cy="1626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n-GB" sz="4400" dirty="0">
                <a:solidFill>
                  <a:schemeClr val="accent2"/>
                </a:solidFill>
                <a:latin typeface="Arial Black" panose="020B0A04020102020204" pitchFamily="34" charset="0"/>
              </a:rPr>
              <a:t>Questions and feedback</a:t>
            </a:r>
          </a:p>
        </p:txBody>
      </p:sp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6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2138"/>
            <a:ext cx="6991519" cy="1626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n-GB" sz="4400" dirty="0">
                <a:solidFill>
                  <a:schemeClr val="accent2"/>
                </a:solidFill>
                <a:latin typeface="Arial Black" panose="020B0A04020102020204" pitchFamily="34" charset="0"/>
              </a:rPr>
              <a:t>What next?</a:t>
            </a:r>
          </a:p>
        </p:txBody>
      </p:sp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2138"/>
            <a:ext cx="6991519" cy="1626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r>
              <a:rPr lang="en-GB" sz="4400" dirty="0">
                <a:solidFill>
                  <a:schemeClr val="accent2"/>
                </a:solidFill>
                <a:latin typeface="Arial Black" panose="020B0A04020102020204" pitchFamily="34" charset="0"/>
              </a:rPr>
              <a:t>The data landscape</a:t>
            </a:r>
          </a:p>
        </p:txBody>
      </p:sp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49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157146" y="3294136"/>
            <a:ext cx="7881251" cy="31762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0000"/>
                </a:schemeClr>
              </a:gs>
              <a:gs pos="88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Who ‘we’ are</a:t>
            </a:r>
          </a:p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Naomi Jeffery, University of Dundee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Bailey, Heriot-Watt University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Gavin Lee, University of the West of Scotland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Gorman, Strathclyde University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Knox, St Andrews University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Susan Fish, Open University in Scotland</a:t>
            </a:r>
          </a:p>
        </p:txBody>
      </p:sp>
    </p:spTree>
    <p:extLst>
      <p:ext uri="{BB962C8B-B14F-4D97-AF65-F5344CB8AC3E}">
        <p14:creationId xmlns:p14="http://schemas.microsoft.com/office/powerpoint/2010/main" val="405249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157146" y="3294136"/>
            <a:ext cx="7881251" cy="31762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0000"/>
                </a:schemeClr>
              </a:gs>
              <a:gs pos="88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With contributions from…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Colleagues across the sector, including…</a:t>
            </a:r>
          </a:p>
          <a:p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Erica Hensens, University of Dundee</a:t>
            </a:r>
          </a:p>
          <a:p>
            <a:endParaRPr lang="en-GB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4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Isosceles Triangle 9"/>
          <p:cNvSpPr/>
          <p:nvPr/>
        </p:nvSpPr>
        <p:spPr>
          <a:xfrm rot="10800000">
            <a:off x="10684041" y="2949642"/>
            <a:ext cx="1507956" cy="726581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1741005" y="1640832"/>
            <a:ext cx="9711890" cy="1246619"/>
          </a:xfrm>
          <a:custGeom>
            <a:avLst/>
            <a:gdLst>
              <a:gd name="connsiteX0" fmla="*/ 0 w 9711890"/>
              <a:gd name="connsiteY0" fmla="*/ 1026427 h 1372937"/>
              <a:gd name="connsiteX1" fmla="*/ 2964581 w 9711890"/>
              <a:gd name="connsiteY1" fmla="*/ 468162 h 1372937"/>
              <a:gd name="connsiteX2" fmla="*/ 5409398 w 9711890"/>
              <a:gd name="connsiteY2" fmla="*/ 487413 h 1372937"/>
              <a:gd name="connsiteX3" fmla="*/ 7815714 w 9711890"/>
              <a:gd name="connsiteY3" fmla="*/ 6149 h 1372937"/>
              <a:gd name="connsiteX4" fmla="*/ 9095874 w 9711890"/>
              <a:gd name="connsiteY4" fmla="*/ 294907 h 1372937"/>
              <a:gd name="connsiteX5" fmla="*/ 9711890 w 9711890"/>
              <a:gd name="connsiteY5" fmla="*/ 1372937 h 137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11890" h="1372937">
                <a:moveTo>
                  <a:pt x="0" y="1026427"/>
                </a:moveTo>
                <a:cubicBezTo>
                  <a:pt x="1031507" y="792212"/>
                  <a:pt x="2063015" y="557998"/>
                  <a:pt x="2964581" y="468162"/>
                </a:cubicBezTo>
                <a:cubicBezTo>
                  <a:pt x="3866147" y="378326"/>
                  <a:pt x="4600876" y="564415"/>
                  <a:pt x="5409398" y="487413"/>
                </a:cubicBezTo>
                <a:cubicBezTo>
                  <a:pt x="6217920" y="410411"/>
                  <a:pt x="7201301" y="38233"/>
                  <a:pt x="7815714" y="6149"/>
                </a:cubicBezTo>
                <a:cubicBezTo>
                  <a:pt x="8430127" y="-25935"/>
                  <a:pt x="8779845" y="67109"/>
                  <a:pt x="9095874" y="294907"/>
                </a:cubicBezTo>
                <a:cubicBezTo>
                  <a:pt x="9411903" y="522705"/>
                  <a:pt x="9561896" y="947821"/>
                  <a:pt x="9711890" y="1372937"/>
                </a:cubicBezTo>
              </a:path>
            </a:pathLst>
          </a:custGeom>
          <a:noFill/>
          <a:ln w="76200">
            <a:solidFill>
              <a:schemeClr val="accent6"/>
            </a:solidFill>
            <a:prstDash val="sysDot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157146" y="3294136"/>
            <a:ext cx="7881251" cy="31762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0000"/>
                </a:schemeClr>
              </a:gs>
              <a:gs pos="88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Key quality activities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and programme development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monitoring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Institution-led review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Enhancement-led institutional review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engagement</a:t>
            </a:r>
          </a:p>
          <a:p>
            <a:r>
              <a:rPr lang="en-GB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Professional, statutory and regulatory bodies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1456034" y="152073"/>
            <a:ext cx="3036454" cy="1887345"/>
          </a:xfrm>
          <a:prstGeom prst="wedgeEllipseCallout">
            <a:avLst>
              <a:gd name="adj1" fmla="val -43772"/>
              <a:gd name="adj2" fmla="val 5711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Black" panose="020B0A04020102020204" pitchFamily="34" charset="0"/>
              </a:rPr>
              <a:t>Is this programme performing well?</a:t>
            </a:r>
          </a:p>
        </p:txBody>
      </p:sp>
    </p:spTree>
    <p:extLst>
      <p:ext uri="{BB962C8B-B14F-4D97-AF65-F5344CB8AC3E}">
        <p14:creationId xmlns:p14="http://schemas.microsoft.com/office/powerpoint/2010/main" val="291832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Oval Callout 16"/>
          <p:cNvSpPr/>
          <p:nvPr/>
        </p:nvSpPr>
        <p:spPr>
          <a:xfrm>
            <a:off x="1456034" y="152073"/>
            <a:ext cx="3276000" cy="1800000"/>
          </a:xfrm>
          <a:prstGeom prst="wedgeEllipseCallout">
            <a:avLst>
              <a:gd name="adj1" fmla="val -43772"/>
              <a:gd name="adj2" fmla="val 5711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400" dirty="0">
                <a:latin typeface="Arial Black" panose="020B0A04020102020204" pitchFamily="34" charset="0"/>
              </a:rPr>
              <a:t>What resources are available?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7952" y="3420484"/>
            <a:ext cx="3418706" cy="321885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5000"/>
                </a:schemeClr>
              </a:gs>
              <a:gs pos="88000">
                <a:schemeClr val="bg1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Sources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 PIs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PTES/PRES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DLHE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08439" y="3420484"/>
            <a:ext cx="3418706" cy="321885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5000"/>
                </a:schemeClr>
              </a:gs>
              <a:gs pos="88000">
                <a:schemeClr val="bg1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Collections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 Returns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HEIDI Plus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38926" y="3425102"/>
            <a:ext cx="3418706" cy="321885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5000"/>
                </a:schemeClr>
              </a:gs>
              <a:gs pos="88000">
                <a:schemeClr val="bg1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Applications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League tables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tables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TEF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Unistats</a:t>
            </a: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SFC Agreements</a:t>
            </a:r>
          </a:p>
        </p:txBody>
      </p:sp>
    </p:spTree>
    <p:extLst>
      <p:ext uri="{BB962C8B-B14F-4D97-AF65-F5344CB8AC3E}">
        <p14:creationId xmlns:p14="http://schemas.microsoft.com/office/powerpoint/2010/main" val="142284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2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28" r="602"/>
          <a:stretch/>
        </p:blipFill>
        <p:spPr>
          <a:xfrm>
            <a:off x="0" y="1351128"/>
            <a:ext cx="12195544" cy="5649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862" t="-1" b="40759"/>
          <a:stretch/>
        </p:blipFill>
        <p:spPr>
          <a:xfrm>
            <a:off x="-1" y="1460318"/>
            <a:ext cx="12302531" cy="54318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368" y="-8093"/>
            <a:ext cx="12302530" cy="372584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21112362">
            <a:off x="569126" y="2002634"/>
            <a:ext cx="1047026" cy="1188981"/>
            <a:chOff x="2683169" y="1939601"/>
            <a:chExt cx="2545492" cy="2606601"/>
          </a:xfrm>
          <a:solidFill>
            <a:schemeClr val="accent2"/>
          </a:solidFill>
        </p:grpSpPr>
        <p:sp>
          <p:nvSpPr>
            <p:cNvPr id="7" name="Isosceles Triangle 6"/>
            <p:cNvSpPr/>
            <p:nvPr/>
          </p:nvSpPr>
          <p:spPr>
            <a:xfrm rot="21368000">
              <a:off x="3701889" y="1939601"/>
              <a:ext cx="1408261" cy="2020675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 rot="21319947" flipH="1">
              <a:off x="2727377" y="2590067"/>
              <a:ext cx="908304" cy="1434229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rapezoid 8"/>
            <p:cNvSpPr/>
            <p:nvPr/>
          </p:nvSpPr>
          <p:spPr>
            <a:xfrm rot="21361562" flipV="1">
              <a:off x="2683169" y="4093121"/>
              <a:ext cx="2545492" cy="453081"/>
            </a:xfrm>
            <a:prstGeom prst="trapezoid">
              <a:avLst>
                <a:gd name="adj" fmla="val 686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77952" y="3420484"/>
            <a:ext cx="3418706" cy="321885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5000"/>
                </a:schemeClr>
              </a:gs>
              <a:gs pos="88000">
                <a:schemeClr val="bg1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accent1">
                    <a:alpha val="2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Sources</a:t>
            </a:r>
          </a:p>
          <a:p>
            <a:r>
              <a:rPr lang="en-GB" sz="2800" dirty="0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 </a:t>
            </a:r>
            <a:r>
              <a:rPr lang="en-GB" sz="2800" dirty="0" err="1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</a:t>
            </a:r>
            <a:endParaRPr lang="en-GB" sz="2800" dirty="0">
              <a:solidFill>
                <a:schemeClr val="accent1">
                  <a:alpha val="2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NSS</a:t>
            </a:r>
          </a:p>
          <a:p>
            <a:r>
              <a:rPr lang="en-GB" sz="2800" dirty="0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</a:t>
            </a:r>
          </a:p>
          <a:p>
            <a:r>
              <a:rPr lang="en-GB" sz="2800" dirty="0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PTES/PRES</a:t>
            </a:r>
          </a:p>
          <a:p>
            <a:r>
              <a:rPr lang="en-GB" sz="2800" dirty="0">
                <a:solidFill>
                  <a:schemeClr val="accent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DLHE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7951" y="3420484"/>
            <a:ext cx="3418706" cy="3218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2800" b="1" dirty="0">
              <a:solidFill>
                <a:schemeClr val="accent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96658" y="3420484"/>
            <a:ext cx="7697420" cy="321885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5000"/>
                </a:schemeClr>
              </a:gs>
              <a:gs pos="93000">
                <a:schemeClr val="bg1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Type and scope of the data</a:t>
            </a:r>
          </a:p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Time period of data renewal</a:t>
            </a:r>
          </a:p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Questions it can help to explore or answer</a:t>
            </a:r>
          </a:p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Important caveats, exclusions, etc.</a:t>
            </a:r>
          </a:p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Publications/analyses which use the data</a:t>
            </a:r>
          </a:p>
          <a:p>
            <a:pPr>
              <a:lnSpc>
                <a:spcPts val="4000"/>
              </a:lnSpc>
            </a:pPr>
            <a:r>
              <a:rPr lang="en-GB" sz="24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Where to find the data &amp; further analysis</a:t>
            </a:r>
            <a:endParaRPr lang="en-GB" sz="2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6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44" y="819745"/>
            <a:ext cx="11318867" cy="484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2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984016"/>
              </p:ext>
            </p:extLst>
          </p:nvPr>
        </p:nvGraphicFramePr>
        <p:xfrm>
          <a:off x="325548" y="830410"/>
          <a:ext cx="11465959" cy="4921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047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2D5FC2-D381-44CC-8C2C-B5CCD6DCC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D8710B-BEA4-453A-8B9C-C5971CBDF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42C8FF-119C-41B4-BF71-484643C84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42D9E2-7B7D-49DD-8BD3-963A62DEE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AD2F5-8599-4CB7-A085-C5F93FBF7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ET 2017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5AA"/>
      </a:accent1>
      <a:accent2>
        <a:srgbClr val="9F1C63"/>
      </a:accent2>
      <a:accent3>
        <a:srgbClr val="1194A4"/>
      </a:accent3>
      <a:accent4>
        <a:srgbClr val="DADADA"/>
      </a:accent4>
      <a:accent5>
        <a:srgbClr val="57575B"/>
      </a:accent5>
      <a:accent6>
        <a:srgbClr val="70AD47"/>
      </a:accent6>
      <a:hlink>
        <a:srgbClr val="0563C1"/>
      </a:hlink>
      <a:folHlink>
        <a:srgbClr val="6F195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7457B3E-CA29-A043-96FE-FC4D558B512C}" vid="{7EA045D7-D39B-2A46-9E9D-042702A814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4EBAE72CA8AF4B949A6E65B23B791E" ma:contentTypeVersion="8" ma:contentTypeDescription="Create a new document." ma:contentTypeScope="" ma:versionID="70a51c697a46432b33f5d89256317110">
  <xsd:schema xmlns:xsd="http://www.w3.org/2001/XMLSchema" xmlns:xs="http://www.w3.org/2001/XMLSchema" xmlns:p="http://schemas.microsoft.com/office/2006/metadata/properties" xmlns:ns2="c588baf4-6400-40de-9abf-7aeb1a842dc2" xmlns:ns3="58b357d8-2c77-4987-8ced-055a45f54fe6" targetNamespace="http://schemas.microsoft.com/office/2006/metadata/properties" ma:root="true" ma:fieldsID="41edb99072bd606c034de5641384bf73" ns2:_="" ns3:_="">
    <xsd:import namespace="c588baf4-6400-40de-9abf-7aeb1a842dc2"/>
    <xsd:import namespace="58b357d8-2c77-4987-8ced-055a45f54f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8baf4-6400-40de-9abf-7aeb1a842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357d8-2c77-4987-8ced-055a45f54fe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BD4AAB-34D3-4455-9E14-43DFA963B1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90A127-6D06-49FB-8619-B7B36D1DE159}">
  <ds:schemaRefs>
    <ds:schemaRef ds:uri="http://purl.org/dc/terms/"/>
    <ds:schemaRef ds:uri="58b357d8-2c77-4987-8ced-055a45f54fe6"/>
    <ds:schemaRef ds:uri="http://schemas.microsoft.com/office/2006/documentManagement/types"/>
    <ds:schemaRef ds:uri="c588baf4-6400-40de-9abf-7aeb1a842dc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77821B-FCB1-4623-8567-751C67D12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8baf4-6400-40de-9abf-7aeb1a842dc2"/>
    <ds:schemaRef ds:uri="58b357d8-2c77-4987-8ced-055a45f54f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2139</TotalTime>
  <Words>501</Words>
  <Application>Microsoft Office PowerPoint</Application>
  <PresentationFormat>Widescreen</PresentationFormat>
  <Paragraphs>102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Office Theme</vt:lpstr>
      <vt:lpstr>Hunting for Evidence in the Data Landscape Naomi Jeffery and Erica Hensens University of Dundee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for Enhancement: Improving the  Student Experience</dc:title>
  <dc:creator>University of Dundee</dc:creator>
  <cp:keywords>Naomi Jeffery;Erica Hensens</cp:keywords>
  <cp:lastModifiedBy>Oonagh Holland</cp:lastModifiedBy>
  <cp:revision>57</cp:revision>
  <dcterms:created xsi:type="dcterms:W3CDTF">2018-07-25T13:23:08Z</dcterms:created>
  <dcterms:modified xsi:type="dcterms:W3CDTF">2019-02-25T09:28:22Z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0x010100654EBAE72CA8AF4B949A6E65B23B791E</vt:lpwstr>
  </property>
</Properties>
</file>