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sldIdLst>
    <p:sldId id="256" r:id="rId5"/>
    <p:sldId id="258" r:id="rId6"/>
    <p:sldId id="261" r:id="rId7"/>
    <p:sldId id="262" r:id="rId8"/>
    <p:sldId id="259" r:id="rId9"/>
    <p:sldId id="263" r:id="rId10"/>
    <p:sldId id="264" r:id="rId11"/>
    <p:sldId id="265" r:id="rId12"/>
    <p:sldId id="267" r:id="rId13"/>
    <p:sldId id="266" r:id="rId14"/>
    <p:sldId id="270" r:id="rId15"/>
    <p:sldId id="269" r:id="rId16"/>
    <p:sldId id="271" r:id="rId17"/>
    <p:sldId id="276" r:id="rId18"/>
    <p:sldId id="272" r:id="rId19"/>
    <p:sldId id="273" r:id="rId20"/>
    <p:sldId id="274" r:id="rId21"/>
    <p:sldId id="275" r:id="rId22"/>
    <p:sldId id="277" r:id="rId23"/>
    <p:sldId id="25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7"/>
    <p:restoredTop sz="79487" autoAdjust="0"/>
  </p:normalViewPr>
  <p:slideViewPr>
    <p:cSldViewPr snapToGrid="0" snapToObjects="1" showGuides="1">
      <p:cViewPr varScale="1">
        <p:scale>
          <a:sx n="99" d="100"/>
          <a:sy n="99" d="100"/>
        </p:scale>
        <p:origin x="996"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EE54E4-03E0-CE4E-AB67-920F3E6FB466}" type="datetimeFigureOut">
              <a:rPr lang="en-US" smtClean="0"/>
              <a:t>4/3/2019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DB3265-314D-384A-885B-28F3792A7A40}" type="slidenum">
              <a:rPr lang="en-US" smtClean="0"/>
              <a:t>‹#›</a:t>
            </a:fld>
            <a:endParaRPr lang="en-US"/>
          </a:p>
        </p:txBody>
      </p:sp>
    </p:spTree>
    <p:extLst>
      <p:ext uri="{BB962C8B-B14F-4D97-AF65-F5344CB8AC3E}">
        <p14:creationId xmlns:p14="http://schemas.microsoft.com/office/powerpoint/2010/main" val="347078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u="none" strike="noStrike" kern="1200" baseline="0" dirty="0">
              <a:solidFill>
                <a:schemeClr val="tx1"/>
              </a:solidFill>
              <a:latin typeface="+mn-lt"/>
              <a:ea typeface="+mn-ea"/>
              <a:cs typeface="+mn-cs"/>
            </a:endParaRPr>
          </a:p>
          <a:p>
            <a:endParaRPr lang="en-GB" i="1" dirty="0"/>
          </a:p>
        </p:txBody>
      </p:sp>
      <p:sp>
        <p:nvSpPr>
          <p:cNvPr id="4" name="Slide Number Placeholder 3"/>
          <p:cNvSpPr>
            <a:spLocks noGrp="1"/>
          </p:cNvSpPr>
          <p:nvPr>
            <p:ph type="sldNum" sz="quarter" idx="10"/>
          </p:nvPr>
        </p:nvSpPr>
        <p:spPr/>
        <p:txBody>
          <a:bodyPr/>
          <a:lstStyle/>
          <a:p>
            <a:fld id="{81DB3265-314D-384A-885B-28F3792A7A40}" type="slidenum">
              <a:rPr lang="en-US" smtClean="0"/>
              <a:t>8</a:t>
            </a:fld>
            <a:endParaRPr lang="en-US"/>
          </a:p>
        </p:txBody>
      </p:sp>
    </p:spTree>
    <p:extLst>
      <p:ext uri="{BB962C8B-B14F-4D97-AF65-F5344CB8AC3E}">
        <p14:creationId xmlns:p14="http://schemas.microsoft.com/office/powerpoint/2010/main" val="39749476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u="none" strike="noStrike" kern="1200" baseline="0" dirty="0">
              <a:solidFill>
                <a:schemeClr val="tx1"/>
              </a:solidFill>
              <a:latin typeface="+mn-lt"/>
              <a:ea typeface="+mn-ea"/>
              <a:cs typeface="+mn-cs"/>
            </a:endParaRPr>
          </a:p>
          <a:p>
            <a:endParaRPr lang="en-GB" i="1" dirty="0"/>
          </a:p>
        </p:txBody>
      </p:sp>
      <p:sp>
        <p:nvSpPr>
          <p:cNvPr id="4" name="Slide Number Placeholder 3"/>
          <p:cNvSpPr>
            <a:spLocks noGrp="1"/>
          </p:cNvSpPr>
          <p:nvPr>
            <p:ph type="sldNum" sz="quarter" idx="10"/>
          </p:nvPr>
        </p:nvSpPr>
        <p:spPr/>
        <p:txBody>
          <a:bodyPr/>
          <a:lstStyle/>
          <a:p>
            <a:fld id="{81DB3265-314D-384A-885B-28F3792A7A40}" type="slidenum">
              <a:rPr lang="en-US" smtClean="0"/>
              <a:t>17</a:t>
            </a:fld>
            <a:endParaRPr lang="en-US"/>
          </a:p>
        </p:txBody>
      </p:sp>
    </p:spTree>
    <p:extLst>
      <p:ext uri="{BB962C8B-B14F-4D97-AF65-F5344CB8AC3E}">
        <p14:creationId xmlns:p14="http://schemas.microsoft.com/office/powerpoint/2010/main" val="30009015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u="none" strike="noStrike" kern="1200" baseline="0" dirty="0">
              <a:solidFill>
                <a:schemeClr val="tx1"/>
              </a:solidFill>
              <a:latin typeface="+mn-lt"/>
              <a:ea typeface="+mn-ea"/>
              <a:cs typeface="+mn-cs"/>
            </a:endParaRPr>
          </a:p>
          <a:p>
            <a:endParaRPr lang="en-GB" i="1" dirty="0"/>
          </a:p>
        </p:txBody>
      </p:sp>
      <p:sp>
        <p:nvSpPr>
          <p:cNvPr id="4" name="Slide Number Placeholder 3"/>
          <p:cNvSpPr>
            <a:spLocks noGrp="1"/>
          </p:cNvSpPr>
          <p:nvPr>
            <p:ph type="sldNum" sz="quarter" idx="10"/>
          </p:nvPr>
        </p:nvSpPr>
        <p:spPr/>
        <p:txBody>
          <a:bodyPr/>
          <a:lstStyle/>
          <a:p>
            <a:fld id="{81DB3265-314D-384A-885B-28F3792A7A40}" type="slidenum">
              <a:rPr lang="en-US" smtClean="0"/>
              <a:t>18</a:t>
            </a:fld>
            <a:endParaRPr lang="en-US"/>
          </a:p>
        </p:txBody>
      </p:sp>
    </p:spTree>
    <p:extLst>
      <p:ext uri="{BB962C8B-B14F-4D97-AF65-F5344CB8AC3E}">
        <p14:creationId xmlns:p14="http://schemas.microsoft.com/office/powerpoint/2010/main" val="21191712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u="none" strike="noStrike" kern="1200" baseline="0" dirty="0">
              <a:solidFill>
                <a:schemeClr val="tx1"/>
              </a:solidFill>
              <a:latin typeface="+mn-lt"/>
              <a:ea typeface="+mn-ea"/>
              <a:cs typeface="+mn-cs"/>
            </a:endParaRPr>
          </a:p>
          <a:p>
            <a:endParaRPr lang="en-GB" i="1" dirty="0"/>
          </a:p>
        </p:txBody>
      </p:sp>
      <p:sp>
        <p:nvSpPr>
          <p:cNvPr id="4" name="Slide Number Placeholder 3"/>
          <p:cNvSpPr>
            <a:spLocks noGrp="1"/>
          </p:cNvSpPr>
          <p:nvPr>
            <p:ph type="sldNum" sz="quarter" idx="10"/>
          </p:nvPr>
        </p:nvSpPr>
        <p:spPr/>
        <p:txBody>
          <a:bodyPr/>
          <a:lstStyle/>
          <a:p>
            <a:fld id="{81DB3265-314D-384A-885B-28F3792A7A40}" type="slidenum">
              <a:rPr lang="en-US" smtClean="0"/>
              <a:t>19</a:t>
            </a:fld>
            <a:endParaRPr lang="en-US"/>
          </a:p>
        </p:txBody>
      </p:sp>
    </p:spTree>
    <p:extLst>
      <p:ext uri="{BB962C8B-B14F-4D97-AF65-F5344CB8AC3E}">
        <p14:creationId xmlns:p14="http://schemas.microsoft.com/office/powerpoint/2010/main" val="1329346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u="none" strike="noStrike" kern="1200" baseline="0" dirty="0">
              <a:solidFill>
                <a:schemeClr val="tx1"/>
              </a:solidFill>
              <a:latin typeface="+mn-lt"/>
              <a:ea typeface="+mn-ea"/>
              <a:cs typeface="+mn-cs"/>
            </a:endParaRPr>
          </a:p>
          <a:p>
            <a:endParaRPr lang="en-GB" i="1" dirty="0"/>
          </a:p>
        </p:txBody>
      </p:sp>
      <p:sp>
        <p:nvSpPr>
          <p:cNvPr id="4" name="Slide Number Placeholder 3"/>
          <p:cNvSpPr>
            <a:spLocks noGrp="1"/>
          </p:cNvSpPr>
          <p:nvPr>
            <p:ph type="sldNum" sz="quarter" idx="10"/>
          </p:nvPr>
        </p:nvSpPr>
        <p:spPr/>
        <p:txBody>
          <a:bodyPr/>
          <a:lstStyle/>
          <a:p>
            <a:fld id="{81DB3265-314D-384A-885B-28F3792A7A40}" type="slidenum">
              <a:rPr lang="en-US" smtClean="0"/>
              <a:t>9</a:t>
            </a:fld>
            <a:endParaRPr lang="en-US"/>
          </a:p>
        </p:txBody>
      </p:sp>
    </p:spTree>
    <p:extLst>
      <p:ext uri="{BB962C8B-B14F-4D97-AF65-F5344CB8AC3E}">
        <p14:creationId xmlns:p14="http://schemas.microsoft.com/office/powerpoint/2010/main" val="3887398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1" u="none" strike="noStrike" kern="1200" baseline="0" dirty="0">
                <a:solidFill>
                  <a:schemeClr val="tx1"/>
                </a:solidFill>
                <a:latin typeface="+mn-lt"/>
                <a:ea typeface="+mn-ea"/>
                <a:cs typeface="+mn-cs"/>
              </a:rPr>
              <a:t>‘...there is very little evidence of the relative effectiveness of different access initiatives. This lack of robust evidence has presented the Commission with challenges in identifying the interventions that deliver most impact. Considerable sums of public money are invested in access initiatives both by the Scottish Funding Council and institutions themselves and it is vital that this is spent to best effect.’ </a:t>
            </a:r>
          </a:p>
          <a:p>
            <a:r>
              <a:rPr lang="en-GB" sz="1200" b="0" i="0" u="none" strike="noStrike" kern="1200" baseline="0" dirty="0">
                <a:solidFill>
                  <a:schemeClr val="tx1"/>
                </a:solidFill>
                <a:latin typeface="+mn-lt"/>
                <a:ea typeface="+mn-ea"/>
                <a:cs typeface="+mn-cs"/>
              </a:rPr>
              <a:t>Blueprint for Fairness, p. 9, https://www.gov.scot/publications/blueprint-fairness-final-report-commission-widening-access/</a:t>
            </a:r>
          </a:p>
          <a:p>
            <a:endParaRPr lang="en-GB" sz="1200" b="0" i="0" u="none" strike="noStrike" kern="1200" baseline="0" dirty="0">
              <a:solidFill>
                <a:schemeClr val="tx1"/>
              </a:solidFill>
              <a:latin typeface="+mn-lt"/>
              <a:ea typeface="+mn-ea"/>
              <a:cs typeface="+mn-cs"/>
            </a:endParaRPr>
          </a:p>
          <a:p>
            <a:endParaRPr lang="en-GB" i="1" dirty="0"/>
          </a:p>
        </p:txBody>
      </p:sp>
      <p:sp>
        <p:nvSpPr>
          <p:cNvPr id="4" name="Slide Number Placeholder 3"/>
          <p:cNvSpPr>
            <a:spLocks noGrp="1"/>
          </p:cNvSpPr>
          <p:nvPr>
            <p:ph type="sldNum" sz="quarter" idx="10"/>
          </p:nvPr>
        </p:nvSpPr>
        <p:spPr/>
        <p:txBody>
          <a:bodyPr/>
          <a:lstStyle/>
          <a:p>
            <a:fld id="{81DB3265-314D-384A-885B-28F3792A7A40}" type="slidenum">
              <a:rPr lang="en-US" smtClean="0"/>
              <a:t>10</a:t>
            </a:fld>
            <a:endParaRPr lang="en-US"/>
          </a:p>
        </p:txBody>
      </p:sp>
    </p:spTree>
    <p:extLst>
      <p:ext uri="{BB962C8B-B14F-4D97-AF65-F5344CB8AC3E}">
        <p14:creationId xmlns:p14="http://schemas.microsoft.com/office/powerpoint/2010/main" val="2305641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u="none" strike="noStrike" kern="1200" baseline="0" dirty="0">
              <a:solidFill>
                <a:schemeClr val="tx1"/>
              </a:solidFill>
              <a:latin typeface="+mn-lt"/>
              <a:ea typeface="+mn-ea"/>
              <a:cs typeface="+mn-cs"/>
            </a:endParaRPr>
          </a:p>
          <a:p>
            <a:endParaRPr lang="en-GB" i="1" dirty="0"/>
          </a:p>
        </p:txBody>
      </p:sp>
      <p:sp>
        <p:nvSpPr>
          <p:cNvPr id="4" name="Slide Number Placeholder 3"/>
          <p:cNvSpPr>
            <a:spLocks noGrp="1"/>
          </p:cNvSpPr>
          <p:nvPr>
            <p:ph type="sldNum" sz="quarter" idx="10"/>
          </p:nvPr>
        </p:nvSpPr>
        <p:spPr/>
        <p:txBody>
          <a:bodyPr/>
          <a:lstStyle/>
          <a:p>
            <a:fld id="{81DB3265-314D-384A-885B-28F3792A7A40}" type="slidenum">
              <a:rPr lang="en-US" smtClean="0"/>
              <a:t>11</a:t>
            </a:fld>
            <a:endParaRPr lang="en-US"/>
          </a:p>
        </p:txBody>
      </p:sp>
    </p:spTree>
    <p:extLst>
      <p:ext uri="{BB962C8B-B14F-4D97-AF65-F5344CB8AC3E}">
        <p14:creationId xmlns:p14="http://schemas.microsoft.com/office/powerpoint/2010/main" val="2824498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u="none" strike="noStrike" kern="1200" baseline="0" dirty="0">
              <a:solidFill>
                <a:schemeClr val="tx1"/>
              </a:solidFill>
              <a:latin typeface="+mn-lt"/>
              <a:ea typeface="+mn-ea"/>
              <a:cs typeface="+mn-cs"/>
            </a:endParaRPr>
          </a:p>
          <a:p>
            <a:endParaRPr lang="en-GB" i="1" dirty="0"/>
          </a:p>
        </p:txBody>
      </p:sp>
      <p:sp>
        <p:nvSpPr>
          <p:cNvPr id="4" name="Slide Number Placeholder 3"/>
          <p:cNvSpPr>
            <a:spLocks noGrp="1"/>
          </p:cNvSpPr>
          <p:nvPr>
            <p:ph type="sldNum" sz="quarter" idx="10"/>
          </p:nvPr>
        </p:nvSpPr>
        <p:spPr/>
        <p:txBody>
          <a:bodyPr/>
          <a:lstStyle/>
          <a:p>
            <a:fld id="{81DB3265-314D-384A-885B-28F3792A7A40}" type="slidenum">
              <a:rPr lang="en-US" smtClean="0"/>
              <a:t>12</a:t>
            </a:fld>
            <a:endParaRPr lang="en-US"/>
          </a:p>
        </p:txBody>
      </p:sp>
    </p:spTree>
    <p:extLst>
      <p:ext uri="{BB962C8B-B14F-4D97-AF65-F5344CB8AC3E}">
        <p14:creationId xmlns:p14="http://schemas.microsoft.com/office/powerpoint/2010/main" val="1619637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u="none" strike="noStrike" kern="1200" baseline="0" dirty="0">
              <a:solidFill>
                <a:schemeClr val="tx1"/>
              </a:solidFill>
              <a:latin typeface="+mn-lt"/>
              <a:ea typeface="+mn-ea"/>
              <a:cs typeface="+mn-cs"/>
            </a:endParaRPr>
          </a:p>
          <a:p>
            <a:endParaRPr lang="en-GB" i="1" dirty="0"/>
          </a:p>
        </p:txBody>
      </p:sp>
      <p:sp>
        <p:nvSpPr>
          <p:cNvPr id="4" name="Slide Number Placeholder 3"/>
          <p:cNvSpPr>
            <a:spLocks noGrp="1"/>
          </p:cNvSpPr>
          <p:nvPr>
            <p:ph type="sldNum" sz="quarter" idx="10"/>
          </p:nvPr>
        </p:nvSpPr>
        <p:spPr/>
        <p:txBody>
          <a:bodyPr/>
          <a:lstStyle/>
          <a:p>
            <a:fld id="{81DB3265-314D-384A-885B-28F3792A7A40}" type="slidenum">
              <a:rPr lang="en-US" smtClean="0"/>
              <a:t>13</a:t>
            </a:fld>
            <a:endParaRPr lang="en-US"/>
          </a:p>
        </p:txBody>
      </p:sp>
    </p:spTree>
    <p:extLst>
      <p:ext uri="{BB962C8B-B14F-4D97-AF65-F5344CB8AC3E}">
        <p14:creationId xmlns:p14="http://schemas.microsoft.com/office/powerpoint/2010/main" val="6438328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u="none" strike="noStrike" kern="1200" baseline="0" dirty="0">
              <a:solidFill>
                <a:schemeClr val="tx1"/>
              </a:solidFill>
              <a:latin typeface="+mn-lt"/>
              <a:ea typeface="+mn-ea"/>
              <a:cs typeface="+mn-cs"/>
            </a:endParaRPr>
          </a:p>
          <a:p>
            <a:endParaRPr lang="en-GB" i="1" dirty="0"/>
          </a:p>
        </p:txBody>
      </p:sp>
      <p:sp>
        <p:nvSpPr>
          <p:cNvPr id="4" name="Slide Number Placeholder 3"/>
          <p:cNvSpPr>
            <a:spLocks noGrp="1"/>
          </p:cNvSpPr>
          <p:nvPr>
            <p:ph type="sldNum" sz="quarter" idx="10"/>
          </p:nvPr>
        </p:nvSpPr>
        <p:spPr/>
        <p:txBody>
          <a:bodyPr/>
          <a:lstStyle/>
          <a:p>
            <a:fld id="{81DB3265-314D-384A-885B-28F3792A7A40}" type="slidenum">
              <a:rPr lang="en-US" smtClean="0"/>
              <a:t>14</a:t>
            </a:fld>
            <a:endParaRPr lang="en-US"/>
          </a:p>
        </p:txBody>
      </p:sp>
    </p:spTree>
    <p:extLst>
      <p:ext uri="{BB962C8B-B14F-4D97-AF65-F5344CB8AC3E}">
        <p14:creationId xmlns:p14="http://schemas.microsoft.com/office/powerpoint/2010/main" val="2932863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u="none" strike="noStrike" kern="1200" baseline="0" dirty="0">
              <a:solidFill>
                <a:schemeClr val="tx1"/>
              </a:solidFill>
              <a:latin typeface="+mn-lt"/>
              <a:ea typeface="+mn-ea"/>
              <a:cs typeface="+mn-cs"/>
            </a:endParaRPr>
          </a:p>
          <a:p>
            <a:endParaRPr lang="en-GB" i="1" dirty="0"/>
          </a:p>
        </p:txBody>
      </p:sp>
      <p:sp>
        <p:nvSpPr>
          <p:cNvPr id="4" name="Slide Number Placeholder 3"/>
          <p:cNvSpPr>
            <a:spLocks noGrp="1"/>
          </p:cNvSpPr>
          <p:nvPr>
            <p:ph type="sldNum" sz="quarter" idx="10"/>
          </p:nvPr>
        </p:nvSpPr>
        <p:spPr/>
        <p:txBody>
          <a:bodyPr/>
          <a:lstStyle/>
          <a:p>
            <a:fld id="{81DB3265-314D-384A-885B-28F3792A7A40}" type="slidenum">
              <a:rPr lang="en-US" smtClean="0"/>
              <a:t>15</a:t>
            </a:fld>
            <a:endParaRPr lang="en-US"/>
          </a:p>
        </p:txBody>
      </p:sp>
    </p:spTree>
    <p:extLst>
      <p:ext uri="{BB962C8B-B14F-4D97-AF65-F5344CB8AC3E}">
        <p14:creationId xmlns:p14="http://schemas.microsoft.com/office/powerpoint/2010/main" val="20509634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u="none" strike="noStrike" kern="1200" baseline="0" dirty="0">
              <a:solidFill>
                <a:schemeClr val="tx1"/>
              </a:solidFill>
              <a:latin typeface="+mn-lt"/>
              <a:ea typeface="+mn-ea"/>
              <a:cs typeface="+mn-cs"/>
            </a:endParaRPr>
          </a:p>
          <a:p>
            <a:endParaRPr lang="en-GB" i="1" dirty="0"/>
          </a:p>
        </p:txBody>
      </p:sp>
      <p:sp>
        <p:nvSpPr>
          <p:cNvPr id="4" name="Slide Number Placeholder 3"/>
          <p:cNvSpPr>
            <a:spLocks noGrp="1"/>
          </p:cNvSpPr>
          <p:nvPr>
            <p:ph type="sldNum" sz="quarter" idx="10"/>
          </p:nvPr>
        </p:nvSpPr>
        <p:spPr/>
        <p:txBody>
          <a:bodyPr/>
          <a:lstStyle/>
          <a:p>
            <a:fld id="{81DB3265-314D-384A-885B-28F3792A7A40}" type="slidenum">
              <a:rPr lang="en-US" smtClean="0"/>
              <a:t>16</a:t>
            </a:fld>
            <a:endParaRPr lang="en-US"/>
          </a:p>
        </p:txBody>
      </p:sp>
    </p:spTree>
    <p:extLst>
      <p:ext uri="{BB962C8B-B14F-4D97-AF65-F5344CB8AC3E}">
        <p14:creationId xmlns:p14="http://schemas.microsoft.com/office/powerpoint/2010/main" val="27175906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17789" y="2745839"/>
            <a:ext cx="10556422" cy="573400"/>
          </a:xfrm>
          <a:prstGeom prst="rect">
            <a:avLst/>
          </a:prstGeom>
        </p:spPr>
        <p:txBody>
          <a:bodyPr anchor="ctr">
            <a:normAutofit/>
          </a:bodyPr>
          <a:lstStyle>
            <a:lvl1pPr algn="ctr">
              <a:defRPr sz="3600" b="1" i="0">
                <a:solidFill>
                  <a:schemeClr val="accent1"/>
                </a:solidFill>
                <a:latin typeface="Arial Black" charset="0"/>
                <a:ea typeface="Arial Black" charset="0"/>
                <a:cs typeface="Arial Black" charset="0"/>
              </a:defRPr>
            </a:lvl1pPr>
          </a:lstStyle>
          <a:p>
            <a:r>
              <a:rPr lang="en-US" dirty="0"/>
              <a:t>Click to edit Master title style</a:t>
            </a:r>
          </a:p>
        </p:txBody>
      </p:sp>
      <p:sp>
        <p:nvSpPr>
          <p:cNvPr id="3" name="Subtitle 2"/>
          <p:cNvSpPr>
            <a:spLocks noGrp="1"/>
          </p:cNvSpPr>
          <p:nvPr>
            <p:ph type="subTitle" idx="1"/>
          </p:nvPr>
        </p:nvSpPr>
        <p:spPr>
          <a:xfrm>
            <a:off x="1524000" y="3782188"/>
            <a:ext cx="9144000" cy="569911"/>
          </a:xfrm>
          <a:prstGeom prst="rect">
            <a:avLst/>
          </a:prstGeo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5" name="Picture 4">
            <a:extLst>
              <a:ext uri="{FF2B5EF4-FFF2-40B4-BE49-F238E27FC236}">
                <a16:creationId xmlns:a16="http://schemas.microsoft.com/office/drawing/2014/main" id="{61633194-CADE-0447-9D20-F33C386C8F3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83757" y="0"/>
            <a:ext cx="4408244" cy="2547257"/>
          </a:xfrm>
          <a:prstGeom prst="rect">
            <a:avLst/>
          </a:prstGeom>
        </p:spPr>
      </p:pic>
      <p:pic>
        <p:nvPicPr>
          <p:cNvPr id="6" name="Picture 5">
            <a:extLst>
              <a:ext uri="{FF2B5EF4-FFF2-40B4-BE49-F238E27FC236}">
                <a16:creationId xmlns:a16="http://schemas.microsoft.com/office/drawing/2014/main" id="{5B877DC2-A81C-5346-A43F-19DEB77D254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9486" y="284171"/>
            <a:ext cx="1926593" cy="656826"/>
          </a:xfrm>
          <a:prstGeom prst="rect">
            <a:avLst/>
          </a:prstGeom>
        </p:spPr>
      </p:pic>
    </p:spTree>
    <p:extLst>
      <p:ext uri="{BB962C8B-B14F-4D97-AF65-F5344CB8AC3E}">
        <p14:creationId xmlns:p14="http://schemas.microsoft.com/office/powerpoint/2010/main" val="1050522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9486" y="6325207"/>
            <a:ext cx="1148443" cy="391534"/>
          </a:xfrm>
          <a:prstGeom prst="rect">
            <a:avLst/>
          </a:prstGeom>
        </p:spPr>
      </p:pic>
    </p:spTree>
    <p:extLst>
      <p:ext uri="{BB962C8B-B14F-4D97-AF65-F5344CB8AC3E}">
        <p14:creationId xmlns:p14="http://schemas.microsoft.com/office/powerpoint/2010/main" val="692989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83757" y="0"/>
            <a:ext cx="4408244" cy="2547257"/>
          </a:xfrm>
          <a:prstGeom prst="rect">
            <a:avLst/>
          </a:prstGeom>
        </p:spPr>
      </p:pic>
      <p:sp>
        <p:nvSpPr>
          <p:cNvPr id="2" name="Title 1"/>
          <p:cNvSpPr>
            <a:spLocks noGrp="1"/>
          </p:cNvSpPr>
          <p:nvPr>
            <p:ph type="title"/>
          </p:nvPr>
        </p:nvSpPr>
        <p:spPr>
          <a:xfrm>
            <a:off x="644978" y="901399"/>
            <a:ext cx="10515600" cy="635093"/>
          </a:xfrm>
          <a:prstGeom prst="rect">
            <a:avLst/>
          </a:prstGeom>
        </p:spPr>
        <p:txBody>
          <a:bodyPr>
            <a:normAutofit/>
          </a:bodyPr>
          <a:lstStyle>
            <a:lvl1pPr>
              <a:defRPr sz="3200" b="1" i="0">
                <a:solidFill>
                  <a:schemeClr val="accent1"/>
                </a:solidFill>
                <a:latin typeface="Arial Black" charset="0"/>
                <a:ea typeface="Arial Black" charset="0"/>
                <a:cs typeface="Arial Black" charset="0"/>
              </a:defRPr>
            </a:lvl1pPr>
          </a:lstStyle>
          <a:p>
            <a:r>
              <a:rPr lang="en-US" dirty="0"/>
              <a:t>Click to edit Master title style</a:t>
            </a:r>
          </a:p>
        </p:txBody>
      </p:sp>
      <p:sp>
        <p:nvSpPr>
          <p:cNvPr id="3" name="Content Placeholder 2"/>
          <p:cNvSpPr>
            <a:spLocks noGrp="1"/>
          </p:cNvSpPr>
          <p:nvPr>
            <p:ph idx="1"/>
          </p:nvPr>
        </p:nvSpPr>
        <p:spPr>
          <a:xfrm>
            <a:off x="644978" y="1712239"/>
            <a:ext cx="10515600" cy="3472834"/>
          </a:xfrm>
          <a:prstGeom prst="rect">
            <a:avLst/>
          </a:prstGeom>
        </p:spPr>
        <p:txBody>
          <a:bodyPr/>
          <a:lstStyle>
            <a:lvl1pPr>
              <a:defRPr sz="2400">
                <a:solidFill>
                  <a:schemeClr val="accent5"/>
                </a:solidFill>
              </a:defRPr>
            </a:lvl1pPr>
            <a:lvl2pPr>
              <a:defRPr sz="2000">
                <a:solidFill>
                  <a:schemeClr val="accent5"/>
                </a:solidFill>
              </a:defRPr>
            </a:lvl2pPr>
            <a:lvl3pPr marL="914400" indent="0">
              <a:buNone/>
              <a:defRPr sz="1800">
                <a:solidFill>
                  <a:schemeClr val="accent5"/>
                </a:solidFill>
              </a:defRPr>
            </a:lvl3pPr>
            <a:lvl4pPr>
              <a:defRPr>
                <a:solidFill>
                  <a:schemeClr val="accent5"/>
                </a:solidFill>
              </a:defRPr>
            </a:lvl4pPr>
            <a:lvl5pPr>
              <a:defRPr>
                <a:solidFill>
                  <a:schemeClr val="accent5"/>
                </a:solidFill>
              </a:defRPr>
            </a:lvl5pPr>
          </a:lstStyle>
          <a:p>
            <a:pPr lvl="0"/>
            <a:r>
              <a:rPr lang="en-US" dirty="0"/>
              <a:t>Edit Master text styles</a:t>
            </a:r>
          </a:p>
          <a:p>
            <a:pPr lvl="1"/>
            <a:r>
              <a:rPr lang="en-US" dirty="0"/>
              <a:t>Second level</a:t>
            </a:r>
          </a:p>
          <a:p>
            <a:pPr lvl="2"/>
            <a:endParaRPr lang="en-US"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9486" y="6325207"/>
            <a:ext cx="1148443" cy="391534"/>
          </a:xfrm>
          <a:prstGeom prst="rect">
            <a:avLst/>
          </a:prstGeom>
        </p:spPr>
      </p:pic>
    </p:spTree>
    <p:extLst>
      <p:ext uri="{BB962C8B-B14F-4D97-AF65-F5344CB8AC3E}">
        <p14:creationId xmlns:p14="http://schemas.microsoft.com/office/powerpoint/2010/main" val="1668864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7743" y="3162925"/>
            <a:ext cx="10515600" cy="592111"/>
          </a:xfrm>
          <a:prstGeom prst="rect">
            <a:avLst/>
          </a:prstGeom>
        </p:spPr>
        <p:txBody>
          <a:bodyPr anchor="t">
            <a:normAutofit/>
          </a:bodyPr>
          <a:lstStyle>
            <a:lvl1pPr>
              <a:defRPr sz="3600" b="1" i="0">
                <a:solidFill>
                  <a:schemeClr val="accent1"/>
                </a:solidFill>
                <a:latin typeface="Arial Black" charset="0"/>
                <a:ea typeface="Arial Black" charset="0"/>
                <a:cs typeface="Arial Black" charset="0"/>
              </a:defRPr>
            </a:lvl1pPr>
          </a:lstStyle>
          <a:p>
            <a:r>
              <a:rPr lang="en-US" dirty="0"/>
              <a:t>Click to edit Master title style</a:t>
            </a:r>
          </a:p>
        </p:txBody>
      </p:sp>
      <p:sp>
        <p:nvSpPr>
          <p:cNvPr id="3" name="Text Placeholder 2"/>
          <p:cNvSpPr>
            <a:spLocks noGrp="1"/>
          </p:cNvSpPr>
          <p:nvPr>
            <p:ph type="body" idx="1"/>
          </p:nvPr>
        </p:nvSpPr>
        <p:spPr>
          <a:xfrm>
            <a:off x="627743" y="3755036"/>
            <a:ext cx="10515600" cy="1500187"/>
          </a:xfrm>
          <a:prstGeom prst="rect">
            <a:avLst/>
          </a:prstGeom>
        </p:spPr>
        <p:txBody>
          <a:bodyPr/>
          <a:lstStyle>
            <a:lvl1pPr marL="0" indent="0">
              <a:buNone/>
              <a:defRPr sz="24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83757" y="0"/>
            <a:ext cx="4408244" cy="2547257"/>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9486" y="6325207"/>
            <a:ext cx="1148443" cy="391534"/>
          </a:xfrm>
          <a:prstGeom prst="rect">
            <a:avLst/>
          </a:prstGeom>
        </p:spPr>
      </p:pic>
    </p:spTree>
    <p:extLst>
      <p:ext uri="{BB962C8B-B14F-4D97-AF65-F5344CB8AC3E}">
        <p14:creationId xmlns:p14="http://schemas.microsoft.com/office/powerpoint/2010/main" val="320477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ank you/End">
    <p:spTree>
      <p:nvGrpSpPr>
        <p:cNvPr id="1" name=""/>
        <p:cNvGrpSpPr/>
        <p:nvPr/>
      </p:nvGrpSpPr>
      <p:grpSpPr>
        <a:xfrm>
          <a:off x="0" y="0"/>
          <a:ext cx="0" cy="0"/>
          <a:chOff x="0" y="0"/>
          <a:chExt cx="0" cy="0"/>
        </a:xfrm>
      </p:grpSpPr>
      <p:sp>
        <p:nvSpPr>
          <p:cNvPr id="4" name="Title 1"/>
          <p:cNvSpPr>
            <a:spLocks noGrp="1"/>
          </p:cNvSpPr>
          <p:nvPr>
            <p:ph type="title"/>
          </p:nvPr>
        </p:nvSpPr>
        <p:spPr>
          <a:xfrm>
            <a:off x="747775" y="2834755"/>
            <a:ext cx="10515600" cy="1325563"/>
          </a:xfrm>
          <a:prstGeom prst="rect">
            <a:avLst/>
          </a:prstGeom>
        </p:spPr>
        <p:txBody>
          <a:bodyPr/>
          <a:lstStyle>
            <a:lvl1pPr algn="ctr">
              <a:defRPr sz="3600" b="1" i="0">
                <a:solidFill>
                  <a:schemeClr val="accent1"/>
                </a:solidFill>
                <a:latin typeface="Arial Black" charset="0"/>
                <a:ea typeface="Arial Black" charset="0"/>
                <a:cs typeface="Arial Black" charset="0"/>
              </a:defRPr>
            </a:lvl1pPr>
          </a:lstStyle>
          <a:p>
            <a:r>
              <a:rPr lang="en-US" dirty="0"/>
              <a:t>Click to edit Master title style</a:t>
            </a:r>
          </a:p>
        </p:txBody>
      </p:sp>
      <p:sp>
        <p:nvSpPr>
          <p:cNvPr id="5" name="Rectangle 2"/>
          <p:cNvSpPr>
            <a:spLocks noChangeArrowheads="1"/>
          </p:cNvSpPr>
          <p:nvPr userDrawn="1"/>
        </p:nvSpPr>
        <p:spPr bwMode="auto">
          <a:xfrm>
            <a:off x="328675" y="5915771"/>
            <a:ext cx="121387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[Insert institution logo]</a:t>
            </a:r>
            <a:endParaRPr kumimoji="0" lang="en-GB"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pic>
        <p:nvPicPr>
          <p:cNvPr id="1025"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425175" y="6054922"/>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userDrawn="1"/>
        </p:nvSpPr>
        <p:spPr>
          <a:xfrm>
            <a:off x="1916264" y="5963477"/>
            <a:ext cx="8348870" cy="43088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This document has been produced and published by the University of Strathclyde based on content provided by the Quality Assurance Agency for Higher Education (QAA). As such, this document may contain content that is not wholly endorsed by QAA.</a:t>
            </a:r>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9214484"/>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1" r:id="rId4"/>
    <p:sldLayoutId id="2147483656"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tiff"/><Relationship Id="rId4" Type="http://schemas.openxmlformats.org/officeDocument/2006/relationships/image" Target="../media/image6.tiff"/></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05593" y="3053283"/>
            <a:ext cx="9780814" cy="784199"/>
          </a:xfrm>
        </p:spPr>
        <p:txBody>
          <a:bodyPr>
            <a:noAutofit/>
          </a:bodyPr>
          <a:lstStyle/>
          <a:p>
            <a:r>
              <a:rPr lang="en-GB" dirty="0"/>
              <a:t>Evidence for Enhancement:</a:t>
            </a:r>
            <a:br>
              <a:rPr lang="en-GB" dirty="0"/>
            </a:br>
            <a:r>
              <a:rPr lang="en-GB" sz="3000" b="0" dirty="0">
                <a:latin typeface="Arial" panose="020B0604020202020204" pitchFamily="34" charset="0"/>
                <a:cs typeface="Arial" panose="020B0604020202020204" pitchFamily="34" charset="0"/>
              </a:rPr>
              <a:t>Building an evidence based approach to widening access: Scotland’s Framework for Fair Access</a:t>
            </a:r>
            <a:endParaRPr lang="en-US" sz="3000" b="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524000" y="5077809"/>
            <a:ext cx="9144000" cy="569911"/>
          </a:xfrm>
        </p:spPr>
        <p:txBody>
          <a:bodyPr/>
          <a:lstStyle/>
          <a:p>
            <a:r>
              <a:rPr lang="en-GB" dirty="0"/>
              <a:t>Dr Stephanie </a:t>
            </a:r>
            <a:r>
              <a:rPr lang="en-GB" dirty="0" err="1"/>
              <a:t>Mckendry</a:t>
            </a:r>
            <a:r>
              <a:rPr lang="en-GB" dirty="0"/>
              <a:t> (University of Strathclyde and Office of the Commissioner for Fair Access)</a:t>
            </a:r>
          </a:p>
          <a:p>
            <a:r>
              <a:rPr lang="en-GB" dirty="0"/>
              <a:t>23 March 2019</a:t>
            </a:r>
            <a:endParaRPr lang="en-US" dirty="0"/>
          </a:p>
        </p:txBody>
      </p:sp>
    </p:spTree>
    <p:extLst>
      <p:ext uri="{BB962C8B-B14F-4D97-AF65-F5344CB8AC3E}">
        <p14:creationId xmlns:p14="http://schemas.microsoft.com/office/powerpoint/2010/main" val="7212841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AC2E2-2F6A-AE40-BDEE-EDE9E499F65B}"/>
              </a:ext>
            </a:extLst>
          </p:cNvPr>
          <p:cNvSpPr>
            <a:spLocks noGrp="1"/>
          </p:cNvSpPr>
          <p:nvPr>
            <p:ph type="title"/>
          </p:nvPr>
        </p:nvSpPr>
        <p:spPr/>
        <p:txBody>
          <a:bodyPr/>
          <a:lstStyle/>
          <a:p>
            <a:r>
              <a:rPr lang="en-US" dirty="0"/>
              <a:t>Framework for Fair Access	</a:t>
            </a:r>
          </a:p>
        </p:txBody>
      </p:sp>
      <p:sp>
        <p:nvSpPr>
          <p:cNvPr id="6" name="TextBox 5"/>
          <p:cNvSpPr txBox="1"/>
          <p:nvPr/>
        </p:nvSpPr>
        <p:spPr>
          <a:xfrm>
            <a:off x="644978" y="1783325"/>
            <a:ext cx="10304071" cy="923330"/>
          </a:xfrm>
          <a:prstGeom prst="rect">
            <a:avLst/>
          </a:prstGeom>
          <a:noFill/>
        </p:spPr>
        <p:txBody>
          <a:bodyPr wrap="square" rtlCol="0">
            <a:spAutoFit/>
          </a:bodyPr>
          <a:lstStyle/>
          <a:p>
            <a:pPr marL="285750" indent="-285750">
              <a:buFontTx/>
              <a:buChar char="-"/>
            </a:pPr>
            <a:endParaRPr lang="en-GB" dirty="0"/>
          </a:p>
          <a:p>
            <a:pPr marL="285750" indent="-285750">
              <a:buFontTx/>
              <a:buChar char="-"/>
            </a:pPr>
            <a:endParaRPr lang="en-GB" dirty="0"/>
          </a:p>
          <a:p>
            <a:pPr marL="285750" indent="-285750">
              <a:buFontTx/>
              <a:buChar char="-"/>
            </a:pPr>
            <a:endParaRPr lang="en-GB" dirty="0"/>
          </a:p>
        </p:txBody>
      </p:sp>
      <p:pic>
        <p:nvPicPr>
          <p:cNvPr id="7" name="Picture 6"/>
          <p:cNvPicPr/>
          <p:nvPr/>
        </p:nvPicPr>
        <p:blipFill rotWithShape="1">
          <a:blip r:embed="rId3"/>
          <a:srcRect l="4616" t="46131" r="23067" b="20945"/>
          <a:stretch/>
        </p:blipFill>
        <p:spPr bwMode="auto">
          <a:xfrm>
            <a:off x="1658982" y="1552534"/>
            <a:ext cx="8647612" cy="44985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24876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2FAC2E2-2F6A-AE40-BDEE-EDE9E499F65B}"/>
              </a:ext>
            </a:extLst>
          </p:cNvPr>
          <p:cNvSpPr txBox="1">
            <a:spLocks/>
          </p:cNvSpPr>
          <p:nvPr/>
        </p:nvSpPr>
        <p:spPr>
          <a:xfrm>
            <a:off x="901337" y="914709"/>
            <a:ext cx="9757954" cy="635000"/>
          </a:xfrm>
          <a:prstGeom prst="rect">
            <a:avLst/>
          </a:prstGeom>
        </p:spPr>
        <p:txBody>
          <a:bodyPr>
            <a:normAutofit fontScale="70000" lnSpcReduction="20000"/>
          </a:bodyPr>
          <a:lstStyle>
            <a:lvl1pPr algn="l" defTabSz="914400" rtl="0" eaLnBrk="1" latinLnBrk="0" hangingPunct="1">
              <a:lnSpc>
                <a:spcPct val="90000"/>
              </a:lnSpc>
              <a:spcBef>
                <a:spcPct val="0"/>
              </a:spcBef>
              <a:buNone/>
              <a:defRPr sz="3200" b="1" i="0" kern="1200">
                <a:solidFill>
                  <a:schemeClr val="accent1"/>
                </a:solidFill>
                <a:latin typeface="Arial Black" charset="0"/>
                <a:ea typeface="Arial Black" charset="0"/>
                <a:cs typeface="Arial Black" charset="0"/>
              </a:defRPr>
            </a:lvl1pPr>
          </a:lstStyle>
          <a:p>
            <a:r>
              <a:rPr lang="en-US" sz="4000" dirty="0"/>
              <a:t>The two pillars of the Framework for Fair Access</a:t>
            </a:r>
            <a:r>
              <a:rPr lang="en-US" dirty="0"/>
              <a:t>	</a:t>
            </a:r>
          </a:p>
        </p:txBody>
      </p:sp>
      <p:pic>
        <p:nvPicPr>
          <p:cNvPr id="12" name="Picture 11" descr="Columns-Pillars Stock Photo-PNG by annamae22 on DeviantAr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5233" y="796834"/>
            <a:ext cx="4128246" cy="6233652"/>
          </a:xfrm>
          <a:prstGeom prst="rect">
            <a:avLst/>
          </a:prstGeom>
        </p:spPr>
      </p:pic>
      <p:sp>
        <p:nvSpPr>
          <p:cNvPr id="2" name="TextBox 1"/>
          <p:cNvSpPr txBox="1"/>
          <p:nvPr/>
        </p:nvSpPr>
        <p:spPr>
          <a:xfrm>
            <a:off x="7520053" y="1326191"/>
            <a:ext cx="3618411" cy="5909310"/>
          </a:xfrm>
          <a:prstGeom prst="rect">
            <a:avLst/>
          </a:prstGeom>
          <a:noFill/>
        </p:spPr>
        <p:txBody>
          <a:bodyPr wrap="square" rtlCol="0">
            <a:spAutoFit/>
          </a:bodyPr>
          <a:lstStyle/>
          <a:p>
            <a:r>
              <a:rPr lang="en-GB" dirty="0"/>
              <a:t>Online toolkit</a:t>
            </a:r>
          </a:p>
          <a:p>
            <a:pPr marL="285750" indent="-285750">
              <a:buFontTx/>
              <a:buChar char="-"/>
            </a:pPr>
            <a:r>
              <a:rPr lang="en-GB" dirty="0">
                <a:solidFill>
                  <a:schemeClr val="tx1">
                    <a:lumMod val="65000"/>
                    <a:lumOff val="35000"/>
                  </a:schemeClr>
                </a:solidFill>
              </a:rPr>
              <a:t>Summarises evidence on impact of interventions/ activities across learner journey and with full range of target participants;</a:t>
            </a:r>
          </a:p>
          <a:p>
            <a:endParaRPr lang="en-GB" dirty="0">
              <a:solidFill>
                <a:schemeClr val="tx1">
                  <a:lumMod val="65000"/>
                  <a:lumOff val="35000"/>
                </a:schemeClr>
              </a:solidFill>
            </a:endParaRPr>
          </a:p>
          <a:p>
            <a:pPr marL="285750" indent="-285750">
              <a:buFontTx/>
              <a:buChar char="-"/>
            </a:pPr>
            <a:r>
              <a:rPr lang="en-GB" dirty="0">
                <a:solidFill>
                  <a:schemeClr val="tx1">
                    <a:lumMod val="65000"/>
                    <a:lumOff val="35000"/>
                  </a:schemeClr>
                </a:solidFill>
              </a:rPr>
              <a:t>Toolkit has capacity to include evidence on impact by equality groups and to search for interventions by learner groups though there is insufficient robust evidence at present;</a:t>
            </a:r>
          </a:p>
          <a:p>
            <a:endParaRPr lang="en-GB" dirty="0">
              <a:solidFill>
                <a:schemeClr val="tx1">
                  <a:lumMod val="65000"/>
                  <a:lumOff val="35000"/>
                </a:schemeClr>
              </a:solidFill>
            </a:endParaRPr>
          </a:p>
          <a:p>
            <a:pPr marL="285750" indent="-285750">
              <a:buFontTx/>
              <a:buChar char="-"/>
            </a:pPr>
            <a:r>
              <a:rPr lang="en-GB" dirty="0">
                <a:solidFill>
                  <a:schemeClr val="tx1">
                    <a:lumMod val="65000"/>
                    <a:lumOff val="35000"/>
                  </a:schemeClr>
                </a:solidFill>
              </a:rPr>
              <a:t>Identifies gaps in evidence</a:t>
            </a:r>
          </a:p>
          <a:p>
            <a:pPr marL="285750" indent="-285750">
              <a:buFontTx/>
              <a:buChar char="-"/>
            </a:pPr>
            <a:endParaRPr lang="en-GB" dirty="0">
              <a:solidFill>
                <a:schemeClr val="tx1">
                  <a:lumMod val="65000"/>
                  <a:lumOff val="35000"/>
                </a:schemeClr>
              </a:solidFill>
            </a:endParaRPr>
          </a:p>
          <a:p>
            <a:pPr marL="285750" indent="-285750">
              <a:buFontTx/>
              <a:buChar char="-"/>
            </a:pPr>
            <a:r>
              <a:rPr lang="en-GB" dirty="0">
                <a:solidFill>
                  <a:schemeClr val="tx1">
                    <a:lumMod val="65000"/>
                    <a:lumOff val="35000"/>
                  </a:schemeClr>
                </a:solidFill>
              </a:rPr>
              <a:t>Includes example of promising Scottish practice </a:t>
            </a:r>
          </a:p>
          <a:p>
            <a:endParaRPr lang="en-GB" dirty="0"/>
          </a:p>
          <a:p>
            <a:endParaRPr lang="en-GB" dirty="0"/>
          </a:p>
          <a:p>
            <a:endParaRPr lang="en-GB" dirty="0"/>
          </a:p>
        </p:txBody>
      </p:sp>
      <p:sp>
        <p:nvSpPr>
          <p:cNvPr id="13" name="TextBox 12"/>
          <p:cNvSpPr txBox="1"/>
          <p:nvPr/>
        </p:nvSpPr>
        <p:spPr>
          <a:xfrm>
            <a:off x="124057" y="1326191"/>
            <a:ext cx="4045030" cy="5632311"/>
          </a:xfrm>
          <a:prstGeom prst="rect">
            <a:avLst/>
          </a:prstGeom>
          <a:noFill/>
        </p:spPr>
        <p:txBody>
          <a:bodyPr wrap="square" rtlCol="0">
            <a:spAutoFit/>
          </a:bodyPr>
          <a:lstStyle/>
          <a:p>
            <a:r>
              <a:rPr lang="en-GB" dirty="0"/>
              <a:t>SCAPP (Scotland’s Community of Access and Participation Practitioners)</a:t>
            </a:r>
          </a:p>
          <a:p>
            <a:pPr marL="285750" indent="-285750">
              <a:buFontTx/>
              <a:buChar char="-"/>
            </a:pPr>
            <a:r>
              <a:rPr lang="en-GB" dirty="0">
                <a:solidFill>
                  <a:schemeClr val="tx1">
                    <a:lumMod val="65000"/>
                    <a:lumOff val="35000"/>
                  </a:schemeClr>
                </a:solidFill>
              </a:rPr>
              <a:t>Community of Practice for all involved in access;</a:t>
            </a:r>
          </a:p>
          <a:p>
            <a:endParaRPr lang="en-GB" dirty="0">
              <a:solidFill>
                <a:schemeClr val="tx1">
                  <a:lumMod val="65000"/>
                  <a:lumOff val="35000"/>
                </a:schemeClr>
              </a:solidFill>
            </a:endParaRPr>
          </a:p>
          <a:p>
            <a:pPr marL="285750" indent="-285750">
              <a:buFontTx/>
              <a:buChar char="-"/>
            </a:pPr>
            <a:r>
              <a:rPr lang="en-GB" dirty="0">
                <a:solidFill>
                  <a:schemeClr val="tx1">
                    <a:lumMod val="65000"/>
                    <a:lumOff val="35000"/>
                  </a:schemeClr>
                </a:solidFill>
              </a:rPr>
              <a:t>Development Coordinator role to develop activities and network and move to sustainable funding model;</a:t>
            </a:r>
          </a:p>
          <a:p>
            <a:endParaRPr lang="en-GB" dirty="0">
              <a:solidFill>
                <a:schemeClr val="tx1">
                  <a:lumMod val="65000"/>
                  <a:lumOff val="35000"/>
                </a:schemeClr>
              </a:solidFill>
            </a:endParaRPr>
          </a:p>
          <a:p>
            <a:pPr marL="285750" indent="-285750">
              <a:buFontTx/>
              <a:buChar char="-"/>
            </a:pPr>
            <a:r>
              <a:rPr lang="en-GB" dirty="0">
                <a:solidFill>
                  <a:schemeClr val="tx1">
                    <a:lumMod val="65000"/>
                    <a:lumOff val="35000"/>
                  </a:schemeClr>
                </a:solidFill>
              </a:rPr>
              <a:t>Professional accreditation and training provision;</a:t>
            </a:r>
          </a:p>
          <a:p>
            <a:endParaRPr lang="en-GB" dirty="0">
              <a:solidFill>
                <a:schemeClr val="tx1">
                  <a:lumMod val="65000"/>
                  <a:lumOff val="35000"/>
                </a:schemeClr>
              </a:solidFill>
            </a:endParaRPr>
          </a:p>
          <a:p>
            <a:pPr marL="285750" indent="-285750">
              <a:buFontTx/>
              <a:buChar char="-"/>
            </a:pPr>
            <a:r>
              <a:rPr lang="en-GB" dirty="0">
                <a:solidFill>
                  <a:schemeClr val="tx1">
                    <a:lumMod val="65000"/>
                    <a:lumOff val="35000"/>
                  </a:schemeClr>
                </a:solidFill>
              </a:rPr>
              <a:t>Link developed between researchers and practitioners to improve evidence base</a:t>
            </a:r>
          </a:p>
          <a:p>
            <a:endParaRPr lang="en-GB" dirty="0"/>
          </a:p>
          <a:p>
            <a:endParaRPr lang="en-GB" dirty="0"/>
          </a:p>
          <a:p>
            <a:endParaRPr lang="en-GB" dirty="0"/>
          </a:p>
        </p:txBody>
      </p:sp>
    </p:spTree>
    <p:extLst>
      <p:ext uri="{BB962C8B-B14F-4D97-AF65-F5344CB8AC3E}">
        <p14:creationId xmlns:p14="http://schemas.microsoft.com/office/powerpoint/2010/main" val="510188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2FAC2E2-2F6A-AE40-BDEE-EDE9E499F65B}"/>
              </a:ext>
            </a:extLst>
          </p:cNvPr>
          <p:cNvSpPr>
            <a:spLocks noGrp="1"/>
          </p:cNvSpPr>
          <p:nvPr>
            <p:ph type="title"/>
          </p:nvPr>
        </p:nvSpPr>
        <p:spPr>
          <a:xfrm>
            <a:off x="644525" y="584200"/>
            <a:ext cx="10760075" cy="635000"/>
          </a:xfrm>
        </p:spPr>
        <p:txBody>
          <a:bodyPr/>
          <a:lstStyle/>
          <a:p>
            <a:r>
              <a:rPr lang="en-US" dirty="0"/>
              <a:t>Framework for Fair Access	</a:t>
            </a:r>
          </a:p>
        </p:txBody>
      </p:sp>
      <p:pic>
        <p:nvPicPr>
          <p:cNvPr id="9" name="Content Placeholder 8"/>
          <p:cNvPicPr>
            <a:picLocks noGrp="1" noChangeAspect="1"/>
          </p:cNvPicPr>
          <p:nvPr>
            <p:ph idx="1"/>
          </p:nvPr>
        </p:nvPicPr>
        <p:blipFill rotWithShape="1">
          <a:blip r:embed="rId3"/>
          <a:srcRect t="11506" r="1377" b="6168"/>
          <a:stretch/>
        </p:blipFill>
        <p:spPr>
          <a:xfrm>
            <a:off x="3384074" y="1219200"/>
            <a:ext cx="8137365" cy="5434148"/>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070" y="1571241"/>
            <a:ext cx="2031727" cy="858449"/>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0824" y="2794770"/>
            <a:ext cx="2855073" cy="1081467"/>
          </a:xfrm>
          <a:prstGeom prst="rect">
            <a:avLst/>
          </a:prstGeom>
        </p:spPr>
      </p:pic>
      <p:pic>
        <p:nvPicPr>
          <p:cNvPr id="13" name="Picture 12" descr="C:\Users\Z611522\AppData\Local\Microsoft\Windows\Temporary Internet Files\Content.Outlook\XMMFJXY2\CFA.PNG"/>
          <p:cNvPicPr/>
          <p:nvPr/>
        </p:nvPicPr>
        <p:blipFill>
          <a:blip r:embed="rId6">
            <a:extLst>
              <a:ext uri="{28A0092B-C50C-407E-A947-70E740481C1C}">
                <a14:useLocalDpi xmlns:a14="http://schemas.microsoft.com/office/drawing/2010/main" val="0"/>
              </a:ext>
            </a:extLst>
          </a:blip>
          <a:srcRect/>
          <a:stretch>
            <a:fillRect/>
          </a:stretch>
        </p:blipFill>
        <p:spPr bwMode="auto">
          <a:xfrm>
            <a:off x="34249" y="3959088"/>
            <a:ext cx="2149827" cy="1976603"/>
          </a:xfrm>
          <a:prstGeom prst="rect">
            <a:avLst/>
          </a:prstGeom>
          <a:noFill/>
          <a:ln>
            <a:noFill/>
          </a:ln>
        </p:spPr>
      </p:pic>
    </p:spTree>
    <p:extLst>
      <p:ext uri="{BB962C8B-B14F-4D97-AF65-F5344CB8AC3E}">
        <p14:creationId xmlns:p14="http://schemas.microsoft.com/office/powerpoint/2010/main" val="40001256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2FAC2E2-2F6A-AE40-BDEE-EDE9E499F65B}"/>
              </a:ext>
            </a:extLst>
          </p:cNvPr>
          <p:cNvSpPr>
            <a:spLocks noGrp="1"/>
          </p:cNvSpPr>
          <p:nvPr>
            <p:ph type="title"/>
          </p:nvPr>
        </p:nvSpPr>
        <p:spPr>
          <a:xfrm>
            <a:off x="644525" y="584200"/>
            <a:ext cx="10760075" cy="635000"/>
          </a:xfrm>
        </p:spPr>
        <p:txBody>
          <a:bodyPr/>
          <a:lstStyle/>
          <a:p>
            <a:r>
              <a:rPr lang="en-US" dirty="0"/>
              <a:t>Framework for Fair Access	</a:t>
            </a:r>
          </a:p>
        </p:txBody>
      </p:sp>
      <p:pic>
        <p:nvPicPr>
          <p:cNvPr id="3" name="Picture 2"/>
          <p:cNvPicPr>
            <a:picLocks noChangeAspect="1"/>
          </p:cNvPicPr>
          <p:nvPr/>
        </p:nvPicPr>
        <p:blipFill rotWithShape="1">
          <a:blip r:embed="rId3"/>
          <a:srcRect t="12430" b="4025"/>
          <a:stretch/>
        </p:blipFill>
        <p:spPr>
          <a:xfrm>
            <a:off x="3697514" y="1314994"/>
            <a:ext cx="7707086" cy="5151121"/>
          </a:xfrm>
          <a:prstGeom prst="rect">
            <a:avLst/>
          </a:prstGeom>
        </p:spPr>
      </p:pic>
      <p:sp>
        <p:nvSpPr>
          <p:cNvPr id="4" name="TextBox 3"/>
          <p:cNvSpPr txBox="1"/>
          <p:nvPr/>
        </p:nvSpPr>
        <p:spPr>
          <a:xfrm>
            <a:off x="274320" y="1698171"/>
            <a:ext cx="3030583" cy="3970318"/>
          </a:xfrm>
          <a:prstGeom prst="rect">
            <a:avLst/>
          </a:prstGeom>
          <a:noFill/>
        </p:spPr>
        <p:txBody>
          <a:bodyPr wrap="square" rtlCol="0">
            <a:spAutoFit/>
          </a:bodyPr>
          <a:lstStyle/>
          <a:p>
            <a:r>
              <a:rPr lang="en-GB" dirty="0">
                <a:solidFill>
                  <a:schemeClr val="tx1">
                    <a:lumMod val="65000"/>
                    <a:lumOff val="35000"/>
                  </a:schemeClr>
                </a:solidFill>
              </a:rPr>
              <a:t>Evidence underpinning interventions is assessed at Level 1 (evidence of change/impact), Level 2 (evidence of comparative impact) and Level 3 (evidence of causal impact)</a:t>
            </a:r>
          </a:p>
          <a:p>
            <a:endParaRPr lang="en-GB" dirty="0">
              <a:solidFill>
                <a:schemeClr val="tx1">
                  <a:lumMod val="65000"/>
                  <a:lumOff val="35000"/>
                </a:schemeClr>
              </a:solidFill>
            </a:endParaRPr>
          </a:p>
          <a:p>
            <a:r>
              <a:rPr lang="en-GB" dirty="0">
                <a:solidFill>
                  <a:schemeClr val="tx1">
                    <a:lumMod val="65000"/>
                    <a:lumOff val="35000"/>
                  </a:schemeClr>
                </a:solidFill>
              </a:rPr>
              <a:t>Indication of cost, effectiveness and credibility of supporting evidence for each intervention</a:t>
            </a:r>
          </a:p>
          <a:p>
            <a:endParaRPr lang="en-GB" dirty="0"/>
          </a:p>
          <a:p>
            <a:endParaRPr lang="en-GB" dirty="0"/>
          </a:p>
        </p:txBody>
      </p:sp>
    </p:spTree>
    <p:extLst>
      <p:ext uri="{BB962C8B-B14F-4D97-AF65-F5344CB8AC3E}">
        <p14:creationId xmlns:p14="http://schemas.microsoft.com/office/powerpoint/2010/main" val="9357069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2FAC2E2-2F6A-AE40-BDEE-EDE9E499F65B}"/>
              </a:ext>
            </a:extLst>
          </p:cNvPr>
          <p:cNvSpPr>
            <a:spLocks noGrp="1"/>
          </p:cNvSpPr>
          <p:nvPr>
            <p:ph type="title"/>
          </p:nvPr>
        </p:nvSpPr>
        <p:spPr>
          <a:xfrm>
            <a:off x="644525" y="584200"/>
            <a:ext cx="10760075" cy="635000"/>
          </a:xfrm>
        </p:spPr>
        <p:txBody>
          <a:bodyPr/>
          <a:lstStyle/>
          <a:p>
            <a:r>
              <a:rPr lang="en-US" dirty="0"/>
              <a:t>Framework for Fair Access	</a:t>
            </a:r>
          </a:p>
        </p:txBody>
      </p:sp>
      <p:pic>
        <p:nvPicPr>
          <p:cNvPr id="3" name="Picture 2"/>
          <p:cNvPicPr>
            <a:picLocks noChangeAspect="1"/>
          </p:cNvPicPr>
          <p:nvPr/>
        </p:nvPicPr>
        <p:blipFill rotWithShape="1">
          <a:blip r:embed="rId3"/>
          <a:srcRect t="12430" b="4025"/>
          <a:stretch/>
        </p:blipFill>
        <p:spPr>
          <a:xfrm>
            <a:off x="3697514" y="1314994"/>
            <a:ext cx="7707086" cy="5151121"/>
          </a:xfrm>
          <a:prstGeom prst="rect">
            <a:avLst/>
          </a:prstGeom>
        </p:spPr>
      </p:pic>
      <p:sp>
        <p:nvSpPr>
          <p:cNvPr id="4" name="TextBox 3"/>
          <p:cNvSpPr txBox="1"/>
          <p:nvPr/>
        </p:nvSpPr>
        <p:spPr>
          <a:xfrm>
            <a:off x="274320" y="1698171"/>
            <a:ext cx="3030583" cy="4247317"/>
          </a:xfrm>
          <a:prstGeom prst="rect">
            <a:avLst/>
          </a:prstGeom>
          <a:noFill/>
        </p:spPr>
        <p:txBody>
          <a:bodyPr wrap="square" rtlCol="0">
            <a:spAutoFit/>
          </a:bodyPr>
          <a:lstStyle/>
          <a:p>
            <a:r>
              <a:rPr lang="en-GB" dirty="0">
                <a:solidFill>
                  <a:schemeClr val="tx1">
                    <a:lumMod val="65000"/>
                    <a:lumOff val="35000"/>
                  </a:schemeClr>
                </a:solidFill>
              </a:rPr>
              <a:t>Explores interventions across the learner journey</a:t>
            </a:r>
          </a:p>
          <a:p>
            <a:pPr marL="285750" indent="-285750">
              <a:buFontTx/>
              <a:buChar char="-"/>
            </a:pPr>
            <a:r>
              <a:rPr lang="en-GB" dirty="0">
                <a:solidFill>
                  <a:schemeClr val="tx1">
                    <a:lumMod val="65000"/>
                    <a:lumOff val="35000"/>
                  </a:schemeClr>
                </a:solidFill>
              </a:rPr>
              <a:t>Access to HE</a:t>
            </a:r>
          </a:p>
          <a:p>
            <a:pPr marL="285750" indent="-285750">
              <a:buFontTx/>
              <a:buChar char="-"/>
            </a:pPr>
            <a:r>
              <a:rPr lang="en-GB" dirty="0">
                <a:solidFill>
                  <a:schemeClr val="tx1">
                    <a:lumMod val="65000"/>
                    <a:lumOff val="35000"/>
                  </a:schemeClr>
                </a:solidFill>
              </a:rPr>
              <a:t>Participation in HE</a:t>
            </a:r>
          </a:p>
          <a:p>
            <a:pPr marL="285750" indent="-285750">
              <a:buFontTx/>
              <a:buChar char="-"/>
            </a:pPr>
            <a:r>
              <a:rPr lang="en-GB" dirty="0">
                <a:solidFill>
                  <a:schemeClr val="tx1">
                    <a:lumMod val="65000"/>
                    <a:lumOff val="35000"/>
                  </a:schemeClr>
                </a:solidFill>
              </a:rPr>
              <a:t>Post-HE</a:t>
            </a:r>
          </a:p>
          <a:p>
            <a:pPr marL="285750" indent="-285750">
              <a:buFontTx/>
              <a:buChar char="-"/>
            </a:pPr>
            <a:endParaRPr lang="en-GB" dirty="0">
              <a:solidFill>
                <a:schemeClr val="tx1">
                  <a:lumMod val="65000"/>
                  <a:lumOff val="35000"/>
                </a:schemeClr>
              </a:solidFill>
            </a:endParaRPr>
          </a:p>
          <a:p>
            <a:pPr marL="285750" indent="-285750">
              <a:buFontTx/>
              <a:buChar char="-"/>
            </a:pPr>
            <a:endParaRPr lang="en-GB" dirty="0">
              <a:solidFill>
                <a:schemeClr val="tx1">
                  <a:lumMod val="65000"/>
                  <a:lumOff val="35000"/>
                </a:schemeClr>
              </a:solidFill>
            </a:endParaRPr>
          </a:p>
          <a:p>
            <a:r>
              <a:rPr lang="en-GB" dirty="0">
                <a:solidFill>
                  <a:schemeClr val="tx1">
                    <a:lumMod val="65000"/>
                    <a:lumOff val="35000"/>
                  </a:schemeClr>
                </a:solidFill>
              </a:rPr>
              <a:t>Outcomes include:</a:t>
            </a:r>
          </a:p>
          <a:p>
            <a:pPr marL="285750" indent="-285750">
              <a:buFontTx/>
              <a:buChar char="-"/>
            </a:pPr>
            <a:r>
              <a:rPr lang="en-GB" dirty="0">
                <a:solidFill>
                  <a:schemeClr val="tx1">
                    <a:lumMod val="65000"/>
                    <a:lumOff val="35000"/>
                  </a:schemeClr>
                </a:solidFill>
              </a:rPr>
              <a:t>Application to HE</a:t>
            </a:r>
          </a:p>
          <a:p>
            <a:pPr marL="285750" indent="-285750">
              <a:buFontTx/>
              <a:buChar char="-"/>
            </a:pPr>
            <a:r>
              <a:rPr lang="en-GB" dirty="0">
                <a:solidFill>
                  <a:schemeClr val="tx1">
                    <a:lumMod val="65000"/>
                    <a:lumOff val="35000"/>
                  </a:schemeClr>
                </a:solidFill>
              </a:rPr>
              <a:t>Enrolment in HE</a:t>
            </a:r>
          </a:p>
          <a:p>
            <a:pPr marL="285750" indent="-285750">
              <a:buFontTx/>
              <a:buChar char="-"/>
            </a:pPr>
            <a:r>
              <a:rPr lang="en-GB" dirty="0">
                <a:solidFill>
                  <a:schemeClr val="tx1">
                    <a:lumMod val="65000"/>
                    <a:lumOff val="35000"/>
                  </a:schemeClr>
                </a:solidFill>
              </a:rPr>
              <a:t>Attainment</a:t>
            </a:r>
          </a:p>
          <a:p>
            <a:pPr marL="285750" indent="-285750">
              <a:buFontTx/>
              <a:buChar char="-"/>
            </a:pPr>
            <a:r>
              <a:rPr lang="en-GB" dirty="0">
                <a:solidFill>
                  <a:schemeClr val="tx1">
                    <a:lumMod val="65000"/>
                    <a:lumOff val="35000"/>
                  </a:schemeClr>
                </a:solidFill>
              </a:rPr>
              <a:t>Completion</a:t>
            </a:r>
          </a:p>
          <a:p>
            <a:pPr marL="285750" indent="-285750">
              <a:buFontTx/>
              <a:buChar char="-"/>
            </a:pPr>
            <a:r>
              <a:rPr lang="en-GB" dirty="0">
                <a:solidFill>
                  <a:schemeClr val="tx1">
                    <a:lumMod val="65000"/>
                    <a:lumOff val="35000"/>
                  </a:schemeClr>
                </a:solidFill>
              </a:rPr>
              <a:t>Employability</a:t>
            </a:r>
          </a:p>
          <a:p>
            <a:endParaRPr lang="en-GB" dirty="0"/>
          </a:p>
          <a:p>
            <a:endParaRPr lang="en-GB" dirty="0"/>
          </a:p>
        </p:txBody>
      </p:sp>
    </p:spTree>
    <p:extLst>
      <p:ext uri="{BB962C8B-B14F-4D97-AF65-F5344CB8AC3E}">
        <p14:creationId xmlns:p14="http://schemas.microsoft.com/office/powerpoint/2010/main" val="10730956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2FAC2E2-2F6A-AE40-BDEE-EDE9E499F65B}"/>
              </a:ext>
            </a:extLst>
          </p:cNvPr>
          <p:cNvSpPr>
            <a:spLocks noGrp="1"/>
          </p:cNvSpPr>
          <p:nvPr>
            <p:ph type="title"/>
          </p:nvPr>
        </p:nvSpPr>
        <p:spPr>
          <a:xfrm>
            <a:off x="644525" y="901700"/>
            <a:ext cx="10760075" cy="635000"/>
          </a:xfrm>
        </p:spPr>
        <p:txBody>
          <a:bodyPr>
            <a:noAutofit/>
          </a:bodyPr>
          <a:lstStyle/>
          <a:p>
            <a:r>
              <a:rPr lang="en-US" dirty="0"/>
              <a:t>Framework for Fair Access – getting the balance right</a:t>
            </a:r>
          </a:p>
        </p:txBody>
      </p:sp>
      <p:sp>
        <p:nvSpPr>
          <p:cNvPr id="4" name="TextBox 3"/>
          <p:cNvSpPr txBox="1"/>
          <p:nvPr/>
        </p:nvSpPr>
        <p:spPr>
          <a:xfrm>
            <a:off x="644525" y="1886781"/>
            <a:ext cx="10921833" cy="6063198"/>
          </a:xfrm>
          <a:prstGeom prst="rect">
            <a:avLst/>
          </a:prstGeom>
          <a:noFill/>
        </p:spPr>
        <p:txBody>
          <a:bodyPr wrap="square" rtlCol="0">
            <a:spAutoFit/>
          </a:bodyPr>
          <a:lstStyle/>
          <a:p>
            <a:pPr marL="285750" indent="-285750">
              <a:buFontTx/>
              <a:buChar char="-"/>
            </a:pPr>
            <a:r>
              <a:rPr lang="en-GB" sz="2000" dirty="0">
                <a:solidFill>
                  <a:schemeClr val="tx1">
                    <a:lumMod val="65000"/>
                    <a:lumOff val="35000"/>
                  </a:schemeClr>
                </a:solidFill>
              </a:rPr>
              <a:t>Providing useful evidence on what works</a:t>
            </a:r>
          </a:p>
          <a:p>
            <a:pPr marL="285750" indent="-285750">
              <a:buFontTx/>
              <a:buChar char="-"/>
            </a:pPr>
            <a:r>
              <a:rPr lang="en-GB" sz="2000" dirty="0">
                <a:solidFill>
                  <a:schemeClr val="tx1">
                    <a:lumMod val="65000"/>
                    <a:lumOff val="35000"/>
                  </a:schemeClr>
                </a:solidFill>
              </a:rPr>
              <a:t>Identifying gaps in understanding or activity</a:t>
            </a:r>
          </a:p>
          <a:p>
            <a:pPr marL="285750" indent="-285750">
              <a:buFontTx/>
              <a:buChar char="-"/>
            </a:pPr>
            <a:r>
              <a:rPr lang="en-GB" sz="2000" dirty="0">
                <a:solidFill>
                  <a:schemeClr val="tx1">
                    <a:lumMod val="65000"/>
                    <a:lumOff val="35000"/>
                  </a:schemeClr>
                </a:solidFill>
              </a:rPr>
              <a:t>Seeking ambitious approach to evaluation, joined up activity and engagement of practitioners</a:t>
            </a:r>
          </a:p>
          <a:p>
            <a:pPr marL="285750" indent="-285750">
              <a:buFontTx/>
              <a:buChar char="-"/>
            </a:pPr>
            <a:endParaRPr lang="en-GB" sz="2000" dirty="0">
              <a:solidFill>
                <a:schemeClr val="tx1">
                  <a:lumMod val="65000"/>
                  <a:lumOff val="35000"/>
                </a:schemeClr>
              </a:solidFill>
            </a:endParaRPr>
          </a:p>
          <a:p>
            <a:pPr marL="285750" indent="-285750">
              <a:buFontTx/>
              <a:buChar char="-"/>
            </a:pPr>
            <a:r>
              <a:rPr lang="en-GB" sz="2000" dirty="0">
                <a:solidFill>
                  <a:schemeClr val="tx1">
                    <a:lumMod val="65000"/>
                    <a:lumOff val="35000"/>
                  </a:schemeClr>
                </a:solidFill>
              </a:rPr>
              <a:t>No intention to stifle creativity of activities or evaluation methods</a:t>
            </a:r>
          </a:p>
          <a:p>
            <a:pPr marL="285750" indent="-285750">
              <a:buFontTx/>
              <a:buChar char="-"/>
            </a:pPr>
            <a:r>
              <a:rPr lang="en-GB" sz="2000" dirty="0">
                <a:solidFill>
                  <a:schemeClr val="tx1">
                    <a:lumMod val="65000"/>
                    <a:lumOff val="35000"/>
                  </a:schemeClr>
                </a:solidFill>
              </a:rPr>
              <a:t>Perhaps inevitable volume of evidence from quantitative approaches but no privileging of particular methods</a:t>
            </a:r>
          </a:p>
          <a:p>
            <a:pPr marL="285750" indent="-285750">
              <a:buFontTx/>
              <a:buChar char="-"/>
            </a:pPr>
            <a:endParaRPr lang="en-GB" sz="2000" dirty="0">
              <a:solidFill>
                <a:schemeClr val="tx1">
                  <a:lumMod val="65000"/>
                  <a:lumOff val="35000"/>
                </a:schemeClr>
              </a:solidFill>
            </a:endParaRPr>
          </a:p>
          <a:p>
            <a:pPr marL="285750" indent="-285750">
              <a:buFontTx/>
              <a:buChar char="-"/>
            </a:pPr>
            <a:r>
              <a:rPr lang="en-GB" sz="2000" dirty="0">
                <a:solidFill>
                  <a:schemeClr val="tx1">
                    <a:lumMod val="65000"/>
                    <a:lumOff val="35000"/>
                  </a:schemeClr>
                </a:solidFill>
              </a:rPr>
              <a:t>There are improvements that are best achieved collaboratively – longitudinal tracking of learners, professional development activities</a:t>
            </a:r>
          </a:p>
          <a:p>
            <a:pPr marL="285750" indent="-285750">
              <a:buFontTx/>
              <a:buChar char="-"/>
            </a:pPr>
            <a:endParaRPr lang="en-GB" sz="2000" dirty="0">
              <a:solidFill>
                <a:schemeClr val="tx1">
                  <a:lumMod val="65000"/>
                  <a:lumOff val="35000"/>
                </a:schemeClr>
              </a:solidFill>
            </a:endParaRPr>
          </a:p>
          <a:p>
            <a:r>
              <a:rPr lang="en-GB" sz="2000" b="1" dirty="0">
                <a:solidFill>
                  <a:schemeClr val="tx1">
                    <a:lumMod val="65000"/>
                    <a:lumOff val="35000"/>
                  </a:schemeClr>
                </a:solidFill>
              </a:rPr>
              <a:t>Would it be useful to have a standardised evaluation framework for similar types of interventions? How can we avoid reductive approaches or understanding when launching the Framework?</a:t>
            </a:r>
          </a:p>
          <a:p>
            <a:endParaRPr lang="en-GB" dirty="0">
              <a:solidFill>
                <a:schemeClr val="tx1">
                  <a:lumMod val="65000"/>
                  <a:lumOff val="35000"/>
                </a:schemeClr>
              </a:solidFill>
            </a:endParaRPr>
          </a:p>
          <a:p>
            <a:endParaRPr lang="en-GB" dirty="0">
              <a:solidFill>
                <a:schemeClr val="tx1">
                  <a:lumMod val="65000"/>
                  <a:lumOff val="35000"/>
                </a:schemeClr>
              </a:solidFill>
            </a:endParaRPr>
          </a:p>
          <a:p>
            <a:endParaRPr lang="en-GB" dirty="0">
              <a:solidFill>
                <a:schemeClr val="tx1">
                  <a:lumMod val="65000"/>
                  <a:lumOff val="35000"/>
                </a:schemeClr>
              </a:solidFill>
            </a:endParaRPr>
          </a:p>
          <a:p>
            <a:endParaRPr lang="en-GB" dirty="0">
              <a:solidFill>
                <a:schemeClr val="tx1">
                  <a:lumMod val="65000"/>
                  <a:lumOff val="35000"/>
                </a:schemeClr>
              </a:solidFill>
            </a:endParaRPr>
          </a:p>
          <a:p>
            <a:endParaRPr lang="en-GB" dirty="0"/>
          </a:p>
          <a:p>
            <a:endParaRPr lang="en-GB" dirty="0"/>
          </a:p>
        </p:txBody>
      </p:sp>
    </p:spTree>
    <p:extLst>
      <p:ext uri="{BB962C8B-B14F-4D97-AF65-F5344CB8AC3E}">
        <p14:creationId xmlns:p14="http://schemas.microsoft.com/office/powerpoint/2010/main" val="36990351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2FAC2E2-2F6A-AE40-BDEE-EDE9E499F65B}"/>
              </a:ext>
            </a:extLst>
          </p:cNvPr>
          <p:cNvSpPr>
            <a:spLocks noGrp="1"/>
          </p:cNvSpPr>
          <p:nvPr>
            <p:ph type="title"/>
          </p:nvPr>
        </p:nvSpPr>
        <p:spPr>
          <a:xfrm>
            <a:off x="644525" y="901700"/>
            <a:ext cx="10760075" cy="635000"/>
          </a:xfrm>
        </p:spPr>
        <p:txBody>
          <a:bodyPr>
            <a:noAutofit/>
          </a:bodyPr>
          <a:lstStyle/>
          <a:p>
            <a:r>
              <a:rPr lang="en-US" dirty="0"/>
              <a:t>Framework for Fair Access – learning from others</a:t>
            </a:r>
          </a:p>
        </p:txBody>
      </p:sp>
      <p:sp>
        <p:nvSpPr>
          <p:cNvPr id="4" name="TextBox 3"/>
          <p:cNvSpPr txBox="1"/>
          <p:nvPr/>
        </p:nvSpPr>
        <p:spPr>
          <a:xfrm>
            <a:off x="644525" y="2260175"/>
            <a:ext cx="8203474" cy="3939540"/>
          </a:xfrm>
          <a:prstGeom prst="rect">
            <a:avLst/>
          </a:prstGeom>
          <a:noFill/>
        </p:spPr>
        <p:txBody>
          <a:bodyPr wrap="square" rtlCol="0">
            <a:spAutoFit/>
          </a:bodyPr>
          <a:lstStyle/>
          <a:p>
            <a:pPr marL="285750" indent="-285750">
              <a:buFont typeface="Arial" panose="020B0604020202020204" pitchFamily="34" charset="0"/>
              <a:buChar char="•"/>
            </a:pPr>
            <a:r>
              <a:rPr lang="en-GB" sz="2000" dirty="0">
                <a:solidFill>
                  <a:schemeClr val="tx1">
                    <a:lumMod val="65000"/>
                    <a:lumOff val="35000"/>
                  </a:schemeClr>
                </a:solidFill>
              </a:rPr>
              <a:t>Education Endowment Fund’s work on learning and teaching in schools </a:t>
            </a:r>
          </a:p>
          <a:p>
            <a:pPr marL="285750" indent="-285750">
              <a:buFont typeface="Arial" panose="020B0604020202020204" pitchFamily="34" charset="0"/>
              <a:buChar char="•"/>
            </a:pPr>
            <a:r>
              <a:rPr lang="en-GB" sz="2000" dirty="0">
                <a:solidFill>
                  <a:schemeClr val="tx1">
                    <a:lumMod val="65000"/>
                    <a:lumOff val="35000"/>
                  </a:schemeClr>
                </a:solidFill>
              </a:rPr>
              <a:t>QAA Enhancement Themes e.g. Transitions Map</a:t>
            </a:r>
          </a:p>
          <a:p>
            <a:pPr marL="285750" indent="-285750">
              <a:buFont typeface="Arial" panose="020B0604020202020204" pitchFamily="34" charset="0"/>
              <a:buChar char="•"/>
            </a:pPr>
            <a:r>
              <a:rPr lang="en-GB" sz="2000" dirty="0">
                <a:solidFill>
                  <a:schemeClr val="tx1">
                    <a:lumMod val="65000"/>
                    <a:lumOff val="35000"/>
                  </a:schemeClr>
                </a:solidFill>
              </a:rPr>
              <a:t>Office for Students’ Evidence and Impact Exchange</a:t>
            </a:r>
          </a:p>
          <a:p>
            <a:pPr marL="285750" indent="-285750">
              <a:buFont typeface="Arial" panose="020B0604020202020204" pitchFamily="34" charset="0"/>
              <a:buChar char="•"/>
            </a:pPr>
            <a:endParaRPr lang="en-GB" sz="2000" dirty="0">
              <a:solidFill>
                <a:schemeClr val="tx1">
                  <a:lumMod val="65000"/>
                  <a:lumOff val="35000"/>
                </a:schemeClr>
              </a:solidFill>
            </a:endParaRPr>
          </a:p>
          <a:p>
            <a:pPr marL="285750" indent="-285750">
              <a:buFont typeface="Arial" panose="020B0604020202020204" pitchFamily="34" charset="0"/>
              <a:buChar char="•"/>
            </a:pPr>
            <a:endParaRPr lang="en-GB" sz="2000" dirty="0">
              <a:solidFill>
                <a:schemeClr val="tx1">
                  <a:lumMod val="65000"/>
                  <a:lumOff val="35000"/>
                </a:schemeClr>
              </a:solidFill>
            </a:endParaRPr>
          </a:p>
          <a:p>
            <a:pPr marL="285750" indent="-285750">
              <a:buFont typeface="Arial" panose="020B0604020202020204" pitchFamily="34" charset="0"/>
              <a:buChar char="•"/>
            </a:pPr>
            <a:endParaRPr lang="en-GB" sz="2000" b="1" dirty="0">
              <a:solidFill>
                <a:schemeClr val="tx1">
                  <a:lumMod val="65000"/>
                  <a:lumOff val="35000"/>
                </a:schemeClr>
              </a:solidFill>
            </a:endParaRPr>
          </a:p>
          <a:p>
            <a:r>
              <a:rPr lang="en-GB" sz="2000" b="1" dirty="0">
                <a:solidFill>
                  <a:schemeClr val="tx1">
                    <a:lumMod val="65000"/>
                    <a:lumOff val="35000"/>
                  </a:schemeClr>
                </a:solidFill>
              </a:rPr>
              <a:t>Should we be linking to other work?</a:t>
            </a:r>
          </a:p>
          <a:p>
            <a:endParaRPr lang="en-GB" dirty="0">
              <a:solidFill>
                <a:schemeClr val="tx1">
                  <a:lumMod val="65000"/>
                  <a:lumOff val="35000"/>
                </a:schemeClr>
              </a:solidFill>
            </a:endParaRPr>
          </a:p>
          <a:p>
            <a:endParaRPr lang="en-GB" dirty="0">
              <a:solidFill>
                <a:schemeClr val="tx1">
                  <a:lumMod val="65000"/>
                  <a:lumOff val="35000"/>
                </a:schemeClr>
              </a:solidFill>
            </a:endParaRPr>
          </a:p>
          <a:p>
            <a:endParaRPr lang="en-GB" dirty="0">
              <a:solidFill>
                <a:schemeClr val="tx1">
                  <a:lumMod val="65000"/>
                  <a:lumOff val="35000"/>
                </a:schemeClr>
              </a:solidFill>
            </a:endParaRPr>
          </a:p>
          <a:p>
            <a:endParaRPr lang="en-GB" dirty="0"/>
          </a:p>
          <a:p>
            <a:endParaRPr lang="en-GB" dirty="0"/>
          </a:p>
        </p:txBody>
      </p:sp>
      <p:pic>
        <p:nvPicPr>
          <p:cNvPr id="6" name="Picture 5"/>
          <p:cNvPicPr>
            <a:picLocks noChangeAspect="1"/>
          </p:cNvPicPr>
          <p:nvPr/>
        </p:nvPicPr>
        <p:blipFill rotWithShape="1">
          <a:blip r:embed="rId3"/>
          <a:srcRect l="623" t="19702" r="3527" b="5213"/>
          <a:stretch/>
        </p:blipFill>
        <p:spPr>
          <a:xfrm>
            <a:off x="6883905" y="3326523"/>
            <a:ext cx="4855314" cy="3042745"/>
          </a:xfrm>
          <a:prstGeom prst="rect">
            <a:avLst/>
          </a:prstGeom>
        </p:spPr>
      </p:pic>
    </p:spTree>
    <p:extLst>
      <p:ext uri="{BB962C8B-B14F-4D97-AF65-F5344CB8AC3E}">
        <p14:creationId xmlns:p14="http://schemas.microsoft.com/office/powerpoint/2010/main" val="8503411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2FAC2E2-2F6A-AE40-BDEE-EDE9E499F65B}"/>
              </a:ext>
            </a:extLst>
          </p:cNvPr>
          <p:cNvSpPr>
            <a:spLocks noGrp="1"/>
          </p:cNvSpPr>
          <p:nvPr>
            <p:ph type="title"/>
          </p:nvPr>
        </p:nvSpPr>
        <p:spPr>
          <a:xfrm>
            <a:off x="644525" y="901700"/>
            <a:ext cx="10760075" cy="635000"/>
          </a:xfrm>
        </p:spPr>
        <p:txBody>
          <a:bodyPr>
            <a:noAutofit/>
          </a:bodyPr>
          <a:lstStyle/>
          <a:p>
            <a:r>
              <a:rPr lang="en-US" dirty="0"/>
              <a:t>Framework for Fair Access – bringing researchers and practitioners together</a:t>
            </a:r>
          </a:p>
        </p:txBody>
      </p:sp>
      <p:sp>
        <p:nvSpPr>
          <p:cNvPr id="4" name="TextBox 3"/>
          <p:cNvSpPr txBox="1"/>
          <p:nvPr/>
        </p:nvSpPr>
        <p:spPr>
          <a:xfrm>
            <a:off x="644525" y="2207623"/>
            <a:ext cx="9863054" cy="4524315"/>
          </a:xfrm>
          <a:prstGeom prst="rect">
            <a:avLst/>
          </a:prstGeom>
          <a:noFill/>
        </p:spPr>
        <p:txBody>
          <a:bodyPr wrap="square" rtlCol="0">
            <a:spAutoFit/>
          </a:bodyPr>
          <a:lstStyle/>
          <a:p>
            <a:pPr marL="285750" indent="-285750">
              <a:buFont typeface="Arial" charset="0"/>
              <a:buChar char="•"/>
            </a:pPr>
            <a:r>
              <a:rPr lang="en-GB" sz="2000" dirty="0">
                <a:solidFill>
                  <a:schemeClr val="tx1">
                    <a:lumMod val="65000"/>
                    <a:lumOff val="35000"/>
                  </a:schemeClr>
                </a:solidFill>
              </a:rPr>
              <a:t>We believe the combination of toolkit and community of practice is key – with each reinforcing the value and activities of the other</a:t>
            </a:r>
          </a:p>
          <a:p>
            <a:pPr marL="285750" indent="-285750">
              <a:buFont typeface="Arial" charset="0"/>
              <a:buChar char="•"/>
            </a:pPr>
            <a:endParaRPr lang="en-GB" sz="2000" dirty="0">
              <a:solidFill>
                <a:schemeClr val="tx1">
                  <a:lumMod val="65000"/>
                  <a:lumOff val="35000"/>
                </a:schemeClr>
              </a:solidFill>
            </a:endParaRPr>
          </a:p>
          <a:p>
            <a:pPr marL="285750" indent="-285750">
              <a:buFont typeface="Arial" charset="0"/>
              <a:buChar char="•"/>
            </a:pPr>
            <a:r>
              <a:rPr lang="en-GB" sz="2000" dirty="0">
                <a:solidFill>
                  <a:schemeClr val="tx1">
                    <a:lumMod val="65000"/>
                    <a:lumOff val="35000"/>
                  </a:schemeClr>
                </a:solidFill>
              </a:rPr>
              <a:t>Planned series of events to explore different forms of evaluation/methodologies for practitioners</a:t>
            </a:r>
          </a:p>
          <a:p>
            <a:pPr marL="285750" indent="-285750">
              <a:buFont typeface="Arial" charset="0"/>
              <a:buChar char="•"/>
            </a:pPr>
            <a:endParaRPr lang="en-GB" sz="2000" dirty="0">
              <a:solidFill>
                <a:schemeClr val="tx1">
                  <a:lumMod val="65000"/>
                  <a:lumOff val="35000"/>
                </a:schemeClr>
              </a:solidFill>
            </a:endParaRPr>
          </a:p>
          <a:p>
            <a:pPr marL="285750" indent="-285750">
              <a:buFont typeface="Arial" charset="0"/>
              <a:buChar char="•"/>
            </a:pPr>
            <a:r>
              <a:rPr lang="en-GB" sz="2000" dirty="0">
                <a:solidFill>
                  <a:schemeClr val="tx1">
                    <a:lumMod val="65000"/>
                    <a:lumOff val="35000"/>
                  </a:schemeClr>
                </a:solidFill>
              </a:rPr>
              <a:t>Framework Governance Group provides strategic oversight to both pillars – Chaired by Commissioner for Fair Access with representatives from </a:t>
            </a:r>
            <a:r>
              <a:rPr lang="en-GB" sz="2000" dirty="0" err="1">
                <a:solidFill>
                  <a:schemeClr val="tx1">
                    <a:lumMod val="65000"/>
                    <a:lumOff val="35000"/>
                  </a:schemeClr>
                </a:solidFill>
              </a:rPr>
              <a:t>SFC</a:t>
            </a:r>
            <a:r>
              <a:rPr lang="en-GB" sz="2000" dirty="0">
                <a:solidFill>
                  <a:schemeClr val="tx1">
                    <a:lumMod val="65000"/>
                    <a:lumOff val="35000"/>
                  </a:schemeClr>
                </a:solidFill>
              </a:rPr>
              <a:t>, third sector, HE, FE, schools, researchers </a:t>
            </a:r>
          </a:p>
          <a:p>
            <a:endParaRPr lang="en-GB" dirty="0">
              <a:solidFill>
                <a:schemeClr val="tx1">
                  <a:lumMod val="65000"/>
                  <a:lumOff val="35000"/>
                </a:schemeClr>
              </a:solidFill>
            </a:endParaRPr>
          </a:p>
          <a:p>
            <a:endParaRPr lang="en-GB" dirty="0">
              <a:solidFill>
                <a:schemeClr val="tx1">
                  <a:lumMod val="65000"/>
                  <a:lumOff val="35000"/>
                </a:schemeClr>
              </a:solidFill>
            </a:endParaRPr>
          </a:p>
          <a:p>
            <a:endParaRPr lang="en-GB" dirty="0">
              <a:solidFill>
                <a:schemeClr val="tx1">
                  <a:lumMod val="65000"/>
                  <a:lumOff val="35000"/>
                </a:schemeClr>
              </a:solidFill>
            </a:endParaRPr>
          </a:p>
          <a:p>
            <a:endParaRPr lang="en-GB" dirty="0">
              <a:solidFill>
                <a:schemeClr val="tx1">
                  <a:lumMod val="65000"/>
                  <a:lumOff val="35000"/>
                </a:schemeClr>
              </a:solidFill>
            </a:endParaRPr>
          </a:p>
          <a:p>
            <a:endParaRPr lang="en-GB" dirty="0"/>
          </a:p>
          <a:p>
            <a:endParaRPr lang="en-GB" dirty="0"/>
          </a:p>
        </p:txBody>
      </p:sp>
    </p:spTree>
    <p:extLst>
      <p:ext uri="{BB962C8B-B14F-4D97-AF65-F5344CB8AC3E}">
        <p14:creationId xmlns:p14="http://schemas.microsoft.com/office/powerpoint/2010/main" val="20937298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2FAC2E2-2F6A-AE40-BDEE-EDE9E499F65B}"/>
              </a:ext>
            </a:extLst>
          </p:cNvPr>
          <p:cNvSpPr>
            <a:spLocks noGrp="1"/>
          </p:cNvSpPr>
          <p:nvPr>
            <p:ph type="title"/>
          </p:nvPr>
        </p:nvSpPr>
        <p:spPr>
          <a:xfrm>
            <a:off x="644525" y="901700"/>
            <a:ext cx="10760075" cy="635000"/>
          </a:xfrm>
        </p:spPr>
        <p:txBody>
          <a:bodyPr>
            <a:noAutofit/>
          </a:bodyPr>
          <a:lstStyle/>
          <a:p>
            <a:r>
              <a:rPr lang="en-US" dirty="0"/>
              <a:t>Framework for Fair Access – the launch is the first stage in the process</a:t>
            </a:r>
          </a:p>
        </p:txBody>
      </p:sp>
      <p:sp>
        <p:nvSpPr>
          <p:cNvPr id="4" name="TextBox 3"/>
          <p:cNvSpPr txBox="1"/>
          <p:nvPr/>
        </p:nvSpPr>
        <p:spPr>
          <a:xfrm>
            <a:off x="644524" y="2207623"/>
            <a:ext cx="10760075" cy="4770537"/>
          </a:xfrm>
          <a:prstGeom prst="rect">
            <a:avLst/>
          </a:prstGeom>
          <a:noFill/>
        </p:spPr>
        <p:txBody>
          <a:bodyPr wrap="square" rtlCol="0">
            <a:spAutoFit/>
          </a:bodyPr>
          <a:lstStyle/>
          <a:p>
            <a:r>
              <a:rPr lang="en-GB" sz="2000" dirty="0">
                <a:solidFill>
                  <a:schemeClr val="tx1">
                    <a:lumMod val="65000"/>
                    <a:lumOff val="35000"/>
                  </a:schemeClr>
                </a:solidFill>
              </a:rPr>
              <a:t>Need to manage expectations and clarify what the Framework, and toolkit, can do and what it cannot.</a:t>
            </a:r>
          </a:p>
          <a:p>
            <a:endParaRPr lang="en-GB" sz="2000" dirty="0">
              <a:solidFill>
                <a:schemeClr val="tx1">
                  <a:lumMod val="65000"/>
                  <a:lumOff val="35000"/>
                </a:schemeClr>
              </a:solidFill>
            </a:endParaRPr>
          </a:p>
          <a:p>
            <a:r>
              <a:rPr lang="en-GB" sz="2000" dirty="0" err="1">
                <a:solidFill>
                  <a:schemeClr val="tx1">
                    <a:lumMod val="65000"/>
                    <a:lumOff val="35000"/>
                  </a:schemeClr>
                </a:solidFill>
              </a:rPr>
              <a:t>CFE</a:t>
            </a:r>
            <a:r>
              <a:rPr lang="en-GB" sz="2000" dirty="0">
                <a:solidFill>
                  <a:schemeClr val="tx1">
                    <a:lumMod val="65000"/>
                    <a:lumOff val="35000"/>
                  </a:schemeClr>
                </a:solidFill>
              </a:rPr>
              <a:t> Research will provide update of evidence in summer 2019 and 2020</a:t>
            </a:r>
          </a:p>
          <a:p>
            <a:endParaRPr lang="en-GB" sz="2000" dirty="0">
              <a:solidFill>
                <a:schemeClr val="tx1">
                  <a:lumMod val="65000"/>
                  <a:lumOff val="35000"/>
                </a:schemeClr>
              </a:solidFill>
            </a:endParaRPr>
          </a:p>
          <a:p>
            <a:r>
              <a:rPr lang="en-GB" sz="2000" dirty="0">
                <a:solidFill>
                  <a:schemeClr val="tx1">
                    <a:lumMod val="65000"/>
                    <a:lumOff val="35000"/>
                  </a:schemeClr>
                </a:solidFill>
              </a:rPr>
              <a:t>Community should support further development of toolkit – collation of evidence, development of best practice guidance</a:t>
            </a:r>
            <a:r>
              <a:rPr lang="is-IS" sz="2000" dirty="0">
                <a:solidFill>
                  <a:schemeClr val="tx1">
                    <a:lumMod val="65000"/>
                    <a:lumOff val="35000"/>
                  </a:schemeClr>
                </a:solidFill>
              </a:rPr>
              <a:t>…</a:t>
            </a:r>
          </a:p>
          <a:p>
            <a:endParaRPr lang="en-GB" sz="2000" dirty="0">
              <a:solidFill>
                <a:schemeClr val="tx1">
                  <a:lumMod val="65000"/>
                  <a:lumOff val="35000"/>
                </a:schemeClr>
              </a:solidFill>
            </a:endParaRPr>
          </a:p>
          <a:p>
            <a:endParaRPr lang="en-GB" dirty="0">
              <a:solidFill>
                <a:schemeClr val="tx1">
                  <a:lumMod val="65000"/>
                  <a:lumOff val="35000"/>
                </a:schemeClr>
              </a:solidFill>
            </a:endParaRPr>
          </a:p>
          <a:p>
            <a:endParaRPr lang="en-GB" dirty="0">
              <a:solidFill>
                <a:schemeClr val="tx1">
                  <a:lumMod val="65000"/>
                  <a:lumOff val="35000"/>
                </a:schemeClr>
              </a:solidFill>
            </a:endParaRPr>
          </a:p>
          <a:p>
            <a:endParaRPr lang="en-GB" dirty="0">
              <a:solidFill>
                <a:schemeClr val="tx1">
                  <a:lumMod val="65000"/>
                  <a:lumOff val="35000"/>
                </a:schemeClr>
              </a:solidFill>
            </a:endParaRPr>
          </a:p>
          <a:p>
            <a:endParaRPr lang="en-GB" dirty="0">
              <a:solidFill>
                <a:schemeClr val="tx1">
                  <a:lumMod val="65000"/>
                  <a:lumOff val="35000"/>
                </a:schemeClr>
              </a:solidFill>
            </a:endParaRPr>
          </a:p>
          <a:p>
            <a:endParaRPr lang="en-GB" dirty="0">
              <a:solidFill>
                <a:schemeClr val="tx1">
                  <a:lumMod val="65000"/>
                  <a:lumOff val="35000"/>
                </a:schemeClr>
              </a:solidFill>
            </a:endParaRPr>
          </a:p>
          <a:p>
            <a:endParaRPr lang="en-GB" dirty="0">
              <a:solidFill>
                <a:schemeClr val="tx1">
                  <a:lumMod val="65000"/>
                  <a:lumOff val="35000"/>
                </a:schemeClr>
              </a:solidFill>
            </a:endParaRPr>
          </a:p>
          <a:p>
            <a:endParaRPr lang="en-GB" dirty="0"/>
          </a:p>
          <a:p>
            <a:endParaRPr lang="en-GB" dirty="0"/>
          </a:p>
        </p:txBody>
      </p:sp>
    </p:spTree>
    <p:extLst>
      <p:ext uri="{BB962C8B-B14F-4D97-AF65-F5344CB8AC3E}">
        <p14:creationId xmlns:p14="http://schemas.microsoft.com/office/powerpoint/2010/main" val="41352646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2FAC2E2-2F6A-AE40-BDEE-EDE9E499F65B}"/>
              </a:ext>
            </a:extLst>
          </p:cNvPr>
          <p:cNvSpPr>
            <a:spLocks noGrp="1"/>
          </p:cNvSpPr>
          <p:nvPr>
            <p:ph type="title"/>
          </p:nvPr>
        </p:nvSpPr>
        <p:spPr>
          <a:xfrm>
            <a:off x="644525" y="901700"/>
            <a:ext cx="10760075" cy="635000"/>
          </a:xfrm>
        </p:spPr>
        <p:txBody>
          <a:bodyPr>
            <a:noAutofit/>
          </a:bodyPr>
          <a:lstStyle/>
          <a:p>
            <a:r>
              <a:rPr lang="en-US" dirty="0"/>
              <a:t>Framework for Fair Access – the launch</a:t>
            </a:r>
          </a:p>
        </p:txBody>
      </p:sp>
      <p:sp>
        <p:nvSpPr>
          <p:cNvPr id="2" name="TextBox 1"/>
          <p:cNvSpPr txBox="1"/>
          <p:nvPr/>
        </p:nvSpPr>
        <p:spPr>
          <a:xfrm>
            <a:off x="866274" y="1989221"/>
            <a:ext cx="8646694" cy="2185214"/>
          </a:xfrm>
          <a:prstGeom prst="rect">
            <a:avLst/>
          </a:prstGeom>
          <a:noFill/>
        </p:spPr>
        <p:txBody>
          <a:bodyPr wrap="square" rtlCol="0">
            <a:spAutoFit/>
          </a:bodyPr>
          <a:lstStyle/>
          <a:p>
            <a:r>
              <a:rPr lang="en-GB" sz="2000" dirty="0">
                <a:solidFill>
                  <a:schemeClr val="tx1">
                    <a:lumMod val="65000"/>
                    <a:lumOff val="35000"/>
                  </a:schemeClr>
                </a:solidFill>
              </a:rPr>
              <a:t>Official public launch planned for Tuesday 7</a:t>
            </a:r>
            <a:r>
              <a:rPr lang="en-GB" sz="2000" baseline="30000" dirty="0">
                <a:solidFill>
                  <a:schemeClr val="tx1">
                    <a:lumMod val="65000"/>
                    <a:lumOff val="35000"/>
                  </a:schemeClr>
                </a:solidFill>
              </a:rPr>
              <a:t>th</a:t>
            </a:r>
            <a:r>
              <a:rPr lang="en-GB" sz="2000" dirty="0">
                <a:solidFill>
                  <a:schemeClr val="tx1">
                    <a:lumMod val="65000"/>
                    <a:lumOff val="35000"/>
                  </a:schemeClr>
                </a:solidFill>
              </a:rPr>
              <a:t> May 2019</a:t>
            </a:r>
          </a:p>
          <a:p>
            <a:pPr marL="342900" indent="-342900">
              <a:buFontTx/>
              <a:buChar char="-"/>
            </a:pPr>
            <a:r>
              <a:rPr lang="en-GB" sz="2000" dirty="0">
                <a:solidFill>
                  <a:schemeClr val="tx1">
                    <a:lumMod val="65000"/>
                    <a:lumOff val="35000"/>
                  </a:schemeClr>
                </a:solidFill>
              </a:rPr>
              <a:t>Online toolkit will be published</a:t>
            </a:r>
          </a:p>
          <a:p>
            <a:pPr marL="342900" indent="-342900">
              <a:buFontTx/>
              <a:buChar char="-"/>
            </a:pPr>
            <a:r>
              <a:rPr lang="en-GB" sz="2000" dirty="0">
                <a:solidFill>
                  <a:schemeClr val="tx1">
                    <a:lumMod val="65000"/>
                    <a:lumOff val="35000"/>
                  </a:schemeClr>
                </a:solidFill>
              </a:rPr>
              <a:t>SCAPP will be launched</a:t>
            </a:r>
          </a:p>
          <a:p>
            <a:pPr marL="342900" indent="-342900">
              <a:buFontTx/>
              <a:buChar char="-"/>
            </a:pPr>
            <a:endParaRPr lang="en-GB" sz="2000" dirty="0">
              <a:solidFill>
                <a:schemeClr val="tx1">
                  <a:lumMod val="65000"/>
                  <a:lumOff val="35000"/>
                </a:schemeClr>
              </a:solidFill>
            </a:endParaRPr>
          </a:p>
          <a:p>
            <a:pPr marL="342900" indent="-342900">
              <a:buFontTx/>
              <a:buChar char="-"/>
            </a:pPr>
            <a:r>
              <a:rPr lang="en-GB" sz="2000" dirty="0">
                <a:solidFill>
                  <a:schemeClr val="tx1">
                    <a:lumMod val="65000"/>
                    <a:lumOff val="35000"/>
                  </a:schemeClr>
                </a:solidFill>
              </a:rPr>
              <a:t>Booking details will be advertised shortly</a:t>
            </a:r>
          </a:p>
          <a:p>
            <a:endParaRPr lang="en-GB" dirty="0"/>
          </a:p>
          <a:p>
            <a:endParaRPr lang="en-GB" dirty="0"/>
          </a:p>
        </p:txBody>
      </p:sp>
    </p:spTree>
    <p:extLst>
      <p:ext uri="{BB962C8B-B14F-4D97-AF65-F5344CB8AC3E}">
        <p14:creationId xmlns:p14="http://schemas.microsoft.com/office/powerpoint/2010/main" val="832393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7459" y="556053"/>
            <a:ext cx="10416746" cy="584775"/>
          </a:xfrm>
          <a:prstGeom prst="rect">
            <a:avLst/>
          </a:prstGeom>
          <a:noFill/>
        </p:spPr>
        <p:txBody>
          <a:bodyPr wrap="square" rtlCol="0">
            <a:spAutoFit/>
          </a:bodyPr>
          <a:lstStyle/>
          <a:p>
            <a:pPr algn="ctr"/>
            <a:r>
              <a:rPr lang="en-GB" sz="3200" b="1" dirty="0">
                <a:solidFill>
                  <a:schemeClr val="accent1"/>
                </a:solidFill>
                <a:latin typeface="Arial Black" panose="020B0A04020102020204" pitchFamily="34" charset="0"/>
              </a:rPr>
              <a:t>‘Fair Access’ to Higher Education</a:t>
            </a:r>
          </a:p>
        </p:txBody>
      </p:sp>
      <p:sp>
        <p:nvSpPr>
          <p:cNvPr id="4" name="TextBox 3"/>
          <p:cNvSpPr txBox="1"/>
          <p:nvPr/>
        </p:nvSpPr>
        <p:spPr>
          <a:xfrm>
            <a:off x="1149178" y="1507524"/>
            <a:ext cx="10565027" cy="3416320"/>
          </a:xfrm>
          <a:prstGeom prst="rect">
            <a:avLst/>
          </a:prstGeom>
          <a:noFill/>
        </p:spPr>
        <p:txBody>
          <a:bodyPr wrap="square" rtlCol="0">
            <a:spAutoFit/>
          </a:bodyPr>
          <a:lstStyle/>
          <a:p>
            <a:pPr marL="285750" indent="-285750">
              <a:buFontTx/>
              <a:buChar char="-"/>
            </a:pPr>
            <a:r>
              <a:rPr lang="en-GB" dirty="0">
                <a:solidFill>
                  <a:schemeClr val="tx1">
                    <a:lumMod val="75000"/>
                    <a:lumOff val="25000"/>
                  </a:schemeClr>
                </a:solidFill>
              </a:rPr>
              <a:t>Thriving body of activity, research and theory focused on improving access to HE for under-represented or disadvantaged people:</a:t>
            </a:r>
          </a:p>
          <a:p>
            <a:pPr marL="742950" lvl="1" indent="-285750">
              <a:buFontTx/>
              <a:buChar char="-"/>
            </a:pPr>
            <a:r>
              <a:rPr lang="en-GB" dirty="0">
                <a:solidFill>
                  <a:schemeClr val="tx1">
                    <a:lumMod val="75000"/>
                    <a:lumOff val="25000"/>
                  </a:schemeClr>
                </a:solidFill>
              </a:rPr>
              <a:t>Institutional activity (summer schools, taster programmes, mentoring, tutoring)</a:t>
            </a:r>
          </a:p>
          <a:p>
            <a:pPr marL="742950" lvl="1" indent="-285750">
              <a:buFontTx/>
              <a:buChar char="-"/>
            </a:pPr>
            <a:r>
              <a:rPr lang="en-GB" dirty="0">
                <a:solidFill>
                  <a:schemeClr val="tx1">
                    <a:lumMod val="75000"/>
                    <a:lumOff val="25000"/>
                  </a:schemeClr>
                </a:solidFill>
              </a:rPr>
              <a:t>Regional, Scottish Funding Council-funded access programmes (SHEP, AHD)</a:t>
            </a:r>
          </a:p>
          <a:p>
            <a:pPr marL="742950" lvl="1" indent="-285750">
              <a:buFontTx/>
              <a:buChar char="-"/>
            </a:pPr>
            <a:r>
              <a:rPr lang="en-GB" dirty="0">
                <a:solidFill>
                  <a:schemeClr val="tx1">
                    <a:lumMod val="75000"/>
                    <a:lumOff val="25000"/>
                  </a:schemeClr>
                </a:solidFill>
              </a:rPr>
              <a:t>Third sector organisations (Robertson Trust, Children’s University, Brilliant Club)</a:t>
            </a:r>
          </a:p>
          <a:p>
            <a:pPr marL="285750" indent="-285750">
              <a:buFontTx/>
              <a:buChar char="-"/>
            </a:pPr>
            <a:r>
              <a:rPr lang="en-GB" dirty="0">
                <a:solidFill>
                  <a:schemeClr val="tx1">
                    <a:lumMod val="75000"/>
                    <a:lumOff val="25000"/>
                  </a:schemeClr>
                </a:solidFill>
              </a:rPr>
              <a:t>Most HEIs have widening participation/ widening access staff who engage in outreach/engagement and access policy;</a:t>
            </a:r>
          </a:p>
          <a:p>
            <a:pPr marL="285750" indent="-285750">
              <a:buFontTx/>
              <a:buChar char="-"/>
            </a:pPr>
            <a:r>
              <a:rPr lang="en-GB" dirty="0">
                <a:solidFill>
                  <a:schemeClr val="tx1">
                    <a:lumMod val="75000"/>
                    <a:lumOff val="25000"/>
                  </a:schemeClr>
                </a:solidFill>
              </a:rPr>
              <a:t>Access has been an element of Outcome Agreements for a number of years and the Post-16 Education Act (Scotland) 2013 introduced a regulatory framework on access</a:t>
            </a:r>
          </a:p>
          <a:p>
            <a:pPr marL="285750" indent="-285750">
              <a:buFontTx/>
              <a:buChar char="-"/>
            </a:pPr>
            <a:endParaRPr lang="en-GB" dirty="0">
              <a:solidFill>
                <a:schemeClr val="tx1">
                  <a:lumMod val="75000"/>
                  <a:lumOff val="25000"/>
                </a:schemeClr>
              </a:solidFill>
            </a:endParaRPr>
          </a:p>
          <a:p>
            <a:r>
              <a:rPr lang="en-GB" dirty="0">
                <a:solidFill>
                  <a:schemeClr val="tx1">
                    <a:lumMod val="75000"/>
                    <a:lumOff val="25000"/>
                  </a:schemeClr>
                </a:solidFill>
              </a:rPr>
              <a:t>BUT progress has been slow</a:t>
            </a:r>
          </a:p>
          <a:p>
            <a:endParaRPr lang="en-GB" dirty="0"/>
          </a:p>
        </p:txBody>
      </p:sp>
      <p:pic>
        <p:nvPicPr>
          <p:cNvPr id="5"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38378" y="5696259"/>
            <a:ext cx="2701533" cy="1016447"/>
          </a:xfrm>
          <a:prstGeom prst="rect">
            <a:avLst/>
          </a:prstGeom>
        </p:spPr>
      </p:pic>
      <p:pic>
        <p:nvPicPr>
          <p:cNvPr id="6" name="Content Placeholder 5"/>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6369275" y="5629823"/>
            <a:ext cx="1911607" cy="1074548"/>
          </a:xfrm>
          <a:prstGeom prst="rect">
            <a:avLst/>
          </a:prstGeom>
        </p:spPr>
      </p:pic>
      <p:pic>
        <p:nvPicPr>
          <p:cNvPr id="7" name="Picture 6"/>
          <p:cNvPicPr>
            <a:picLocks noChangeAspect="1"/>
          </p:cNvPicPr>
          <p:nvPr/>
        </p:nvPicPr>
        <p:blipFill>
          <a:blip r:embed="rId4"/>
          <a:stretch>
            <a:fillRect/>
          </a:stretch>
        </p:blipFill>
        <p:spPr>
          <a:xfrm>
            <a:off x="5639814" y="4392793"/>
            <a:ext cx="1089210" cy="1089210"/>
          </a:xfrm>
          <a:prstGeom prst="rect">
            <a:avLst/>
          </a:prstGeom>
        </p:spPr>
      </p:pic>
      <p:pic>
        <p:nvPicPr>
          <p:cNvPr id="8" name="Picture 7"/>
          <p:cNvPicPr>
            <a:picLocks noChangeAspect="1"/>
          </p:cNvPicPr>
          <p:nvPr/>
        </p:nvPicPr>
        <p:blipFill>
          <a:blip r:embed="rId5"/>
          <a:stretch>
            <a:fillRect/>
          </a:stretch>
        </p:blipFill>
        <p:spPr>
          <a:xfrm>
            <a:off x="8044823" y="4516124"/>
            <a:ext cx="2430071" cy="850525"/>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75397" y="5624252"/>
            <a:ext cx="2016230" cy="1080119"/>
          </a:xfrm>
          <a:prstGeom prst="rect">
            <a:avLst/>
          </a:prstGeom>
        </p:spPr>
      </p:pic>
    </p:spTree>
    <p:extLst>
      <p:ext uri="{BB962C8B-B14F-4D97-AF65-F5344CB8AC3E}">
        <p14:creationId xmlns:p14="http://schemas.microsoft.com/office/powerpoint/2010/main" val="7130890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Thank you for listening</a:t>
            </a:r>
            <a:br>
              <a:rPr lang="en-GB" dirty="0"/>
            </a:br>
            <a:endParaRPr lang="en-GB" dirty="0"/>
          </a:p>
        </p:txBody>
      </p:sp>
      <p:pic>
        <p:nvPicPr>
          <p:cNvPr id="6" name="Picture 5" descr="maste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027" y="5672822"/>
            <a:ext cx="1198183" cy="792146"/>
          </a:xfrm>
          <a:prstGeom prst="rect">
            <a:avLst/>
          </a:prstGeom>
          <a:noFill/>
          <a:ln>
            <a:noFill/>
          </a:ln>
        </p:spPr>
      </p:pic>
    </p:spTree>
    <p:extLst>
      <p:ext uri="{BB962C8B-B14F-4D97-AF65-F5344CB8AC3E}">
        <p14:creationId xmlns:p14="http://schemas.microsoft.com/office/powerpoint/2010/main" val="2497581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7459" y="556053"/>
            <a:ext cx="10416746" cy="584775"/>
          </a:xfrm>
          <a:prstGeom prst="rect">
            <a:avLst/>
          </a:prstGeom>
          <a:noFill/>
        </p:spPr>
        <p:txBody>
          <a:bodyPr wrap="square" rtlCol="0">
            <a:spAutoFit/>
          </a:bodyPr>
          <a:lstStyle/>
          <a:p>
            <a:pPr algn="ctr"/>
            <a:r>
              <a:rPr lang="en-GB" sz="3200" b="1" dirty="0">
                <a:solidFill>
                  <a:schemeClr val="accent1"/>
                </a:solidFill>
                <a:latin typeface="Arial Black" panose="020B0A04020102020204" pitchFamily="34" charset="0"/>
              </a:rPr>
              <a:t>‘Fair Access’ to Higher Education</a:t>
            </a:r>
          </a:p>
        </p:txBody>
      </p:sp>
      <p:sp>
        <p:nvSpPr>
          <p:cNvPr id="4" name="TextBox 3"/>
          <p:cNvSpPr txBox="1"/>
          <p:nvPr/>
        </p:nvSpPr>
        <p:spPr>
          <a:xfrm>
            <a:off x="1149178" y="1507524"/>
            <a:ext cx="10565027" cy="369332"/>
          </a:xfrm>
          <a:prstGeom prst="rect">
            <a:avLst/>
          </a:prstGeom>
          <a:noFill/>
        </p:spPr>
        <p:txBody>
          <a:bodyPr wrap="square" rtlCol="0">
            <a:spAutoFit/>
          </a:bodyPr>
          <a:lstStyle/>
          <a:p>
            <a:endParaRPr lang="en-GB"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9178" y="1354726"/>
            <a:ext cx="7095524" cy="4525717"/>
          </a:xfrm>
          <a:prstGeom prst="rect">
            <a:avLst/>
          </a:prstGeom>
        </p:spPr>
      </p:pic>
      <p:sp>
        <p:nvSpPr>
          <p:cNvPr id="5" name="TextBox 4"/>
          <p:cNvSpPr txBox="1"/>
          <p:nvPr/>
        </p:nvSpPr>
        <p:spPr>
          <a:xfrm>
            <a:off x="8600303" y="1354726"/>
            <a:ext cx="2990335" cy="2031325"/>
          </a:xfrm>
          <a:prstGeom prst="rect">
            <a:avLst/>
          </a:prstGeom>
          <a:noFill/>
        </p:spPr>
        <p:txBody>
          <a:bodyPr wrap="square" rtlCol="0">
            <a:spAutoFit/>
          </a:bodyPr>
          <a:lstStyle/>
          <a:p>
            <a:r>
              <a:rPr lang="en-GB" dirty="0">
                <a:solidFill>
                  <a:schemeClr val="tx1">
                    <a:lumMod val="65000"/>
                    <a:lumOff val="35000"/>
                  </a:schemeClr>
                </a:solidFill>
              </a:rPr>
              <a:t>Source: Commission on Widening Access, interim report</a:t>
            </a:r>
          </a:p>
          <a:p>
            <a:endParaRPr lang="en-GB" dirty="0">
              <a:solidFill>
                <a:schemeClr val="tx1">
                  <a:lumMod val="65000"/>
                  <a:lumOff val="35000"/>
                </a:schemeClr>
              </a:solidFill>
            </a:endParaRPr>
          </a:p>
          <a:p>
            <a:endParaRPr lang="en-GB" dirty="0">
              <a:solidFill>
                <a:schemeClr val="tx1">
                  <a:lumMod val="65000"/>
                  <a:lumOff val="35000"/>
                </a:schemeClr>
              </a:solidFill>
            </a:endParaRPr>
          </a:p>
          <a:p>
            <a:r>
              <a:rPr lang="en-GB" dirty="0">
                <a:solidFill>
                  <a:schemeClr val="tx1">
                    <a:lumMod val="65000"/>
                    <a:lumOff val="35000"/>
                  </a:schemeClr>
                </a:solidFill>
              </a:rPr>
              <a:t>SIMD – Scottish Index of Multiple Deprivation</a:t>
            </a:r>
          </a:p>
        </p:txBody>
      </p:sp>
      <p:sp>
        <p:nvSpPr>
          <p:cNvPr id="6" name="TextBox 5"/>
          <p:cNvSpPr txBox="1"/>
          <p:nvPr/>
        </p:nvSpPr>
        <p:spPr>
          <a:xfrm>
            <a:off x="2427324" y="4438996"/>
            <a:ext cx="4705004" cy="369332"/>
          </a:xfrm>
          <a:prstGeom prst="rect">
            <a:avLst/>
          </a:prstGeom>
          <a:solidFill>
            <a:schemeClr val="bg1"/>
          </a:solidFill>
        </p:spPr>
        <p:txBody>
          <a:bodyPr wrap="square" rtlCol="0">
            <a:spAutoFit/>
          </a:bodyPr>
          <a:lstStyle/>
          <a:p>
            <a:r>
              <a:rPr lang="en-GB" dirty="0"/>
              <a:t>Percentage from 20% most deprived areas</a:t>
            </a:r>
          </a:p>
        </p:txBody>
      </p:sp>
      <p:sp>
        <p:nvSpPr>
          <p:cNvPr id="7" name="TextBox 6"/>
          <p:cNvSpPr txBox="1"/>
          <p:nvPr/>
        </p:nvSpPr>
        <p:spPr>
          <a:xfrm>
            <a:off x="2344438" y="2603928"/>
            <a:ext cx="4705004" cy="369332"/>
          </a:xfrm>
          <a:prstGeom prst="rect">
            <a:avLst/>
          </a:prstGeom>
          <a:solidFill>
            <a:schemeClr val="bg1"/>
          </a:solidFill>
        </p:spPr>
        <p:txBody>
          <a:bodyPr wrap="square" rtlCol="0">
            <a:spAutoFit/>
          </a:bodyPr>
          <a:lstStyle/>
          <a:p>
            <a:r>
              <a:rPr lang="en-GB" dirty="0"/>
              <a:t>Percentage from 20% least deprived areas</a:t>
            </a:r>
          </a:p>
        </p:txBody>
      </p:sp>
    </p:spTree>
    <p:extLst>
      <p:ext uri="{BB962C8B-B14F-4D97-AF65-F5344CB8AC3E}">
        <p14:creationId xmlns:p14="http://schemas.microsoft.com/office/powerpoint/2010/main" val="903261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12451" y="556053"/>
            <a:ext cx="10416746" cy="584775"/>
          </a:xfrm>
          <a:prstGeom prst="rect">
            <a:avLst/>
          </a:prstGeom>
          <a:noFill/>
        </p:spPr>
        <p:txBody>
          <a:bodyPr wrap="square" rtlCol="0">
            <a:spAutoFit/>
          </a:bodyPr>
          <a:lstStyle/>
          <a:p>
            <a:pPr algn="ctr"/>
            <a:r>
              <a:rPr lang="en-GB" sz="3200" b="1" dirty="0">
                <a:solidFill>
                  <a:schemeClr val="accent1"/>
                </a:solidFill>
                <a:latin typeface="Arial Black" panose="020B0A04020102020204" pitchFamily="34" charset="0"/>
              </a:rPr>
              <a:t>‘Fair access’ to Higher Education</a:t>
            </a:r>
          </a:p>
        </p:txBody>
      </p:sp>
      <p:sp>
        <p:nvSpPr>
          <p:cNvPr id="4" name="TextBox 3"/>
          <p:cNvSpPr txBox="1"/>
          <p:nvPr/>
        </p:nvSpPr>
        <p:spPr>
          <a:xfrm>
            <a:off x="1149178" y="1507524"/>
            <a:ext cx="10565027" cy="369332"/>
          </a:xfrm>
          <a:prstGeom prst="rect">
            <a:avLst/>
          </a:prstGeom>
          <a:noFill/>
        </p:spPr>
        <p:txBody>
          <a:bodyPr wrap="square" rtlCol="0">
            <a:spAutoFit/>
          </a:bodyPr>
          <a:lstStyle/>
          <a:p>
            <a:endParaRPr lang="en-GB" dirty="0"/>
          </a:p>
        </p:txBody>
      </p:sp>
      <p:sp>
        <p:nvSpPr>
          <p:cNvPr id="5" name="TextBox 4"/>
          <p:cNvSpPr txBox="1"/>
          <p:nvPr/>
        </p:nvSpPr>
        <p:spPr>
          <a:xfrm>
            <a:off x="9526373" y="1354726"/>
            <a:ext cx="2064265" cy="2585323"/>
          </a:xfrm>
          <a:prstGeom prst="rect">
            <a:avLst/>
          </a:prstGeom>
          <a:noFill/>
        </p:spPr>
        <p:txBody>
          <a:bodyPr wrap="square" rtlCol="0">
            <a:spAutoFit/>
          </a:bodyPr>
          <a:lstStyle/>
          <a:p>
            <a:r>
              <a:rPr lang="en-GB" dirty="0">
                <a:solidFill>
                  <a:schemeClr val="tx1">
                    <a:lumMod val="65000"/>
                    <a:lumOff val="35000"/>
                  </a:schemeClr>
                </a:solidFill>
              </a:rPr>
              <a:t>Source: Commission on Widening Access, interim report</a:t>
            </a:r>
          </a:p>
          <a:p>
            <a:endParaRPr lang="en-GB" dirty="0">
              <a:solidFill>
                <a:schemeClr val="tx1">
                  <a:lumMod val="65000"/>
                  <a:lumOff val="35000"/>
                </a:schemeClr>
              </a:solidFill>
            </a:endParaRPr>
          </a:p>
          <a:p>
            <a:endParaRPr lang="en-GB" dirty="0">
              <a:solidFill>
                <a:schemeClr val="tx1">
                  <a:lumMod val="65000"/>
                  <a:lumOff val="35000"/>
                </a:schemeClr>
              </a:solidFill>
            </a:endParaRPr>
          </a:p>
          <a:p>
            <a:r>
              <a:rPr lang="en-GB" dirty="0">
                <a:solidFill>
                  <a:schemeClr val="tx1">
                    <a:lumMod val="65000"/>
                    <a:lumOff val="35000"/>
                  </a:schemeClr>
                </a:solidFill>
              </a:rPr>
              <a:t>SIMD – Scottish Index of Multiple Deprivation</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273" y="1246101"/>
            <a:ext cx="8801100" cy="4279900"/>
          </a:xfrm>
          <a:prstGeom prst="rect">
            <a:avLst/>
          </a:prstGeom>
        </p:spPr>
      </p:pic>
      <p:sp>
        <p:nvSpPr>
          <p:cNvPr id="8" name="Rectangle 7"/>
          <p:cNvSpPr/>
          <p:nvPr/>
        </p:nvSpPr>
        <p:spPr>
          <a:xfrm>
            <a:off x="333632" y="1017718"/>
            <a:ext cx="1890584" cy="8591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63205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AC2E2-2F6A-AE40-BDEE-EDE9E499F65B}"/>
              </a:ext>
            </a:extLst>
          </p:cNvPr>
          <p:cNvSpPr>
            <a:spLocks noGrp="1"/>
          </p:cNvSpPr>
          <p:nvPr>
            <p:ph type="title"/>
          </p:nvPr>
        </p:nvSpPr>
        <p:spPr/>
        <p:txBody>
          <a:bodyPr/>
          <a:lstStyle/>
          <a:p>
            <a:r>
              <a:rPr lang="en-US" dirty="0"/>
              <a:t>Commission on Widening Access	</a:t>
            </a:r>
          </a:p>
        </p:txBody>
      </p:sp>
      <p:sp>
        <p:nvSpPr>
          <p:cNvPr id="4" name="Content Placeholder 2"/>
          <p:cNvSpPr txBox="1">
            <a:spLocks/>
          </p:cNvSpPr>
          <p:nvPr/>
        </p:nvSpPr>
        <p:spPr>
          <a:xfrm>
            <a:off x="1122382" y="4712939"/>
            <a:ext cx="10468256" cy="28044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sz="1800" dirty="0">
              <a:solidFill>
                <a:schemeClr val="tx1">
                  <a:lumMod val="65000"/>
                  <a:lumOff val="35000"/>
                </a:schemeClr>
              </a:solidFill>
            </a:endParaRPr>
          </a:p>
          <a:p>
            <a:pPr marL="285750" indent="-285750">
              <a:buFontTx/>
              <a:buChar char="-"/>
            </a:pPr>
            <a:r>
              <a:rPr lang="en-GB" sz="1800" dirty="0">
                <a:solidFill>
                  <a:schemeClr val="tx1">
                    <a:lumMod val="65000"/>
                    <a:lumOff val="35000"/>
                  </a:schemeClr>
                </a:solidFill>
                <a:latin typeface="+mn-lt"/>
              </a:rPr>
              <a:t>33 Recommendations for Scottish Government, Scottish Funding Council, Universities and other stakeholders;</a:t>
            </a:r>
          </a:p>
          <a:p>
            <a:pPr marL="285750" indent="-285750">
              <a:buFontTx/>
              <a:buChar char="-"/>
            </a:pPr>
            <a:r>
              <a:rPr lang="en-GB" sz="1800" dirty="0">
                <a:solidFill>
                  <a:schemeClr val="tx1">
                    <a:lumMod val="65000"/>
                    <a:lumOff val="35000"/>
                  </a:schemeClr>
                </a:solidFill>
                <a:latin typeface="+mn-lt"/>
              </a:rPr>
              <a:t>All accepted;</a:t>
            </a:r>
          </a:p>
          <a:p>
            <a:pPr marL="0" indent="0">
              <a:buNone/>
            </a:pPr>
            <a:endParaRPr lang="en-GB" sz="1800" dirty="0">
              <a:solidFill>
                <a:schemeClr val="tx1">
                  <a:lumMod val="65000"/>
                  <a:lumOff val="35000"/>
                </a:schemeClr>
              </a:solidFill>
            </a:endParaRPr>
          </a:p>
        </p:txBody>
      </p:sp>
      <p:pic>
        <p:nvPicPr>
          <p:cNvPr id="5" name="Picture 4"/>
          <p:cNvPicPr/>
          <p:nvPr/>
        </p:nvPicPr>
        <p:blipFill rotWithShape="1">
          <a:blip r:embed="rId2" cstate="print"/>
          <a:srcRect l="25125" t="10603" r="26789" b="3915"/>
          <a:stretch/>
        </p:blipFill>
        <p:spPr bwMode="auto">
          <a:xfrm>
            <a:off x="492990" y="1536491"/>
            <a:ext cx="2499592" cy="3261139"/>
          </a:xfrm>
          <a:prstGeom prst="rect">
            <a:avLst/>
          </a:prstGeom>
          <a:ln>
            <a:solidFill>
              <a:schemeClr val="tx1"/>
            </a:solidFill>
          </a:ln>
          <a:extLst>
            <a:ext uri="{53640926-AAD7-44D8-BBD7-CCE9431645EC}">
              <a14:shadowObscured xmlns:a14="http://schemas.microsoft.com/office/drawing/2010/main"/>
            </a:ext>
          </a:extLst>
        </p:spPr>
      </p:pic>
      <p:sp>
        <p:nvSpPr>
          <p:cNvPr id="6" name="TextBox 5"/>
          <p:cNvSpPr txBox="1"/>
          <p:nvPr/>
        </p:nvSpPr>
        <p:spPr>
          <a:xfrm>
            <a:off x="3127487" y="1783325"/>
            <a:ext cx="7821562" cy="3416320"/>
          </a:xfrm>
          <a:prstGeom prst="rect">
            <a:avLst/>
          </a:prstGeom>
          <a:noFill/>
        </p:spPr>
        <p:txBody>
          <a:bodyPr wrap="square" rtlCol="0">
            <a:spAutoFit/>
          </a:bodyPr>
          <a:lstStyle/>
          <a:p>
            <a:pPr marL="285750" indent="-285750">
              <a:buFontTx/>
              <a:buChar char="-"/>
            </a:pPr>
            <a:r>
              <a:rPr lang="en-GB" dirty="0">
                <a:solidFill>
                  <a:schemeClr val="tx1">
                    <a:lumMod val="65000"/>
                    <a:lumOff val="35000"/>
                  </a:schemeClr>
                </a:solidFill>
              </a:rPr>
              <a:t>Announced in First Minister’s Programme for Government in November 2014.</a:t>
            </a:r>
          </a:p>
          <a:p>
            <a:pPr marL="285750" indent="-285750">
              <a:buFontTx/>
              <a:buChar char="-"/>
            </a:pPr>
            <a:r>
              <a:rPr lang="en-GB" dirty="0">
                <a:solidFill>
                  <a:schemeClr val="tx1">
                    <a:lumMod val="65000"/>
                    <a:lumOff val="35000"/>
                  </a:schemeClr>
                </a:solidFill>
              </a:rPr>
              <a:t>Chaired by Dame Ruth Silver, met from April 2015 with final report, </a:t>
            </a:r>
            <a:r>
              <a:rPr lang="en-GB" b="1" i="1" dirty="0">
                <a:solidFill>
                  <a:schemeClr val="tx1">
                    <a:lumMod val="65000"/>
                    <a:lumOff val="35000"/>
                  </a:schemeClr>
                </a:solidFill>
              </a:rPr>
              <a:t>Blueprint for Fairness</a:t>
            </a:r>
            <a:r>
              <a:rPr lang="en-GB" dirty="0">
                <a:solidFill>
                  <a:schemeClr val="tx1">
                    <a:lumMod val="65000"/>
                    <a:lumOff val="35000"/>
                  </a:schemeClr>
                </a:solidFill>
              </a:rPr>
              <a:t> published in March 2016.</a:t>
            </a:r>
          </a:p>
          <a:p>
            <a:pPr marL="285750" indent="-285750">
              <a:buFontTx/>
              <a:buChar char="-"/>
            </a:pPr>
            <a:r>
              <a:rPr lang="en-GB" dirty="0">
                <a:solidFill>
                  <a:schemeClr val="tx1">
                    <a:lumMod val="65000"/>
                    <a:lumOff val="35000"/>
                  </a:schemeClr>
                </a:solidFill>
              </a:rPr>
              <a:t>Consciously focused on fair access to f/t first degree study for those from socioeconomically deprived backgrounds or those with care experience.</a:t>
            </a:r>
          </a:p>
          <a:p>
            <a:pPr marL="285750" indent="-285750">
              <a:buFontTx/>
              <a:buChar char="-"/>
            </a:pPr>
            <a:r>
              <a:rPr lang="en-GB" dirty="0">
                <a:solidFill>
                  <a:schemeClr val="tx1">
                    <a:lumMod val="65000"/>
                    <a:lumOff val="35000"/>
                  </a:schemeClr>
                </a:solidFill>
              </a:rPr>
              <a:t>Acknowledged areas left unconsidered e.g. additional barriers faced by people with protected characteristics.</a:t>
            </a:r>
          </a:p>
          <a:p>
            <a:pPr marL="285750" indent="-285750">
              <a:buFontTx/>
              <a:buChar char="-"/>
            </a:pPr>
            <a:endParaRPr lang="en-GB" dirty="0">
              <a:solidFill>
                <a:schemeClr val="tx1">
                  <a:lumMod val="65000"/>
                  <a:lumOff val="35000"/>
                </a:schemeClr>
              </a:solidFill>
            </a:endParaRPr>
          </a:p>
          <a:p>
            <a:pPr marL="285750" indent="-285750">
              <a:buFontTx/>
              <a:buChar char="-"/>
            </a:pPr>
            <a:endParaRPr lang="en-GB" dirty="0">
              <a:solidFill>
                <a:schemeClr val="tx1">
                  <a:lumMod val="65000"/>
                  <a:lumOff val="35000"/>
                </a:schemeClr>
              </a:solidFill>
            </a:endParaRPr>
          </a:p>
          <a:p>
            <a:pPr marL="285750" indent="-285750">
              <a:buFontTx/>
              <a:buChar char="-"/>
            </a:pPr>
            <a:endParaRPr lang="en-GB" dirty="0">
              <a:solidFill>
                <a:schemeClr val="tx1">
                  <a:lumMod val="65000"/>
                  <a:lumOff val="35000"/>
                </a:schemeClr>
              </a:solidFill>
            </a:endParaRPr>
          </a:p>
        </p:txBody>
      </p:sp>
    </p:spTree>
    <p:extLst>
      <p:ext uri="{BB962C8B-B14F-4D97-AF65-F5344CB8AC3E}">
        <p14:creationId xmlns:p14="http://schemas.microsoft.com/office/powerpoint/2010/main" val="4137937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AC2E2-2F6A-AE40-BDEE-EDE9E499F65B}"/>
              </a:ext>
            </a:extLst>
          </p:cNvPr>
          <p:cNvSpPr>
            <a:spLocks noGrp="1"/>
          </p:cNvSpPr>
          <p:nvPr>
            <p:ph type="title"/>
          </p:nvPr>
        </p:nvSpPr>
        <p:spPr/>
        <p:txBody>
          <a:bodyPr/>
          <a:lstStyle/>
          <a:p>
            <a:r>
              <a:rPr lang="en-US" dirty="0"/>
              <a:t>Commission on Widening Access	</a:t>
            </a:r>
          </a:p>
        </p:txBody>
      </p:sp>
      <p:sp>
        <p:nvSpPr>
          <p:cNvPr id="6" name="TextBox 5"/>
          <p:cNvSpPr txBox="1"/>
          <p:nvPr/>
        </p:nvSpPr>
        <p:spPr>
          <a:xfrm>
            <a:off x="644978" y="1783325"/>
            <a:ext cx="10304071" cy="923330"/>
          </a:xfrm>
          <a:prstGeom prst="rect">
            <a:avLst/>
          </a:prstGeom>
          <a:noFill/>
        </p:spPr>
        <p:txBody>
          <a:bodyPr wrap="square" rtlCol="0">
            <a:spAutoFit/>
          </a:bodyPr>
          <a:lstStyle/>
          <a:p>
            <a:pPr marL="285750" indent="-285750">
              <a:buFontTx/>
              <a:buChar char="-"/>
            </a:pPr>
            <a:endParaRPr lang="en-GB" dirty="0"/>
          </a:p>
          <a:p>
            <a:pPr marL="285750" indent="-285750">
              <a:buFontTx/>
              <a:buChar char="-"/>
            </a:pPr>
            <a:endParaRPr lang="en-GB" dirty="0"/>
          </a:p>
          <a:p>
            <a:pPr marL="285750" indent="-285750">
              <a:buFontTx/>
              <a:buChar char="-"/>
            </a:pPr>
            <a:endParaRPr lang="en-GB" dirty="0"/>
          </a:p>
        </p:txBody>
      </p:sp>
      <p:sp>
        <p:nvSpPr>
          <p:cNvPr id="7" name="Content Placeholder 2"/>
          <p:cNvSpPr txBox="1">
            <a:spLocks/>
          </p:cNvSpPr>
          <p:nvPr/>
        </p:nvSpPr>
        <p:spPr>
          <a:xfrm>
            <a:off x="385415" y="1815005"/>
            <a:ext cx="10823196" cy="42484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800" b="1" dirty="0">
                <a:solidFill>
                  <a:schemeClr val="tx1">
                    <a:lumMod val="65000"/>
                    <a:lumOff val="35000"/>
                  </a:schemeClr>
                </a:solidFill>
                <a:latin typeface="+mn-lt"/>
              </a:rPr>
              <a:t>Access targets</a:t>
            </a:r>
          </a:p>
          <a:p>
            <a:pPr marL="0" indent="0">
              <a:buNone/>
            </a:pPr>
            <a:r>
              <a:rPr lang="en-GB" sz="1800" b="1" dirty="0">
                <a:solidFill>
                  <a:schemeClr val="tx1">
                    <a:lumMod val="65000"/>
                    <a:lumOff val="35000"/>
                  </a:schemeClr>
                </a:solidFill>
                <a:latin typeface="+mn-lt"/>
              </a:rPr>
              <a:t>By 2030, students from 20% most deprived backgrounds should represent 20% entrants to higher education. Equality of access should be seen in both the college and university sectors</a:t>
            </a:r>
          </a:p>
          <a:p>
            <a:pPr marL="685800" lvl="1">
              <a:buFontTx/>
              <a:buChar char="-"/>
            </a:pPr>
            <a:r>
              <a:rPr lang="en-GB" sz="1800" dirty="0">
                <a:solidFill>
                  <a:schemeClr val="tx1">
                    <a:lumMod val="65000"/>
                    <a:lumOff val="35000"/>
                  </a:schemeClr>
                </a:solidFill>
                <a:latin typeface="+mn-lt"/>
              </a:rPr>
              <a:t>By 2021, students from 20% most deprived backgrounds should represent at least 16% of f/t, 1</a:t>
            </a:r>
            <a:r>
              <a:rPr lang="en-GB" sz="1800" baseline="30000" dirty="0">
                <a:solidFill>
                  <a:schemeClr val="tx1">
                    <a:lumMod val="65000"/>
                    <a:lumOff val="35000"/>
                  </a:schemeClr>
                </a:solidFill>
                <a:latin typeface="+mn-lt"/>
              </a:rPr>
              <a:t>st</a:t>
            </a:r>
            <a:r>
              <a:rPr lang="en-GB" sz="1800" dirty="0">
                <a:solidFill>
                  <a:schemeClr val="tx1">
                    <a:lumMod val="65000"/>
                    <a:lumOff val="35000"/>
                  </a:schemeClr>
                </a:solidFill>
                <a:latin typeface="+mn-lt"/>
              </a:rPr>
              <a:t> degree entrants to Scottish HEIs</a:t>
            </a:r>
          </a:p>
          <a:p>
            <a:pPr marL="685800" lvl="1">
              <a:buFontTx/>
              <a:buChar char="-"/>
            </a:pPr>
            <a:r>
              <a:rPr lang="en-GB" sz="1800" dirty="0">
                <a:solidFill>
                  <a:schemeClr val="tx1">
                    <a:lumMod val="65000"/>
                    <a:lumOff val="35000"/>
                  </a:schemeClr>
                </a:solidFill>
                <a:latin typeface="+mn-lt"/>
              </a:rPr>
              <a:t>By 2021, students from the 20% most deprived backgrounds should represent at least 10% of f/t, 1</a:t>
            </a:r>
            <a:r>
              <a:rPr lang="en-GB" sz="1800" baseline="30000" dirty="0">
                <a:solidFill>
                  <a:schemeClr val="tx1">
                    <a:lumMod val="65000"/>
                    <a:lumOff val="35000"/>
                  </a:schemeClr>
                </a:solidFill>
                <a:latin typeface="+mn-lt"/>
              </a:rPr>
              <a:t>st</a:t>
            </a:r>
            <a:r>
              <a:rPr lang="en-GB" sz="1800" dirty="0">
                <a:solidFill>
                  <a:schemeClr val="tx1">
                    <a:lumMod val="65000"/>
                    <a:lumOff val="35000"/>
                  </a:schemeClr>
                </a:solidFill>
                <a:latin typeface="+mn-lt"/>
              </a:rPr>
              <a:t> degree entrants to every individual institution.</a:t>
            </a:r>
          </a:p>
          <a:p>
            <a:pPr marL="685800" lvl="1">
              <a:buFontTx/>
              <a:buChar char="-"/>
            </a:pPr>
            <a:r>
              <a:rPr lang="en-GB" sz="1800" dirty="0">
                <a:solidFill>
                  <a:schemeClr val="tx1">
                    <a:lumMod val="65000"/>
                    <a:lumOff val="35000"/>
                  </a:schemeClr>
                </a:solidFill>
                <a:latin typeface="+mn-lt"/>
              </a:rPr>
              <a:t>In 2022, the target of 10% for individual Scottish institutions should be reviewed, and a higher target should be considered for subsequent years.</a:t>
            </a:r>
          </a:p>
          <a:p>
            <a:pPr marL="685800" lvl="1">
              <a:buFontTx/>
              <a:buChar char="-"/>
            </a:pPr>
            <a:r>
              <a:rPr lang="en-GB" sz="1800" dirty="0">
                <a:solidFill>
                  <a:schemeClr val="tx1">
                    <a:lumMod val="65000"/>
                    <a:lumOff val="35000"/>
                  </a:schemeClr>
                </a:solidFill>
                <a:latin typeface="+mn-lt"/>
              </a:rPr>
              <a:t>By 2026, students from the 20% most deprived backgrounds should represent at least 18% of full-time first degree entrants to Scottish universities as a whole</a:t>
            </a:r>
          </a:p>
          <a:p>
            <a:pPr marL="400050" lvl="1" indent="0">
              <a:buNone/>
            </a:pPr>
            <a:endParaRPr lang="en-GB" sz="1800" dirty="0">
              <a:solidFill>
                <a:schemeClr val="tx1">
                  <a:lumMod val="65000"/>
                  <a:lumOff val="35000"/>
                </a:schemeClr>
              </a:solidFill>
              <a:latin typeface="+mn-lt"/>
            </a:endParaRPr>
          </a:p>
          <a:p>
            <a:pPr marL="0" lvl="1" indent="0">
              <a:buNone/>
            </a:pPr>
            <a:r>
              <a:rPr lang="en-GB" sz="1800" dirty="0">
                <a:solidFill>
                  <a:schemeClr val="tx1">
                    <a:lumMod val="65000"/>
                    <a:lumOff val="35000"/>
                  </a:schemeClr>
                </a:solidFill>
                <a:latin typeface="+mn-lt"/>
              </a:rPr>
              <a:t>Scottish Index of Multiple Deprivation (SIMD) used as a measure.</a:t>
            </a:r>
          </a:p>
          <a:p>
            <a:endParaRPr lang="en-GB" sz="1800" dirty="0"/>
          </a:p>
        </p:txBody>
      </p:sp>
    </p:spTree>
    <p:extLst>
      <p:ext uri="{BB962C8B-B14F-4D97-AF65-F5344CB8AC3E}">
        <p14:creationId xmlns:p14="http://schemas.microsoft.com/office/powerpoint/2010/main" val="437112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AC2E2-2F6A-AE40-BDEE-EDE9E499F65B}"/>
              </a:ext>
            </a:extLst>
          </p:cNvPr>
          <p:cNvSpPr>
            <a:spLocks noGrp="1"/>
          </p:cNvSpPr>
          <p:nvPr>
            <p:ph type="title"/>
          </p:nvPr>
        </p:nvSpPr>
        <p:spPr/>
        <p:txBody>
          <a:bodyPr/>
          <a:lstStyle/>
          <a:p>
            <a:r>
              <a:rPr lang="en-US" dirty="0"/>
              <a:t>Commissioner for Fair Access	</a:t>
            </a:r>
          </a:p>
        </p:txBody>
      </p:sp>
      <p:sp>
        <p:nvSpPr>
          <p:cNvPr id="6" name="TextBox 5"/>
          <p:cNvSpPr txBox="1"/>
          <p:nvPr/>
        </p:nvSpPr>
        <p:spPr>
          <a:xfrm>
            <a:off x="644978" y="1783325"/>
            <a:ext cx="10304071" cy="923330"/>
          </a:xfrm>
          <a:prstGeom prst="rect">
            <a:avLst/>
          </a:prstGeom>
          <a:noFill/>
        </p:spPr>
        <p:txBody>
          <a:bodyPr wrap="square" rtlCol="0">
            <a:spAutoFit/>
          </a:bodyPr>
          <a:lstStyle/>
          <a:p>
            <a:pPr marL="285750" indent="-285750">
              <a:buFontTx/>
              <a:buChar char="-"/>
            </a:pPr>
            <a:endParaRPr lang="en-GB" dirty="0"/>
          </a:p>
          <a:p>
            <a:pPr marL="285750" indent="-285750">
              <a:buFontTx/>
              <a:buChar char="-"/>
            </a:pPr>
            <a:endParaRPr lang="en-GB" dirty="0"/>
          </a:p>
          <a:p>
            <a:pPr marL="285750" indent="-285750">
              <a:buFontTx/>
              <a:buChar char="-"/>
            </a:pPr>
            <a:endParaRPr lang="en-GB" dirty="0"/>
          </a:p>
        </p:txBody>
      </p:sp>
      <p:sp>
        <p:nvSpPr>
          <p:cNvPr id="5" name="Content Placeholder 2"/>
          <p:cNvSpPr>
            <a:spLocks noGrp="1"/>
          </p:cNvSpPr>
          <p:nvPr>
            <p:ph idx="1"/>
          </p:nvPr>
        </p:nvSpPr>
        <p:spPr>
          <a:xfrm>
            <a:off x="900494" y="1772816"/>
            <a:ext cx="10559193" cy="2016223"/>
          </a:xfrm>
        </p:spPr>
        <p:txBody>
          <a:bodyPr>
            <a:normAutofit/>
          </a:bodyPr>
          <a:lstStyle/>
          <a:p>
            <a:pPr marL="0" indent="0">
              <a:buNone/>
            </a:pPr>
            <a:r>
              <a:rPr lang="en-GB" sz="2000" dirty="0">
                <a:solidFill>
                  <a:schemeClr val="tx1">
                    <a:lumMod val="65000"/>
                    <a:lumOff val="35000"/>
                  </a:schemeClr>
                </a:solidFill>
                <a:latin typeface="+mn-lt"/>
              </a:rPr>
              <a:t>Professor Sir Peter Scott appointed first Commissioner in December 2016 to lead system wide effort to deliver fair access in an independent, non-statutory role.</a:t>
            </a:r>
          </a:p>
          <a:p>
            <a:pPr marL="0" indent="0">
              <a:buNone/>
            </a:pPr>
            <a:r>
              <a:rPr lang="en-GB" sz="2000" b="1" dirty="0">
                <a:solidFill>
                  <a:schemeClr val="tx1">
                    <a:lumMod val="65000"/>
                    <a:lumOff val="35000"/>
                  </a:schemeClr>
                </a:solidFill>
                <a:latin typeface="+mn-lt"/>
              </a:rPr>
              <a:t>Functions</a:t>
            </a:r>
            <a:r>
              <a:rPr lang="en-GB" sz="2000" dirty="0">
                <a:solidFill>
                  <a:schemeClr val="tx1">
                    <a:lumMod val="65000"/>
                    <a:lumOff val="35000"/>
                  </a:schemeClr>
                </a:solidFill>
                <a:latin typeface="+mn-lt"/>
              </a:rPr>
              <a:t>:</a:t>
            </a:r>
          </a:p>
          <a:p>
            <a:pPr marL="269875" indent="-269875">
              <a:buAutoNum type="arabicPeriod"/>
            </a:pPr>
            <a:r>
              <a:rPr lang="en-GB" sz="1800" dirty="0">
                <a:solidFill>
                  <a:schemeClr val="tx1">
                    <a:lumMod val="65000"/>
                    <a:lumOff val="35000"/>
                  </a:schemeClr>
                </a:solidFill>
                <a:latin typeface="+mn-lt"/>
              </a:rPr>
              <a:t>Lead cohesive efforts; acting as advocate for disadvantaged learners and holding to account those with role in achieving access (</a:t>
            </a:r>
            <a:r>
              <a:rPr lang="en-GB" sz="1800" dirty="0" err="1">
                <a:solidFill>
                  <a:schemeClr val="tx1">
                    <a:lumMod val="65000"/>
                    <a:lumOff val="35000"/>
                  </a:schemeClr>
                </a:solidFill>
                <a:latin typeface="+mn-lt"/>
              </a:rPr>
              <a:t>inc.</a:t>
            </a:r>
            <a:r>
              <a:rPr lang="en-GB" sz="1800" dirty="0">
                <a:solidFill>
                  <a:schemeClr val="tx1">
                    <a:lumMod val="65000"/>
                    <a:lumOff val="35000"/>
                  </a:schemeClr>
                </a:solidFill>
                <a:latin typeface="+mn-lt"/>
              </a:rPr>
              <a:t> Ministers and </a:t>
            </a:r>
            <a:r>
              <a:rPr lang="en-GB" sz="1800" dirty="0" err="1">
                <a:solidFill>
                  <a:schemeClr val="tx1">
                    <a:lumMod val="65000"/>
                    <a:lumOff val="35000"/>
                  </a:schemeClr>
                </a:solidFill>
                <a:latin typeface="+mn-lt"/>
              </a:rPr>
              <a:t>SFC</a:t>
            </a:r>
            <a:r>
              <a:rPr lang="en-GB" sz="1800" dirty="0">
                <a:solidFill>
                  <a:schemeClr val="tx1">
                    <a:lumMod val="65000"/>
                    <a:lumOff val="35000"/>
                  </a:schemeClr>
                </a:solidFill>
                <a:latin typeface="+mn-lt"/>
              </a:rPr>
              <a:t>);</a:t>
            </a:r>
          </a:p>
          <a:p>
            <a:pPr marL="0" indent="0">
              <a:buNone/>
            </a:pPr>
            <a:endParaRPr lang="en-GB" sz="2400" dirty="0">
              <a:solidFill>
                <a:schemeClr val="tx1">
                  <a:lumMod val="65000"/>
                  <a:lumOff val="35000"/>
                </a:schemeClr>
              </a:solidFill>
              <a:latin typeface="+mn-lt"/>
            </a:endParaRPr>
          </a:p>
        </p:txBody>
      </p:sp>
      <p:pic>
        <p:nvPicPr>
          <p:cNvPr id="8" name="Picture 7"/>
          <p:cNvPicPr/>
          <p:nvPr/>
        </p:nvPicPr>
        <p:blipFill rotWithShape="1">
          <a:blip r:embed="rId2" cstate="print"/>
          <a:srcRect l="71084" t="44083" r="12926" b="36160"/>
          <a:stretch/>
        </p:blipFill>
        <p:spPr bwMode="auto">
          <a:xfrm>
            <a:off x="8075220" y="3194461"/>
            <a:ext cx="3176845" cy="3087585"/>
          </a:xfrm>
          <a:prstGeom prst="rect">
            <a:avLst/>
          </a:prstGeom>
          <a:ln>
            <a:noFill/>
          </a:ln>
          <a:extLst>
            <a:ext uri="{53640926-AAD7-44D8-BBD7-CCE9431645EC}">
              <a14:shadowObscured xmlns:a14="http://schemas.microsoft.com/office/drawing/2010/main"/>
            </a:ext>
          </a:extLst>
        </p:spPr>
      </p:pic>
      <p:sp>
        <p:nvSpPr>
          <p:cNvPr id="9" name="TextBox 8"/>
          <p:cNvSpPr txBox="1"/>
          <p:nvPr/>
        </p:nvSpPr>
        <p:spPr>
          <a:xfrm>
            <a:off x="906175" y="3717032"/>
            <a:ext cx="6399858" cy="3970318"/>
          </a:xfrm>
          <a:prstGeom prst="rect">
            <a:avLst/>
          </a:prstGeom>
          <a:noFill/>
        </p:spPr>
        <p:txBody>
          <a:bodyPr wrap="square" rtlCol="0">
            <a:spAutoFit/>
          </a:bodyPr>
          <a:lstStyle/>
          <a:p>
            <a:pPr marL="342900" indent="-342900">
              <a:buAutoNum type="arabicPeriod" startAt="2"/>
            </a:pPr>
            <a:r>
              <a:rPr lang="en-GB" dirty="0">
                <a:solidFill>
                  <a:schemeClr val="tx1">
                    <a:lumMod val="65000"/>
                    <a:lumOff val="35000"/>
                  </a:schemeClr>
                </a:solidFill>
              </a:rPr>
              <a:t>Coordinate and prioritise development of more substantial evidence base, including commissioning and publication of independent research and development of </a:t>
            </a:r>
            <a:r>
              <a:rPr lang="en-GB" b="1" dirty="0">
                <a:solidFill>
                  <a:srgbClr val="FF0000"/>
                </a:solidFill>
              </a:rPr>
              <a:t>Framework for Fair Access</a:t>
            </a:r>
            <a:r>
              <a:rPr lang="en-GB" dirty="0">
                <a:solidFill>
                  <a:schemeClr val="tx1">
                    <a:lumMod val="65000"/>
                    <a:lumOff val="35000"/>
                  </a:schemeClr>
                </a:solidFill>
              </a:rPr>
              <a:t>;</a:t>
            </a:r>
          </a:p>
          <a:p>
            <a:pPr marL="342900" indent="-342900">
              <a:buAutoNum type="arabicPeriod" startAt="2"/>
            </a:pPr>
            <a:endParaRPr lang="en-GB" dirty="0">
              <a:solidFill>
                <a:schemeClr val="tx1">
                  <a:lumMod val="65000"/>
                  <a:lumOff val="35000"/>
                </a:schemeClr>
              </a:solidFill>
            </a:endParaRPr>
          </a:p>
          <a:p>
            <a:pPr marL="342900" indent="-342900">
              <a:buAutoNum type="arabicPeriod" startAt="2"/>
            </a:pPr>
            <a:r>
              <a:rPr lang="en-GB" dirty="0">
                <a:solidFill>
                  <a:schemeClr val="tx1">
                    <a:lumMod val="65000"/>
                    <a:lumOff val="35000"/>
                  </a:schemeClr>
                </a:solidFill>
              </a:rPr>
              <a:t>Publish, annually, a report to Ministers outlining Commissioner’s views on progress towards equal access to inform development of effective policy at national, regional and institutional level.</a:t>
            </a:r>
          </a:p>
          <a:p>
            <a:pPr marL="342900" indent="-342900">
              <a:buAutoNum type="arabicPeriod" startAt="2"/>
            </a:pPr>
            <a:endParaRPr lang="en-GB" dirty="0">
              <a:solidFill>
                <a:schemeClr val="tx1">
                  <a:lumMod val="65000"/>
                  <a:lumOff val="35000"/>
                </a:schemeClr>
              </a:solidFill>
            </a:endParaRPr>
          </a:p>
          <a:p>
            <a:pPr marL="342900" indent="-342900">
              <a:buAutoNum type="arabicPeriod" startAt="2"/>
            </a:pPr>
            <a:endParaRPr lang="en-GB" dirty="0">
              <a:solidFill>
                <a:schemeClr val="tx1">
                  <a:lumMod val="65000"/>
                  <a:lumOff val="35000"/>
                </a:schemeClr>
              </a:solidFill>
            </a:endParaRPr>
          </a:p>
          <a:p>
            <a:r>
              <a:rPr lang="en-GB" dirty="0">
                <a:solidFill>
                  <a:schemeClr val="tx1">
                    <a:lumMod val="65000"/>
                    <a:lumOff val="35000"/>
                  </a:schemeClr>
                </a:solidFill>
              </a:rPr>
              <a:t> </a:t>
            </a:r>
          </a:p>
          <a:p>
            <a:r>
              <a:rPr lang="en-GB" dirty="0">
                <a:solidFill>
                  <a:schemeClr val="tx1">
                    <a:lumMod val="65000"/>
                    <a:lumOff val="35000"/>
                  </a:schemeClr>
                </a:solidFill>
              </a:rPr>
              <a:t> </a:t>
            </a:r>
          </a:p>
          <a:p>
            <a:endParaRPr lang="en-GB" dirty="0">
              <a:solidFill>
                <a:schemeClr val="tx1">
                  <a:lumMod val="65000"/>
                  <a:lumOff val="35000"/>
                </a:schemeClr>
              </a:solidFill>
            </a:endParaRPr>
          </a:p>
        </p:txBody>
      </p:sp>
    </p:spTree>
    <p:extLst>
      <p:ext uri="{BB962C8B-B14F-4D97-AF65-F5344CB8AC3E}">
        <p14:creationId xmlns:p14="http://schemas.microsoft.com/office/powerpoint/2010/main" val="2774122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AC2E2-2F6A-AE40-BDEE-EDE9E499F65B}"/>
              </a:ext>
            </a:extLst>
          </p:cNvPr>
          <p:cNvSpPr>
            <a:spLocks noGrp="1"/>
          </p:cNvSpPr>
          <p:nvPr>
            <p:ph type="title"/>
          </p:nvPr>
        </p:nvSpPr>
        <p:spPr>
          <a:xfrm>
            <a:off x="644978" y="901399"/>
            <a:ext cx="10758896" cy="635093"/>
          </a:xfrm>
        </p:spPr>
        <p:txBody>
          <a:bodyPr>
            <a:normAutofit fontScale="90000"/>
          </a:bodyPr>
          <a:lstStyle/>
          <a:p>
            <a:r>
              <a:rPr lang="en-US" dirty="0"/>
              <a:t>Commission on Widening Access – evidence of impact</a:t>
            </a:r>
          </a:p>
        </p:txBody>
      </p:sp>
      <p:sp>
        <p:nvSpPr>
          <p:cNvPr id="4" name="Rectangle 3"/>
          <p:cNvSpPr/>
          <p:nvPr/>
        </p:nvSpPr>
        <p:spPr>
          <a:xfrm>
            <a:off x="644978" y="1962149"/>
            <a:ext cx="10562953" cy="4278094"/>
          </a:xfrm>
          <a:prstGeom prst="rect">
            <a:avLst/>
          </a:prstGeom>
        </p:spPr>
        <p:txBody>
          <a:bodyPr wrap="square">
            <a:spAutoFit/>
          </a:bodyPr>
          <a:lstStyle/>
          <a:p>
            <a:r>
              <a:rPr lang="en-GB" sz="2000" i="1" dirty="0">
                <a:solidFill>
                  <a:srgbClr val="585757"/>
                </a:solidFill>
              </a:rPr>
              <a:t>The lack of robust, quantitative, research based evidence on the success of access programmes is a particularly frustrating problem. It is presently almost impossible to judge with precision which programmes deliver meaningful impact, and consequently, where best to target the substantial public and institutional resource that is invested in access.</a:t>
            </a:r>
          </a:p>
          <a:p>
            <a:endParaRPr lang="en-GB" sz="2000" i="1" dirty="0">
              <a:solidFill>
                <a:srgbClr val="585757"/>
              </a:solidFill>
            </a:endParaRPr>
          </a:p>
          <a:p>
            <a:r>
              <a:rPr lang="en-GB" sz="2000" i="1" dirty="0">
                <a:solidFill>
                  <a:srgbClr val="585757"/>
                </a:solidFill>
              </a:rPr>
              <a:t>Yet the solution is straightforward. At the heart of all access programmes should be rigorous arrangements for monitoring and evaluation, based on sound research methodology. Over</a:t>
            </a:r>
          </a:p>
          <a:p>
            <a:r>
              <a:rPr lang="en-GB" sz="2000" i="1" dirty="0">
                <a:solidFill>
                  <a:srgbClr val="585757"/>
                </a:solidFill>
              </a:rPr>
              <a:t>time, sharing the robust data yielded from these processes across the whole education system will contribute to the development of a more substantial and reliable national evidence base.</a:t>
            </a:r>
          </a:p>
          <a:p>
            <a:endParaRPr lang="en-GB" dirty="0">
              <a:solidFill>
                <a:srgbClr val="585757"/>
              </a:solidFill>
            </a:endParaRPr>
          </a:p>
          <a:p>
            <a:endParaRPr lang="en-GB" dirty="0">
              <a:solidFill>
                <a:srgbClr val="585757"/>
              </a:solidFill>
            </a:endParaRPr>
          </a:p>
          <a:p>
            <a:r>
              <a:rPr lang="en-GB" dirty="0">
                <a:solidFill>
                  <a:srgbClr val="585757"/>
                </a:solidFill>
              </a:rPr>
              <a:t>Blueprint for Fairness, p. 23</a:t>
            </a:r>
          </a:p>
          <a:p>
            <a:endParaRPr lang="en-GB" dirty="0"/>
          </a:p>
        </p:txBody>
      </p:sp>
    </p:spTree>
    <p:extLst>
      <p:ext uri="{BB962C8B-B14F-4D97-AF65-F5344CB8AC3E}">
        <p14:creationId xmlns:p14="http://schemas.microsoft.com/office/powerpoint/2010/main" val="16288375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AC2E2-2F6A-AE40-BDEE-EDE9E499F65B}"/>
              </a:ext>
            </a:extLst>
          </p:cNvPr>
          <p:cNvSpPr>
            <a:spLocks noGrp="1"/>
          </p:cNvSpPr>
          <p:nvPr>
            <p:ph type="title"/>
          </p:nvPr>
        </p:nvSpPr>
        <p:spPr>
          <a:xfrm>
            <a:off x="644978" y="901399"/>
            <a:ext cx="10758896" cy="635093"/>
          </a:xfrm>
        </p:spPr>
        <p:txBody>
          <a:bodyPr>
            <a:normAutofit fontScale="90000"/>
          </a:bodyPr>
          <a:lstStyle/>
          <a:p>
            <a:r>
              <a:rPr lang="en-US" dirty="0"/>
              <a:t>Commission on Widening Access – evidence of impact</a:t>
            </a:r>
          </a:p>
        </p:txBody>
      </p:sp>
      <p:sp>
        <p:nvSpPr>
          <p:cNvPr id="4" name="Rectangle 3"/>
          <p:cNvSpPr/>
          <p:nvPr/>
        </p:nvSpPr>
        <p:spPr>
          <a:xfrm>
            <a:off x="644978" y="2236469"/>
            <a:ext cx="10562953" cy="2215991"/>
          </a:xfrm>
          <a:prstGeom prst="rect">
            <a:avLst/>
          </a:prstGeom>
        </p:spPr>
        <p:txBody>
          <a:bodyPr wrap="square">
            <a:spAutoFit/>
          </a:bodyPr>
          <a:lstStyle/>
          <a:p>
            <a:r>
              <a:rPr lang="en-GB" sz="2400" b="1" dirty="0">
                <a:solidFill>
                  <a:srgbClr val="585757"/>
                </a:solidFill>
              </a:rPr>
              <a:t>Does that summary ring true?</a:t>
            </a:r>
          </a:p>
          <a:p>
            <a:endParaRPr lang="en-GB" sz="2400" b="1" dirty="0">
              <a:solidFill>
                <a:srgbClr val="585757"/>
              </a:solidFill>
            </a:endParaRPr>
          </a:p>
          <a:p>
            <a:r>
              <a:rPr lang="en-GB" sz="2400" b="1" dirty="0">
                <a:solidFill>
                  <a:srgbClr val="585757"/>
                </a:solidFill>
              </a:rPr>
              <a:t>Is it similar to other elements of the HE sector?</a:t>
            </a:r>
          </a:p>
          <a:p>
            <a:endParaRPr lang="en-GB" sz="2400" b="1" dirty="0">
              <a:solidFill>
                <a:srgbClr val="585757"/>
              </a:solidFill>
            </a:endParaRPr>
          </a:p>
          <a:p>
            <a:r>
              <a:rPr lang="en-GB" sz="2400" b="1" dirty="0">
                <a:solidFill>
                  <a:srgbClr val="585757"/>
                </a:solidFill>
              </a:rPr>
              <a:t>What might explain it?</a:t>
            </a:r>
            <a:endParaRPr lang="en-GB" sz="2000" b="1" dirty="0">
              <a:solidFill>
                <a:srgbClr val="585757"/>
              </a:solidFill>
            </a:endParaRPr>
          </a:p>
          <a:p>
            <a:endParaRPr lang="en-GB" dirty="0"/>
          </a:p>
        </p:txBody>
      </p:sp>
    </p:spTree>
    <p:extLst>
      <p:ext uri="{BB962C8B-B14F-4D97-AF65-F5344CB8AC3E}">
        <p14:creationId xmlns:p14="http://schemas.microsoft.com/office/powerpoint/2010/main" val="2695539165"/>
      </p:ext>
    </p:extLst>
  </p:cSld>
  <p:clrMapOvr>
    <a:masterClrMapping/>
  </p:clrMapOvr>
</p:sld>
</file>

<file path=ppt/theme/theme1.xml><?xml version="1.0" encoding="utf-8"?>
<a:theme xmlns:a="http://schemas.openxmlformats.org/drawingml/2006/main" name="Office Theme">
  <a:themeElements>
    <a:clrScheme name="ET 2017 1">
      <a:dk1>
        <a:srgbClr val="000000"/>
      </a:dk1>
      <a:lt1>
        <a:srgbClr val="FFFFFF"/>
      </a:lt1>
      <a:dk2>
        <a:srgbClr val="44546A"/>
      </a:dk2>
      <a:lt2>
        <a:srgbClr val="E7E6E6"/>
      </a:lt2>
      <a:accent1>
        <a:srgbClr val="0075AA"/>
      </a:accent1>
      <a:accent2>
        <a:srgbClr val="9F1C63"/>
      </a:accent2>
      <a:accent3>
        <a:srgbClr val="1194A4"/>
      </a:accent3>
      <a:accent4>
        <a:srgbClr val="DADADA"/>
      </a:accent4>
      <a:accent5>
        <a:srgbClr val="57575B"/>
      </a:accent5>
      <a:accent6>
        <a:srgbClr val="70AD47"/>
      </a:accent6>
      <a:hlink>
        <a:srgbClr val="0563C1"/>
      </a:hlink>
      <a:folHlink>
        <a:srgbClr val="6F195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97457B3E-CA29-A043-96FE-FC4D558B512C}" vid="{7EA045D7-D39B-2A46-9E9D-042702A814C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54EBAE72CA8AF4B949A6E65B23B791E" ma:contentTypeVersion="7" ma:contentTypeDescription="Create a new document." ma:contentTypeScope="" ma:versionID="afbbad46c8a705e09f5d6702e17c5eb6">
  <xsd:schema xmlns:xsd="http://www.w3.org/2001/XMLSchema" xmlns:xs="http://www.w3.org/2001/XMLSchema" xmlns:p="http://schemas.microsoft.com/office/2006/metadata/properties" xmlns:ns2="c588baf4-6400-40de-9abf-7aeb1a842dc2" xmlns:ns3="58b357d8-2c77-4987-8ced-055a45f54fe6" targetNamespace="http://schemas.microsoft.com/office/2006/metadata/properties" ma:root="true" ma:fieldsID="67ce317f5af7bc7ba49f31348097c72d" ns2:_="" ns3:_="">
    <xsd:import namespace="c588baf4-6400-40de-9abf-7aeb1a842dc2"/>
    <xsd:import namespace="58b357d8-2c77-4987-8ced-055a45f54fe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88baf4-6400-40de-9abf-7aeb1a842dc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8b357d8-2c77-4987-8ced-055a45f54fe6"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B16E741-E273-4962-A4BE-6B190F6D7F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88baf4-6400-40de-9abf-7aeb1a842dc2"/>
    <ds:schemaRef ds:uri="58b357d8-2c77-4987-8ced-055a45f54fe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EBD4AAB-34D3-4455-9E14-43DFA963B109}">
  <ds:schemaRefs>
    <ds:schemaRef ds:uri="http://schemas.microsoft.com/sharepoint/v3/contenttype/forms"/>
  </ds:schemaRefs>
</ds:datastoreItem>
</file>

<file path=customXml/itemProps3.xml><?xml version="1.0" encoding="utf-8"?>
<ds:datastoreItem xmlns:ds="http://schemas.openxmlformats.org/officeDocument/2006/customXml" ds:itemID="{5F90A127-6D06-49FB-8619-B7B36D1DE159}">
  <ds:schemaRefs>
    <ds:schemaRef ds:uri="c588baf4-6400-40de-9abf-7aeb1a842dc2"/>
    <ds:schemaRef ds:uri="http://purl.org/dc/term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58b357d8-2c77-4987-8ced-055a45f54fe6"/>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2703</TotalTime>
  <Words>1361</Words>
  <Application>Microsoft Office PowerPoint</Application>
  <PresentationFormat>Widescreen</PresentationFormat>
  <Paragraphs>178</Paragraphs>
  <Slides>20</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Arial Black</vt:lpstr>
      <vt:lpstr>Calibri</vt:lpstr>
      <vt:lpstr>Times New Roman</vt:lpstr>
      <vt:lpstr>Office Theme</vt:lpstr>
      <vt:lpstr>Evidence for Enhancement: Building an evidence based approach to widening access: Scotland’s Framework for Fair Access</vt:lpstr>
      <vt:lpstr>PowerPoint Presentation</vt:lpstr>
      <vt:lpstr>PowerPoint Presentation</vt:lpstr>
      <vt:lpstr>PowerPoint Presentation</vt:lpstr>
      <vt:lpstr>Commission on Widening Access </vt:lpstr>
      <vt:lpstr>Commission on Widening Access </vt:lpstr>
      <vt:lpstr>Commissioner for Fair Access </vt:lpstr>
      <vt:lpstr>Commission on Widening Access – evidence of impact</vt:lpstr>
      <vt:lpstr>Commission on Widening Access – evidence of impact</vt:lpstr>
      <vt:lpstr>Framework for Fair Access </vt:lpstr>
      <vt:lpstr>PowerPoint Presentation</vt:lpstr>
      <vt:lpstr>Framework for Fair Access </vt:lpstr>
      <vt:lpstr>Framework for Fair Access </vt:lpstr>
      <vt:lpstr>Framework for Fair Access </vt:lpstr>
      <vt:lpstr>Framework for Fair Access – getting the balance right</vt:lpstr>
      <vt:lpstr>Framework for Fair Access – learning from others</vt:lpstr>
      <vt:lpstr>Framework for Fair Access – bringing researchers and practitioners together</vt:lpstr>
      <vt:lpstr>Framework for Fair Access – the launch is the first stage in the process</vt:lpstr>
      <vt:lpstr>Framework for Fair Access – the launch</vt:lpstr>
      <vt:lpstr>Thank you for listening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Evidence for Enhancement: Improving the  Student Experience</dc:title>
  <dc:creator>Craig Harford</dc:creator>
  <cp:lastModifiedBy>Alison Eales</cp:lastModifiedBy>
  <cp:revision>39</cp:revision>
  <dcterms:created xsi:type="dcterms:W3CDTF">2018-07-25T13:23:08Z</dcterms:created>
  <dcterms:modified xsi:type="dcterms:W3CDTF">2019-04-03T12:32:04Z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0x010100654EBAE72CA8AF4B949A6E65B23B791E</vt:lpwstr>
  </property>
</Properties>
</file>